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00FF"/>
    <a:srgbClr val="0033CC"/>
    <a:srgbClr val="000066"/>
    <a:srgbClr val="00009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" name="WATER.wav"/>
          </p:stSnd>
        </p:sndAc>
      </p:transition>
    </mc:Choice>
    <mc:Fallback xmlns="">
      <p:transition spd="slow">
        <p:fade/>
        <p:sndAc>
          <p:stSnd>
            <p:snd r:embed="rId3" name="WATER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12/23/2013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0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13" name="WATER.wav"/>
          </p:stSnd>
        </p:sndAc>
      </p:transition>
    </mc:Choice>
    <mc:Fallback xmlns="">
      <p:transition spd="slow">
        <p:fade/>
        <p:sndAc>
          <p:stSnd>
            <p:snd r:embed="rId14" name="WATER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8021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rgbClr val="000099"/>
                </a:solidFill>
                <a:latin typeface="Monotype Corsiva" panose="03010101010201010101" pitchFamily="66" charset="0"/>
              </a:rPr>
              <a:t>Глобальні проблеми людства. Дефіцит питної води</a:t>
            </a:r>
            <a:endParaRPr lang="uk-UA" sz="4400" dirty="0">
              <a:solidFill>
                <a:srgbClr val="000099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9604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572000" y="2276872"/>
            <a:ext cx="43204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Вода 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–</a:t>
            </a:r>
            <a:r>
              <a:rPr lang="uk-UA" sz="4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це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незмінна складова усього живого на </a:t>
            </a:r>
            <a:r>
              <a:rPr lang="uk-UA" sz="4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планеті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Земля. </a:t>
            </a:r>
          </a:p>
          <a:p>
            <a:endParaRPr lang="ru-RU" dirty="0"/>
          </a:p>
          <a:p>
            <a:r>
              <a:rPr lang="ru-RU" dirty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5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5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6858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Необхідно широко запроваджувати  очисні споруди, хоча  їх  ефективність залишається невисокою. Здавна у районах з водним дефіцитом застосовували опріснення морської води.   Але ці  технології дорогі  й  глобально розв’язати проблему не спроможні. Перспективним шляхом подолання водного дефіциту може бути транспортування айсбергів. Слабко використовують у світі підземні води. Водночас в багатьох районах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планеты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їх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розташовано досить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близько до</a:t>
            </a:r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, зазвичай, хорошої якості. Навіть у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пустелі</a:t>
            </a:r>
            <a:r>
              <a:rPr lang="ru-RU" dirty="0">
                <a:solidFill>
                  <a:srgbClr val="92D050"/>
                </a:solidFill>
                <a:latin typeface="Arial Black" panose="020B0A04020102020204" pitchFamily="34" charset="0"/>
              </a:rPr>
              <a:t> Сахарі виявлено величезні запаси </a:t>
            </a:r>
            <a:r>
              <a:rPr lang="ru-RU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підземних вод, які обіцяють полегшити існування </a:t>
            </a:r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для місцевих жителів.</a:t>
            </a:r>
          </a:p>
          <a:p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Ресурси прісних вод можна збільшити шляхом застосування замкнутого обігового водопостачання, також введенням безводних виробництв. Застосування такого способу користування технологічної водою у виробництві може дати великий ефект у позиційному захисті як відкритих водойм, і підземних вод. У цьому можна лише зберегти дуже багато води, а й утилізувати тепло, що може </a:t>
            </a:r>
            <a:r>
              <a:rPr lang="ru-RU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бути придатне для обігріву  </a:t>
            </a:r>
            <a:r>
              <a:rPr lang="ru-RU" dirty="0">
                <a:solidFill>
                  <a:srgbClr val="000099"/>
                </a:solidFill>
                <a:latin typeface="Arial Black" panose="020B0A04020102020204" pitchFamily="34" charset="0"/>
              </a:rPr>
              <a:t>житлових приміщень, виробничих </a:t>
            </a:r>
            <a:r>
              <a:rPr lang="ru-RU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будинків. </a:t>
            </a:r>
            <a:endParaRPr lang="uk-UA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WATER.wav"/>
          </p:stSnd>
        </p:sndAc>
      </p:transition>
    </mc:Choice>
    <mc:Fallback xmlns="">
      <p:transition spd="slow">
        <p:circle/>
        <p:sndAc>
          <p:stSnd>
            <p:snd r:embed="rId4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414"/>
            <a:ext cx="9143999" cy="68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496944" cy="31393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Ресурси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прісної води виключно важливі підтримки життя Землі. Зростання промисловості,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сільського господарства,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збільшення населення і зростає міст викличуть відповідне збільшення витрати води. Нині дуже гостра проблему забезпечення водою і послугами каналізації. Зростає маса що скидалися в водні об'єкти забруднюючих речовин антропогенного походження. Незадовільна якість питної води створює реальну загрозу життя і здоров'я мільйонів людей, їх добробуту. Вода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перестала 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бути ресурсом, повною мірою поновлюваним, через руйнацію людиною природних систем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, що 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її відтворюють.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Обмеженість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води, вкрай нерівномірний розподіл по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земній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поверхні,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і зростання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забруднення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представляють одну з </a:t>
            </a:r>
            <a:r>
              <a:rPr lang="uk-UA" b="1" i="1" dirty="0">
                <a:solidFill>
                  <a:srgbClr val="0033CC"/>
                </a:solidFill>
                <a:latin typeface="Arial Narrow" panose="020B0606020202030204" pitchFamily="34" charset="0"/>
              </a:rPr>
              <a:t>актуальних екологічних та економічних труднощів сучасності. Тому кожний повинен піклуватися про чистоту </a:t>
            </a:r>
            <a:r>
              <a:rPr lang="uk-UA" b="1" i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води, про  її розумну, економну витрату.</a:t>
            </a:r>
            <a:endParaRPr lang="uk-UA" b="1" i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581128"/>
            <a:ext cx="5508103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>
                <a:latin typeface="Monotype Corsiva" panose="03010101010201010101" pitchFamily="66" charset="0"/>
              </a:rPr>
              <a:t>Виконала: Павлова Надія </a:t>
            </a:r>
          </a:p>
          <a:p>
            <a:r>
              <a:rPr lang="uk-UA" sz="3600" dirty="0">
                <a:latin typeface="Monotype Corsiva" panose="03010101010201010101" pitchFamily="66" charset="0"/>
              </a:rPr>
              <a:t>у</a:t>
            </a:r>
            <a:r>
              <a:rPr lang="uk-UA" sz="3600" dirty="0" smtClean="0">
                <a:latin typeface="Monotype Corsiva" panose="03010101010201010101" pitchFamily="66" charset="0"/>
              </a:rPr>
              <a:t>чениця 10-А класу</a:t>
            </a:r>
            <a:endParaRPr lang="uk-UA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WATER.wav"/>
          </p:stSnd>
        </p:sndAc>
      </p:transition>
    </mc:Choice>
    <mc:Fallback xmlns="">
      <p:transition spd="slow">
        <p:dissolve/>
        <p:sndAc>
          <p:stSnd>
            <p:snd r:embed="rId4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050196" cy="3096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5984"/>
            <a:ext cx="3960440" cy="344498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139952" y="58847"/>
            <a:ext cx="50040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sz="2000" dirty="0">
                <a:solidFill>
                  <a:srgbClr val="000099"/>
                </a:solidFill>
                <a:cs typeface="Vani" panose="020B0502040204020203" pitchFamily="34" charset="0"/>
              </a:rPr>
              <a:t>Вода </a:t>
            </a:r>
            <a:r>
              <a:rPr lang="uk-UA" sz="2000" dirty="0" smtClean="0">
                <a:solidFill>
                  <a:srgbClr val="000099"/>
                </a:solidFill>
                <a:cs typeface="Vani" panose="020B0502040204020203" pitchFamily="34" charset="0"/>
              </a:rPr>
              <a:t>є одним </a:t>
            </a:r>
            <a:r>
              <a:rPr lang="uk-UA" sz="2000" dirty="0">
                <a:solidFill>
                  <a:srgbClr val="000099"/>
                </a:solidFill>
                <a:cs typeface="Vani" panose="020B0502040204020203" pitchFamily="34" charset="0"/>
              </a:rPr>
              <a:t>з найважливіших геологічних факторів, що змінює зовнішній вид земної поверхні, розмиваючи гори і утворюючи долини. Вона руйнує гірські породи не тільки механічно, а й хімічно, реагуючи з ними з утворенням інших речовин.</a:t>
            </a:r>
          </a:p>
          <a:p>
            <a:endParaRPr lang="uk-UA" sz="2000" dirty="0">
              <a:solidFill>
                <a:srgbClr val="000099"/>
              </a:solidFill>
              <a:cs typeface="Vani" panose="020B0502040204020203" pitchFamily="34" charset="0"/>
            </a:endParaRPr>
          </a:p>
          <a:p>
            <a:r>
              <a:rPr lang="uk-UA" sz="2000" dirty="0">
                <a:solidFill>
                  <a:srgbClr val="000099"/>
                </a:solidFill>
                <a:cs typeface="Vani" panose="020B0502040204020203" pitchFamily="34" charset="0"/>
              </a:rPr>
              <a:t> Вода має величезне значення в житті людини, тварин і рослин. Вона потрібна рослинам для розчинення поживних речовин ґрунту. Нестача води у ґрунті призводить до погіршення живлення рослин і зниження врожаю сільськогосподарських культур</a:t>
            </a:r>
            <a:r>
              <a:rPr lang="uk-UA" sz="2000" dirty="0" smtClean="0">
                <a:solidFill>
                  <a:srgbClr val="000099"/>
                </a:solidFill>
                <a:cs typeface="Vani" panose="020B0502040204020203" pitchFamily="34" charset="0"/>
              </a:rPr>
              <a:t>.</a:t>
            </a:r>
            <a:endParaRPr lang="en-US" sz="2000" dirty="0" smtClean="0">
              <a:solidFill>
                <a:srgbClr val="000099"/>
              </a:solidFill>
              <a:cs typeface="Vani" panose="020B0502040204020203" pitchFamily="34" charset="0"/>
            </a:endParaRPr>
          </a:p>
          <a:p>
            <a:r>
              <a:rPr lang="uk-UA" sz="2000" dirty="0" smtClean="0">
                <a:solidFill>
                  <a:srgbClr val="000099"/>
                </a:solidFill>
                <a:cs typeface="Vani" panose="020B0502040204020203" pitchFamily="34" charset="0"/>
              </a:rPr>
              <a:t> </a:t>
            </a:r>
            <a:endParaRPr lang="uk-UA" sz="2000" dirty="0">
              <a:solidFill>
                <a:srgbClr val="000099"/>
              </a:solidFill>
              <a:cs typeface="Vani" panose="020B0502040204020203" pitchFamily="34" charset="0"/>
            </a:endParaRPr>
          </a:p>
          <a:p>
            <a:r>
              <a:rPr lang="uk-UA" sz="2000" dirty="0" smtClean="0">
                <a:solidFill>
                  <a:srgbClr val="000099"/>
                </a:solidFill>
                <a:cs typeface="Vani" panose="020B0502040204020203" pitchFamily="34" charset="0"/>
              </a:rPr>
              <a:t> Є одним </a:t>
            </a:r>
            <a:r>
              <a:rPr lang="uk-UA" sz="2000" dirty="0">
                <a:solidFill>
                  <a:srgbClr val="000099"/>
                </a:solidFill>
                <a:cs typeface="Vani" panose="020B0502040204020203" pitchFamily="34" charset="0"/>
              </a:rPr>
              <a:t>з шести основних харчових елементів здорового харчування людини поряд з вуглеводами, білками, жирами, вітамінами і мінералами</a:t>
            </a:r>
            <a:r>
              <a:rPr lang="uk-UA" sz="2000" dirty="0">
                <a:cs typeface="Vani" panose="020B0502040204020203" pitchFamily="34" charset="0"/>
              </a:rPr>
              <a:t>.</a:t>
            </a:r>
          </a:p>
          <a:p>
            <a:endParaRPr lang="uk-UA" dirty="0"/>
          </a:p>
          <a:p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3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6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2862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484784"/>
            <a:ext cx="4716016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Прісна вода - це вода, солоність якої складає не більше 0,1%. Лише 2,5 % </a:t>
            </a:r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води Світового океану </a:t>
            </a:r>
            <a:r>
              <a:rPr lang="ru-RU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є прісною — придатною для життя. Близько 69 % від цієї кількості знаходиться в шапках полярного льоду і гірських льодовиках або в підземних водоносних горизонтах, занадто глибоких для того, щоб відкачувати її при сучасній технології.</a:t>
            </a:r>
            <a:endParaRPr lang="uk-UA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5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6731"/>
            <a:ext cx="489654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1916832"/>
            <a:ext cx="37799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Сучасне водовикористання населення земної кулі складає</a:t>
            </a:r>
          </a:p>
          <a:p>
            <a:r>
              <a:rPr lang="uk-UA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endParaRPr lang="uk-UA" dirty="0">
              <a:latin typeface="Arial Black" panose="020B0A04020102020204" pitchFamily="34" charset="0"/>
            </a:endParaRPr>
          </a:p>
          <a:p>
            <a:r>
              <a:rPr lang="uk-UA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4130 кубічних кілометрів в рік</a:t>
            </a:r>
          </a:p>
          <a:p>
            <a:endParaRPr lang="uk-UA" dirty="0">
              <a:latin typeface="Arial Black" panose="020B0A04020102020204" pitchFamily="34" charset="0"/>
            </a:endParaRPr>
          </a:p>
          <a:p>
            <a:endParaRPr lang="uk-U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існуючих темпах приросту населення Землі, вже до 2020 за різними прогнозами знадобиться на 17% більше води ніж є в наявності.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0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5" name="WAT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24744"/>
            <a:ext cx="55081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</a:rPr>
              <a:t>Дефіцит чистої питної води може стати новою глобальною загрозою для людства. Нерівномірність розподілення водних ресурсів, постійне зростання населення планети, стрімкі темпи урбанізації, зміни клімату та промислове забруднення - все це ставить під загрозу право кожної людини на чисту воду. </a:t>
            </a:r>
            <a:r>
              <a:rPr lang="uk-UA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</a:rPr>
              <a:t>В різних країнах попри </a:t>
            </a:r>
            <a:r>
              <a:rPr lang="uk-UA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Demi" panose="020B0703020102020204" pitchFamily="34" charset="0"/>
              </a:rPr>
              <a:t>наявність розвиненої річкової системи та велику кількість природних джерел, також спостерігається її нестача. Населення великих міст першим може відчути на собі цю проблему.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3635896" cy="351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578783"/>
      </p:ext>
    </p:extLst>
  </p:cSld>
  <p:clrMapOvr>
    <a:masterClrMapping/>
  </p:clrMapOvr>
  <p:transition spd="slow">
    <p:wheel spokes="1"/>
    <p:sndAc>
      <p:stSnd>
        <p:snd r:embed="rId2" name="WAT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1412776"/>
            <a:ext cx="46085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70C0"/>
                </a:solidFill>
              </a:rPr>
              <a:t>Вичерпання основоположних для людини земних ресурсів, про яке впродовж останніх 5-ти років застерігають екологи та вчені різних галузей, призведе до кардинальної зміни пріоритетів людства і сучасної цивілізації. Нафта з газом, коштовності, озброєння, нагромадження капіталу, нові технології, — усе, що більшість людей і країн бачать своєю метою, не врятує Землю від нестачі питної води для її населення. Саме ця проблема може стати ключовим поворотом в історії людства — початком нищівної війни за ресурси.</a:t>
            </a:r>
          </a:p>
        </p:txBody>
      </p:sp>
    </p:spTree>
    <p:extLst>
      <p:ext uri="{BB962C8B-B14F-4D97-AF65-F5344CB8AC3E}">
        <p14:creationId xmlns:p14="http://schemas.microsoft.com/office/powerpoint/2010/main" val="23910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WATER.wav"/>
          </p:stSnd>
        </p:sndAc>
      </p:transition>
    </mc:Choice>
    <mc:Fallback xmlns="">
      <p:transition spd="slow">
        <p:checker/>
        <p:sndAc>
          <p:stSnd>
            <p:snd r:embed="rId4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76672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0066"/>
                </a:solidFill>
                <a:latin typeface="Arial Black" panose="020B0A04020102020204" pitchFamily="34" charset="0"/>
              </a:rPr>
              <a:t>Системи прісної води в усьому світі щодня 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деградують</a:t>
            </a:r>
            <a:r>
              <a:rPr lang="uk-UA" sz="2400" dirty="0">
                <a:solidFill>
                  <a:srgbClr val="000066"/>
                </a:solidFill>
                <a:latin typeface="Arial Black" panose="020B0A04020102020204" pitchFamily="34" charset="0"/>
              </a:rPr>
              <a:t>, втрачаючи можливість постачати воду людям, тваринам і рослинному світу. Якщо така тенденція збережеться й надалі, це може призвести до різкого скорочення населення планети й вимирання великої кількості видів тварин. Людство споживає більше прісної води, ніж Земля може дати.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4573488" cy="390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2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5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20688"/>
            <a:ext cx="4248472" cy="5355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Все, що призводить до виснаження запасів води, забруднює водойми, руйнує та виводить з</a:t>
            </a:r>
          </a:p>
          <a:p>
            <a:r>
              <a:rPr lang="ru-RU" dirty="0">
                <a:solidFill>
                  <a:srgbClr val="0070C0"/>
                </a:solidFill>
              </a:rPr>
              <a:t>ладу інфраструктури водопостачання, перешкоджає людям доступ до безпечної води може</a:t>
            </a:r>
          </a:p>
          <a:p>
            <a:r>
              <a:rPr lang="ru-RU" dirty="0">
                <a:solidFill>
                  <a:srgbClr val="0070C0"/>
                </a:solidFill>
              </a:rPr>
              <a:t>спричинити водний дефіцит. До таких факторів належать і посухи, виснажуючи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використання </a:t>
            </a:r>
            <a:r>
              <a:rPr lang="ru-RU" dirty="0">
                <a:solidFill>
                  <a:srgbClr val="0070C0"/>
                </a:solidFill>
              </a:rPr>
              <a:t>води у сільському господарств, відсутність води в місцях проживання людей, </a:t>
            </a:r>
          </a:p>
          <a:p>
            <a:r>
              <a:rPr lang="ru-RU" dirty="0">
                <a:solidFill>
                  <a:srgbClr val="0070C0"/>
                </a:solidFill>
              </a:rPr>
              <a:t>високі тарифи на воду, надмірне використання та навантаження на озера, ріки та підземні</a:t>
            </a:r>
          </a:p>
          <a:p>
            <a:r>
              <a:rPr lang="ru-RU" dirty="0">
                <a:solidFill>
                  <a:srgbClr val="0070C0"/>
                </a:solidFill>
              </a:rPr>
              <a:t>водні горизонти. Водний дефіцит спричинюють також і повені, неправильно збудовані</a:t>
            </a:r>
          </a:p>
          <a:p>
            <a:r>
              <a:rPr lang="ru-RU" dirty="0">
                <a:solidFill>
                  <a:srgbClr val="0070C0"/>
                </a:solidFill>
              </a:rPr>
              <a:t>гідротехнічні споруди (великі дамби і т.п.). 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8" y="475149"/>
            <a:ext cx="3707904" cy="295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85728"/>
            <a:ext cx="3700264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WATER.wav"/>
          </p:stSnd>
        </p:sndAc>
      </p:transition>
    </mc:Choice>
    <mc:Fallback xmlns="">
      <p:transition spd="slow">
        <p:blinds dir="vert"/>
        <p:sndAc>
          <p:stSnd>
            <p:snd r:embed="rId6" name="WA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0832" y="-1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99"/>
                </a:solidFill>
                <a:latin typeface="Arial Narrow" panose="020B0606020202030204" pitchFamily="34" charset="0"/>
              </a:rPr>
              <a:t>Головний шлях подолання проблеми — зменшення витрат води, </a:t>
            </a:r>
            <a:r>
              <a:rPr lang="uk-UA" b="1" i="1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особливо  </a:t>
            </a:r>
            <a:r>
              <a:rPr lang="uk-UA" b="1" i="1" dirty="0">
                <a:solidFill>
                  <a:srgbClr val="000099"/>
                </a:solidFill>
                <a:latin typeface="Arial Narrow" panose="020B0606020202030204" pitchFamily="34" charset="0"/>
              </a:rPr>
              <a:t>у сільському господарстві. Слід  також знижувати водомісткість виробництва: запроваджувати  маловодні та  безводні технології.  Одним з дієвих способів  подолання </a:t>
            </a:r>
            <a:r>
              <a:rPr lang="uk-UA" b="1" i="1" dirty="0">
                <a:solidFill>
                  <a:srgbClr val="000066"/>
                </a:solidFill>
                <a:latin typeface="Arial Narrow" panose="020B0606020202030204" pitchFamily="34" charset="0"/>
              </a:rPr>
              <a:t>регіонального </a:t>
            </a:r>
            <a:r>
              <a:rPr lang="uk-UA" b="1" i="1" dirty="0">
                <a:solidFill>
                  <a:srgbClr val="000099"/>
                </a:solidFill>
                <a:latin typeface="Arial Narrow" panose="020B0606020202030204" pitchFamily="34" charset="0"/>
              </a:rPr>
              <a:t>дефіциту води  є перерозподіл річкового стоку за допомогою спорудження каналів та водосховищ. Нині у світі побудовано й експлуатується понад 40 тис. водосховищ. 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9854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12160" y="4941168"/>
            <a:ext cx="3131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uk-UA" b="1" i="1" dirty="0" smtClean="0">
                <a:solidFill>
                  <a:srgbClr val="000066"/>
                </a:solidFill>
                <a:latin typeface="Arial Narrow" panose="020B0606020202030204" pitchFamily="34" charset="0"/>
              </a:rPr>
              <a:t>Проте  цей  шлях має й свої недоліки: застій та цвітіння води, руйнування берегів, затоплення орних земель, підвищення рівня ґрунтових вод тощо.</a:t>
            </a:r>
            <a:endParaRPr lang="uk-UA" b="1" i="1" dirty="0">
              <a:solidFill>
                <a:srgbClr val="0000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4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WATER.wav"/>
          </p:stSnd>
        </p:sndAc>
      </p:transition>
    </mc:Choice>
    <mc:Fallback xmlns="">
      <p:transition spd="slow">
        <p:fade/>
        <p:sndAc>
          <p:stSnd>
            <p:snd r:embed="rId5" name="WAT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878</Words>
  <Application>Microsoft Office PowerPoint</Application>
  <PresentationFormat>Экран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G570</dc:creator>
  <cp:keywords>вода</cp:keywords>
  <cp:lastModifiedBy>G570</cp:lastModifiedBy>
  <cp:revision>29</cp:revision>
  <dcterms:created xsi:type="dcterms:W3CDTF">2013-12-20T18:04:54Z</dcterms:created>
  <dcterms:modified xsi:type="dcterms:W3CDTF">2013-12-23T21:35:45Z</dcterms:modified>
</cp:coreProperties>
</file>