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8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00BE1C-CAE8-4F22-B454-C8DAD66F1C5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3D25BD-CB21-4913-A4A1-C69812E74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2;&#1096;&#1072;&#1042;&#1080;&#1082;&#1072;\Videos\wap.neoza.ru_54843d64ac7592d5e31454b0e87f3124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3116"/>
            <a:ext cx="6480048" cy="1571636"/>
          </a:xfrm>
        </p:spPr>
        <p:txBody>
          <a:bodyPr/>
          <a:lstStyle/>
          <a:p>
            <a:r>
              <a:rPr lang="uk-UA" dirty="0" smtClean="0">
                <a:latin typeface="Cambria" pitchFamily="18" charset="0"/>
              </a:rPr>
              <a:t>Розвиток культури 60-80-х років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429132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ambria" pitchFamily="18" charset="0"/>
              </a:rPr>
              <a:t>Підготували:</a:t>
            </a:r>
          </a:p>
          <a:p>
            <a:r>
              <a:rPr lang="uk-UA" sz="2000" dirty="0" smtClean="0">
                <a:latin typeface="Cambria" pitchFamily="18" charset="0"/>
              </a:rPr>
              <a:t>учні 45 групи</a:t>
            </a:r>
          </a:p>
          <a:p>
            <a:r>
              <a:rPr lang="uk-UA" sz="2000" dirty="0" smtClean="0">
                <a:latin typeface="Cambria" pitchFamily="18" charset="0"/>
              </a:rPr>
              <a:t>Лопушанський О.</a:t>
            </a:r>
          </a:p>
          <a:p>
            <a:r>
              <a:rPr lang="uk-UA" sz="2000" dirty="0" smtClean="0">
                <a:latin typeface="Cambria" pitchFamily="18" charset="0"/>
              </a:rPr>
              <a:t>Макаренко Є.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285728"/>
            <a:ext cx="198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Мистецтво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778674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Через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перепони</a:t>
            </a:r>
            <a:r>
              <a:rPr lang="ru-RU" dirty="0" smtClean="0"/>
              <a:t> </a:t>
            </a:r>
            <a:r>
              <a:rPr lang="ru-RU" dirty="0" err="1" smtClean="0"/>
              <a:t>прокладали</a:t>
            </a:r>
            <a:r>
              <a:rPr lang="ru-RU" dirty="0" smtClean="0"/>
              <a:t> шлях </a:t>
            </a:r>
            <a:r>
              <a:rPr lang="ru-RU" dirty="0" err="1" smtClean="0"/>
              <a:t>нові</a:t>
            </a:r>
            <a:r>
              <a:rPr lang="ru-RU" dirty="0" smtClean="0"/>
              <a:t> напрямки в </a:t>
            </a:r>
            <a:r>
              <a:rPr lang="ru-RU" dirty="0" err="1" smtClean="0"/>
              <a:t>кіномистецтві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відводилось</a:t>
            </a:r>
            <a:r>
              <a:rPr lang="ru-RU" dirty="0" smtClean="0"/>
              <a:t> </a:t>
            </a: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ідеологічній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.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виняткова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. У 60—80-ті роки </a:t>
            </a:r>
            <a:r>
              <a:rPr lang="ru-RU" dirty="0" err="1" smtClean="0"/>
              <a:t>здійснено</a:t>
            </a:r>
            <a:r>
              <a:rPr lang="ru-RU" dirty="0" smtClean="0"/>
              <a:t> низку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піднесення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кіностудій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— </a:t>
            </a:r>
            <a:r>
              <a:rPr lang="ru-RU" dirty="0" err="1" smtClean="0"/>
              <a:t>Київської</a:t>
            </a:r>
            <a:r>
              <a:rPr lang="ru-RU" dirty="0" smtClean="0"/>
              <a:t> ім. О. </a:t>
            </a:r>
            <a:r>
              <a:rPr lang="ru-RU" dirty="0" err="1" smtClean="0"/>
              <a:t>Довженка</a:t>
            </a:r>
            <a:r>
              <a:rPr lang="ru-RU" dirty="0" smtClean="0"/>
              <a:t>, </a:t>
            </a:r>
            <a:r>
              <a:rPr lang="ru-RU" dirty="0" err="1" smtClean="0"/>
              <a:t>Ялтинської</a:t>
            </a:r>
            <a:r>
              <a:rPr lang="ru-RU" dirty="0" smtClean="0"/>
              <a:t>, </a:t>
            </a:r>
            <a:r>
              <a:rPr lang="ru-RU" dirty="0" err="1" smtClean="0"/>
              <a:t>Одеської</a:t>
            </a:r>
            <a:r>
              <a:rPr lang="ru-RU" dirty="0" smtClean="0"/>
              <a:t>,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хронікально-документальних</a:t>
            </a:r>
            <a:r>
              <a:rPr lang="ru-RU" dirty="0" smtClean="0"/>
              <a:t> та </a:t>
            </a:r>
            <a:r>
              <a:rPr lang="ru-RU" dirty="0" err="1" smtClean="0"/>
              <a:t>науково-популярних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5262546" cy="3315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262244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/>
              <a:t>Одеська кіностудія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85794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Збільшилася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випущених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екрани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кіностудіями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на початку 50-х </a:t>
            </a:r>
            <a:r>
              <a:rPr lang="ru-RU" sz="2400" dirty="0" err="1" smtClean="0"/>
              <a:t>виходило</a:t>
            </a:r>
            <a:r>
              <a:rPr lang="ru-RU" sz="2400" dirty="0" smtClean="0"/>
              <a:t> два-три </a:t>
            </a:r>
            <a:r>
              <a:rPr lang="ru-RU" sz="2400" dirty="0" err="1" smtClean="0"/>
              <a:t>фільми</a:t>
            </a:r>
            <a:r>
              <a:rPr lang="ru-RU" sz="2400" dirty="0" smtClean="0"/>
              <a:t>, то в </a:t>
            </a:r>
            <a:r>
              <a:rPr lang="ru-RU" sz="2400" dirty="0" err="1" smtClean="0"/>
              <a:t>наступні</a:t>
            </a:r>
            <a:r>
              <a:rPr lang="ru-RU" sz="2400" dirty="0" smtClean="0"/>
              <a:t> роки — 18—20. Про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свідчить</a:t>
            </a:r>
            <a:r>
              <a:rPr lang="ru-RU" sz="2400" dirty="0" smtClean="0"/>
              <a:t> той факт,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щорічно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кінотеатри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відвідували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глядачів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500462" cy="493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143800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Пожвавлення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національно-культурному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активізувало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 до театрального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.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1965 р. </a:t>
            </a:r>
            <a:r>
              <a:rPr lang="ru-RU" sz="2000" dirty="0" err="1" smtClean="0"/>
              <a:t>працювало</a:t>
            </a:r>
            <a:r>
              <a:rPr lang="ru-RU" sz="2000" dirty="0" smtClean="0"/>
              <a:t> 60 </a:t>
            </a:r>
            <a:r>
              <a:rPr lang="ru-RU" sz="2000" dirty="0" err="1" smtClean="0"/>
              <a:t>театрів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року </a:t>
            </a:r>
            <a:r>
              <a:rPr lang="ru-RU" sz="2000" dirty="0" err="1" smtClean="0"/>
              <a:t>відвідували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15,5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</a:t>
            </a:r>
            <a:r>
              <a:rPr lang="ru-RU" sz="2000" dirty="0" err="1" smtClean="0"/>
              <a:t>глядачів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1958—1965 </a:t>
            </a:r>
            <a:r>
              <a:rPr lang="ru-RU" sz="2000" dirty="0" err="1" smtClean="0"/>
              <a:t>pp</a:t>
            </a:r>
            <a:r>
              <a:rPr lang="ru-RU" sz="2000" dirty="0" smtClean="0"/>
              <a:t>.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глядачів</a:t>
            </a:r>
            <a:r>
              <a:rPr lang="ru-RU" sz="2000" dirty="0" smtClean="0"/>
              <a:t> у театрах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12,3 </a:t>
            </a:r>
            <a:r>
              <a:rPr lang="ru-RU" sz="2000" dirty="0" smtClean="0"/>
              <a:t>до 15,5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286544" cy="3923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286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співдружності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театрами </a:t>
            </a:r>
            <a:r>
              <a:rPr lang="ru-RU" sz="2400" dirty="0" err="1" smtClean="0"/>
              <a:t>плідно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українські</a:t>
            </a:r>
            <a:r>
              <a:rPr lang="ru-RU" sz="2400" dirty="0" smtClean="0"/>
              <a:t> драматурги.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вказаний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у театрах поставлено 100 </a:t>
            </a:r>
            <a:r>
              <a:rPr lang="ru-RU" sz="2400" dirty="0" err="1" smtClean="0"/>
              <a:t>їхніх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п'єс</a:t>
            </a:r>
            <a:r>
              <a:rPr lang="ru-RU" sz="2400" dirty="0" smtClean="0"/>
              <a:t>. </a:t>
            </a:r>
            <a:r>
              <a:rPr lang="ru-RU" sz="2400" dirty="0" err="1" smtClean="0"/>
              <a:t>Схвалення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дістали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вистави</a:t>
            </a:r>
            <a:r>
              <a:rPr lang="ru-RU" sz="2400" dirty="0" smtClean="0"/>
              <a:t> "Фауст і смерть" О. </a:t>
            </a:r>
            <a:r>
              <a:rPr lang="ru-RU" sz="2400" dirty="0" err="1" smtClean="0"/>
              <a:t>Левади</a:t>
            </a:r>
            <a:r>
              <a:rPr lang="ru-RU" sz="2400" dirty="0" smtClean="0"/>
              <a:t>, "Веселка" М. Зарудного, "</a:t>
            </a:r>
            <a:r>
              <a:rPr lang="ru-RU" sz="2400" dirty="0" err="1" smtClean="0"/>
              <a:t>Нащадки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запорожців</a:t>
            </a:r>
            <a:r>
              <a:rPr lang="ru-RU" sz="2400" dirty="0" smtClean="0"/>
              <a:t>" О. </a:t>
            </a:r>
            <a:r>
              <a:rPr lang="ru-RU" sz="2400" dirty="0" err="1" smtClean="0"/>
              <a:t>Довженка</a:t>
            </a:r>
            <a:r>
              <a:rPr lang="ru-RU" sz="2400" dirty="0" smtClean="0"/>
              <a:t>, "Де </a:t>
            </a:r>
            <a:r>
              <a:rPr lang="ru-RU" sz="2400" dirty="0" err="1" smtClean="0"/>
              <a:t>твоє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серце</a:t>
            </a:r>
            <a:r>
              <a:rPr lang="ru-RU" sz="2400" dirty="0" smtClean="0"/>
              <a:t>" О. </a:t>
            </a:r>
            <a:r>
              <a:rPr lang="ru-RU" sz="2400" dirty="0" err="1" smtClean="0"/>
              <a:t>Коломійця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7"/>
            <a:ext cx="214314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143140" cy="322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5357826"/>
            <a:ext cx="307183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err="1" smtClean="0"/>
              <a:t>Вистави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uk-UA" sz="2000" b="1" dirty="0" smtClean="0"/>
              <a:t>п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эси</a:t>
            </a:r>
            <a:r>
              <a:rPr lang="ru-RU" sz="2000" b="1" dirty="0" smtClean="0"/>
              <a:t> </a:t>
            </a:r>
            <a:r>
              <a:rPr lang="ru-RU" sz="2000" b="1" dirty="0" smtClean="0"/>
              <a:t>"</a:t>
            </a:r>
            <a:r>
              <a:rPr lang="ru-RU" sz="2000" b="1" dirty="0" err="1" smtClean="0"/>
              <a:t>Нащадки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запорожців</a:t>
            </a:r>
            <a:r>
              <a:rPr lang="ru-RU" sz="2000" b="1" dirty="0" smtClean="0"/>
              <a:t>"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841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Архітектура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образотворче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мистецтво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35004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Першочерговим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стало </a:t>
            </a:r>
            <a:r>
              <a:rPr lang="ru-RU" dirty="0" err="1" smtClean="0"/>
              <a:t>зведення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, потреба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нагальною</a:t>
            </a:r>
            <a:r>
              <a:rPr lang="ru-RU" dirty="0" smtClean="0"/>
              <a:t>. </a:t>
            </a:r>
            <a:r>
              <a:rPr lang="ru-RU" dirty="0" err="1" smtClean="0"/>
              <a:t>Архітектори</a:t>
            </a:r>
            <a:r>
              <a:rPr lang="ru-RU" dirty="0" smtClean="0"/>
              <a:t> і </a:t>
            </a:r>
            <a:r>
              <a:rPr lang="ru-RU" dirty="0" err="1" smtClean="0"/>
              <a:t>будівельники</a:t>
            </a:r>
            <a:r>
              <a:rPr lang="ru-RU" dirty="0" smtClean="0"/>
              <a:t> </a:t>
            </a:r>
            <a:r>
              <a:rPr lang="ru-RU" dirty="0" err="1" smtClean="0"/>
              <a:t>шукали</a:t>
            </a:r>
            <a:r>
              <a:rPr lang="ru-RU" dirty="0" smtClean="0"/>
              <a:t> </a:t>
            </a:r>
            <a:r>
              <a:rPr lang="ru-RU" dirty="0" err="1" smtClean="0"/>
              <a:t>оптимальних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до </a:t>
            </a:r>
            <a:r>
              <a:rPr lang="ru-RU" dirty="0" err="1" smtClean="0"/>
              <a:t>розв'язання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, за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здійснювалася</a:t>
            </a:r>
            <a:r>
              <a:rPr lang="ru-RU" dirty="0" smtClean="0"/>
              <a:t> </a:t>
            </a:r>
            <a:r>
              <a:rPr lang="ru-RU" dirty="0" err="1" smtClean="0"/>
              <a:t>забудова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і </a:t>
            </a:r>
            <a:r>
              <a:rPr lang="ru-RU" dirty="0" err="1" smtClean="0"/>
              <a:t>сіл</a:t>
            </a:r>
            <a:r>
              <a:rPr lang="ru-RU" dirty="0" smtClean="0"/>
              <a:t>. З одного боку,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позитивним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люди </a:t>
            </a:r>
            <a:r>
              <a:rPr lang="ru-RU" dirty="0" err="1" smtClean="0"/>
              <a:t>одержували</a:t>
            </a:r>
            <a:r>
              <a:rPr lang="ru-RU" dirty="0" smtClean="0"/>
              <a:t> </a:t>
            </a:r>
            <a:r>
              <a:rPr lang="ru-RU" dirty="0" err="1" smtClean="0"/>
              <a:t>житло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— негативно </a:t>
            </a:r>
            <a:r>
              <a:rPr lang="ru-RU" dirty="0" err="1" smtClean="0"/>
              <a:t>позначилося</a:t>
            </a:r>
            <a:r>
              <a:rPr lang="ru-RU" dirty="0" smtClean="0"/>
              <a:t> на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виразності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26246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 70-х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вирізняються</a:t>
            </a:r>
            <a:r>
              <a:rPr lang="ru-RU" sz="2000" dirty="0" smtClean="0"/>
              <a:t> Палац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"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" (1970, </a:t>
            </a:r>
            <a:r>
              <a:rPr lang="ru-RU" sz="2000" dirty="0" err="1" smtClean="0"/>
              <a:t>архітектор</a:t>
            </a:r>
            <a:r>
              <a:rPr lang="ru-RU" sz="2000" dirty="0" smtClean="0"/>
              <a:t> Є. </a:t>
            </a:r>
            <a:r>
              <a:rPr lang="ru-RU" sz="2000" dirty="0" err="1" smtClean="0"/>
              <a:t>Маринченко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(1971, </a:t>
            </a:r>
            <a:r>
              <a:rPr lang="ru-RU" sz="2000" dirty="0" err="1" smtClean="0"/>
              <a:t>архітектори</a:t>
            </a:r>
            <a:r>
              <a:rPr lang="ru-RU" sz="2000" dirty="0" smtClean="0"/>
              <a:t> Л. Новиков, Ю. </a:t>
            </a:r>
            <a:r>
              <a:rPr lang="ru-RU" sz="2000" dirty="0" err="1" smtClean="0"/>
              <a:t>Броєв</a:t>
            </a:r>
            <a:r>
              <a:rPr lang="ru-RU" sz="2000" dirty="0" smtClean="0"/>
              <a:t>) 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5357850" cy="401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4286256"/>
            <a:ext cx="228601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Палац </a:t>
            </a:r>
            <a:r>
              <a:rPr lang="ru-RU" sz="2000" b="1" dirty="0" err="1" smtClean="0"/>
              <a:t>культури</a:t>
            </a:r>
            <a:r>
              <a:rPr lang="ru-RU" sz="2000" b="1" dirty="0" smtClean="0"/>
              <a:t> "</a:t>
            </a:r>
            <a:r>
              <a:rPr lang="ru-RU" sz="2000" b="1" dirty="0" err="1" smtClean="0"/>
              <a:t>Україна</a:t>
            </a:r>
            <a:r>
              <a:rPr lang="ru-RU" sz="2000" b="1" dirty="0" smtClean="0"/>
              <a:t>"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143932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духовних</a:t>
            </a:r>
            <a:r>
              <a:rPr lang="ru-RU" dirty="0" smtClean="0"/>
              <a:t> </a:t>
            </a:r>
            <a:r>
              <a:rPr lang="ru-RU" dirty="0" err="1" smtClean="0"/>
              <a:t>надбаннях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в </a:t>
            </a:r>
            <a:r>
              <a:rPr lang="ru-RU" dirty="0" smtClean="0"/>
              <a:t>60</a:t>
            </a:r>
            <a:r>
              <a:rPr lang="en-US" dirty="0" smtClean="0"/>
              <a:t> </a:t>
            </a:r>
            <a:r>
              <a:rPr lang="ru-RU" dirty="0" smtClean="0"/>
              <a:t>—</a:t>
            </a:r>
            <a:r>
              <a:rPr lang="ru-RU" dirty="0" smtClean="0"/>
              <a:t>80-ті роки </a:t>
            </a:r>
            <a:r>
              <a:rPr lang="ru-RU" dirty="0" err="1" smtClean="0"/>
              <a:t>гідне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посідало</a:t>
            </a:r>
            <a:r>
              <a:rPr lang="ru-RU" dirty="0" smtClean="0"/>
              <a:t> </a:t>
            </a:r>
            <a:r>
              <a:rPr lang="ru-RU" dirty="0" err="1" smtClean="0"/>
              <a:t>образотворче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яке </a:t>
            </a:r>
            <a:r>
              <a:rPr lang="ru-RU" dirty="0" err="1" smtClean="0"/>
              <a:t>досягло</a:t>
            </a:r>
            <a:r>
              <a:rPr lang="ru-RU" dirty="0" smtClean="0"/>
              <a:t> нового, </a:t>
            </a:r>
            <a:r>
              <a:rPr lang="ru-RU" dirty="0" err="1" smtClean="0"/>
              <a:t>вищого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дістали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"Ранок </a:t>
            </a:r>
            <a:r>
              <a:rPr lang="ru-RU" dirty="0" err="1" smtClean="0"/>
              <a:t>Сибіру</a:t>
            </a:r>
            <a:r>
              <a:rPr lang="ru-RU" dirty="0" smtClean="0"/>
              <a:t>" В. </a:t>
            </a:r>
            <a:r>
              <a:rPr lang="ru-RU" dirty="0" err="1" smtClean="0"/>
              <a:t>Чеканюка</a:t>
            </a:r>
            <a:r>
              <a:rPr lang="ru-RU" dirty="0" smtClean="0"/>
              <a:t>, "</a:t>
            </a:r>
            <a:r>
              <a:rPr lang="ru-RU" dirty="0" err="1" smtClean="0"/>
              <a:t>Незабутнє</a:t>
            </a:r>
            <a:r>
              <a:rPr lang="ru-RU" dirty="0" smtClean="0"/>
              <a:t>. 1943 </a:t>
            </a:r>
            <a:r>
              <a:rPr lang="ru-RU" dirty="0" err="1" smtClean="0"/>
              <a:t>рік</a:t>
            </a:r>
            <a:r>
              <a:rPr lang="ru-RU" dirty="0" smtClean="0"/>
              <a:t>" А. </a:t>
            </a:r>
            <a:r>
              <a:rPr lang="ru-RU" dirty="0" err="1" smtClean="0"/>
              <a:t>Пламеницького</a:t>
            </a:r>
            <a:r>
              <a:rPr lang="ru-RU" dirty="0" smtClean="0"/>
              <a:t>, "Урожай" А. </a:t>
            </a:r>
            <a:r>
              <a:rPr lang="ru-RU" dirty="0" err="1" smtClean="0"/>
              <a:t>Сафаргаліна</a:t>
            </a:r>
            <a:r>
              <a:rPr lang="ru-RU" dirty="0" smtClean="0"/>
              <a:t>, "</a:t>
            </a:r>
            <a:r>
              <a:rPr lang="ru-RU" dirty="0" err="1" smtClean="0"/>
              <a:t>Вистояли</a:t>
            </a:r>
            <a:r>
              <a:rPr lang="ru-RU" dirty="0" smtClean="0"/>
              <a:t>" В. </a:t>
            </a:r>
            <a:r>
              <a:rPr lang="ru-RU" dirty="0" err="1" smtClean="0"/>
              <a:t>Пузиркова</a:t>
            </a:r>
            <a:r>
              <a:rPr lang="ru-RU" dirty="0" smtClean="0"/>
              <a:t>, "</a:t>
            </a:r>
            <a:r>
              <a:rPr lang="ru-RU" dirty="0" err="1" smtClean="0"/>
              <a:t>Неходженими</a:t>
            </a:r>
            <a:r>
              <a:rPr lang="ru-RU" dirty="0" smtClean="0"/>
              <a:t> стежками" О. </a:t>
            </a:r>
            <a:r>
              <a:rPr lang="ru-RU" dirty="0" err="1" smtClean="0"/>
              <a:t>Хмельницького</a:t>
            </a:r>
            <a:r>
              <a:rPr lang="ru-RU" dirty="0" smtClean="0"/>
              <a:t>, </a:t>
            </a:r>
            <a:r>
              <a:rPr lang="ru-RU" dirty="0" err="1" smtClean="0"/>
              <a:t>скульптурні</a:t>
            </a:r>
            <a:r>
              <a:rPr lang="ru-RU" dirty="0" smtClean="0"/>
              <a:t> твори М. </a:t>
            </a:r>
            <a:r>
              <a:rPr lang="ru-RU" dirty="0" err="1" smtClean="0"/>
              <a:t>Рябініна</a:t>
            </a:r>
            <a:r>
              <a:rPr lang="ru-RU" dirty="0" smtClean="0"/>
              <a:t>, А. </a:t>
            </a:r>
            <a:r>
              <a:rPr lang="ru-RU" dirty="0" err="1" smtClean="0"/>
              <a:t>Білостоцького</a:t>
            </a:r>
            <a:r>
              <a:rPr lang="ru-RU" dirty="0" smtClean="0"/>
              <a:t>, В. Бородая,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аркуші</a:t>
            </a:r>
            <a:r>
              <a:rPr lang="ru-RU" dirty="0" smtClean="0"/>
              <a:t> Г. </a:t>
            </a:r>
            <a:r>
              <a:rPr lang="ru-RU" dirty="0" err="1" smtClean="0"/>
              <a:t>Якутовича</a:t>
            </a:r>
            <a:r>
              <a:rPr lang="ru-RU" dirty="0" smtClean="0"/>
              <a:t>, О. </a:t>
            </a:r>
            <a:r>
              <a:rPr lang="ru-RU" dirty="0" err="1" smtClean="0"/>
              <a:t>Пащенка</a:t>
            </a:r>
            <a:r>
              <a:rPr lang="ru-RU" dirty="0" smtClean="0"/>
              <a:t>, В. </a:t>
            </a:r>
            <a:r>
              <a:rPr lang="ru-RU" dirty="0" err="1" smtClean="0"/>
              <a:t>Мироненка</a:t>
            </a:r>
            <a:r>
              <a:rPr lang="ru-RU" dirty="0" smtClean="0"/>
              <a:t>, А. Базилевича, І. </a:t>
            </a:r>
            <a:r>
              <a:rPr lang="ru-RU" dirty="0" err="1" smtClean="0"/>
              <a:t>Селіванова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5286412" cy="362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Дедалі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набувало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декоративно-ужиткове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Народні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килими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вишивки</a:t>
            </a:r>
            <a:r>
              <a:rPr lang="ru-RU" sz="2000" dirty="0" smtClean="0"/>
              <a:t>, 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гончарні</a:t>
            </a:r>
            <a:r>
              <a:rPr lang="ru-RU" sz="2000" dirty="0" smtClean="0"/>
              <a:t>, </a:t>
            </a:r>
            <a:r>
              <a:rPr lang="ru-RU" sz="2000" dirty="0" err="1" smtClean="0"/>
              <a:t>різьблені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дерева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err="1" smtClean="0"/>
              <a:t>Українські</a:t>
            </a:r>
            <a:r>
              <a:rPr lang="ru-RU" sz="2000" dirty="0" smtClean="0"/>
              <a:t> художники в 60-ті роки створили </a:t>
            </a:r>
            <a:r>
              <a:rPr lang="ru-RU" sz="2000" dirty="0" err="1" smtClean="0"/>
              <a:t>самобутню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мистецьку</a:t>
            </a:r>
            <a:r>
              <a:rPr lang="ru-RU" sz="2000" dirty="0" smtClean="0"/>
              <a:t> школу, яка стала </a:t>
            </a:r>
            <a:r>
              <a:rPr lang="ru-RU" sz="2000" dirty="0" err="1" smtClean="0"/>
              <a:t>помітною</a:t>
            </a:r>
            <a:r>
              <a:rPr lang="ru-RU" sz="2000" dirty="0" smtClean="0"/>
              <a:t>, 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твори </a:t>
            </a:r>
            <a:r>
              <a:rPr lang="ru-RU" sz="2000" dirty="0" err="1" smtClean="0"/>
              <a:t>посіли</a:t>
            </a:r>
            <a:r>
              <a:rPr lang="ru-RU" sz="2000" dirty="0" smtClean="0"/>
              <a:t> </a:t>
            </a:r>
            <a:r>
              <a:rPr lang="ru-RU" sz="2000" dirty="0" err="1" smtClean="0"/>
              <a:t>гідне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загальному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образотворчого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439666"/>
            <a:ext cx="4214843" cy="2561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2500330" cy="260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b="1220"/>
          <a:stretch>
            <a:fillRect/>
          </a:stretch>
        </p:blipFill>
        <p:spPr bwMode="auto">
          <a:xfrm>
            <a:off x="428596" y="571480"/>
            <a:ext cx="8358215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Характерні риси ос</a:t>
            </a:r>
            <a:r>
              <a:rPr lang="uk-UA" sz="2800" dirty="0" smtClean="0"/>
              <a:t>віти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29124" y="1857364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  Перехід до навчання за новими навчальними       </a:t>
            </a:r>
          </a:p>
          <a:p>
            <a:r>
              <a:rPr lang="uk-UA" sz="2000" dirty="0" smtClean="0"/>
              <a:t>програмами у   1966-67рр.;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Перехід до загальної середньої освіти (1976 р.);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Знецінення знань;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Зменшення кількості шкіл з українською мовою  викладання;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Політизація освіти.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942842" cy="520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038600" cy="552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3714776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+mj-lt"/>
              </a:rPr>
              <a:t>Удосконалення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вищої</a:t>
            </a:r>
            <a:r>
              <a:rPr lang="ru-RU" sz="2400" dirty="0" smtClean="0">
                <a:latin typeface="+mj-lt"/>
              </a:rPr>
              <a:t> та </a:t>
            </a:r>
            <a:r>
              <a:rPr lang="ru-RU" sz="2400" dirty="0" err="1" smtClean="0">
                <a:latin typeface="+mj-lt"/>
              </a:rPr>
              <a:t>середньої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спеціальної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школи</a:t>
            </a:r>
            <a:r>
              <a:rPr lang="ru-RU" sz="2400" dirty="0" smtClean="0">
                <a:latin typeface="+mj-lt"/>
              </a:rPr>
              <a:t> дало </a:t>
            </a:r>
            <a:r>
              <a:rPr lang="ru-RU" sz="2400" dirty="0" err="1" smtClean="0">
                <a:latin typeface="+mj-lt"/>
              </a:rPr>
              <a:t>позитивні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результати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dirty="0" err="1" smtClean="0">
                <a:latin typeface="+mj-lt"/>
              </a:rPr>
              <a:t>Значно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збільшився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обсяг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випуску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фахівців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вищою</a:t>
            </a:r>
            <a:r>
              <a:rPr lang="ru-RU" sz="2400" dirty="0" smtClean="0">
                <a:latin typeface="+mj-lt"/>
              </a:rPr>
              <a:t> та </a:t>
            </a:r>
            <a:r>
              <a:rPr lang="ru-RU" sz="2400" dirty="0" err="1" smtClean="0">
                <a:latin typeface="+mj-lt"/>
              </a:rPr>
              <a:t>середньою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спеціальною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освітою</a:t>
            </a:r>
            <a:r>
              <a:rPr lang="ru-RU" sz="2400" dirty="0" smtClean="0">
                <a:latin typeface="+mj-lt"/>
              </a:rPr>
              <a:t>. У </a:t>
            </a:r>
            <a:r>
              <a:rPr lang="ru-RU" sz="2400" dirty="0" err="1" smtClean="0">
                <a:latin typeface="+mj-lt"/>
              </a:rPr>
              <a:t>цей</a:t>
            </a:r>
            <a:r>
              <a:rPr lang="ru-RU" sz="2400" dirty="0" smtClean="0">
                <a:latin typeface="+mj-lt"/>
              </a:rPr>
              <a:t> час </a:t>
            </a:r>
            <a:r>
              <a:rPr lang="ru-RU" sz="2400" dirty="0" err="1" smtClean="0">
                <a:latin typeface="+mj-lt"/>
              </a:rPr>
              <a:t>вузи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республіки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підготували</a:t>
            </a:r>
            <a:r>
              <a:rPr lang="ru-RU" sz="2400" dirty="0" smtClean="0">
                <a:latin typeface="+mj-lt"/>
              </a:rPr>
              <a:t> 453,5 тис., а </a:t>
            </a:r>
            <a:r>
              <a:rPr lang="ru-RU" sz="2400" dirty="0" err="1" smtClean="0">
                <a:latin typeface="+mj-lt"/>
              </a:rPr>
              <a:t>технікуми</a:t>
            </a:r>
            <a:r>
              <a:rPr lang="ru-RU" sz="2400" dirty="0" smtClean="0">
                <a:latin typeface="+mj-lt"/>
              </a:rPr>
              <a:t> — 742,8 тис. </a:t>
            </a:r>
            <a:r>
              <a:rPr lang="ru-RU" sz="2400" dirty="0" err="1" smtClean="0">
                <a:latin typeface="+mj-lt"/>
              </a:rPr>
              <a:t>спеціалістів</a:t>
            </a:r>
            <a:r>
              <a:rPr lang="ru-RU" sz="2400" dirty="0" smtClean="0">
                <a:latin typeface="+mj-lt"/>
              </a:rPr>
              <a:t> для </a:t>
            </a:r>
            <a:r>
              <a:rPr lang="ru-RU" sz="2400" dirty="0" err="1" smtClean="0">
                <a:latin typeface="+mj-lt"/>
              </a:rPr>
              <a:t>всіх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галузей</a:t>
            </a:r>
            <a:r>
              <a:rPr lang="ru-RU" sz="2400" dirty="0" smtClean="0">
                <a:latin typeface="+mj-lt"/>
              </a:rPr>
              <a:t> народного </a:t>
            </a:r>
            <a:r>
              <a:rPr lang="ru-RU" sz="2400" dirty="0" err="1" smtClean="0">
                <a:latin typeface="+mj-lt"/>
              </a:rPr>
              <a:t>господарства</a:t>
            </a:r>
            <a:r>
              <a:rPr lang="ru-RU" sz="2400" dirty="0" smtClean="0">
                <a:latin typeface="+mj-lt"/>
              </a:rPr>
              <a:t> і </a:t>
            </a:r>
            <a:r>
              <a:rPr lang="ru-RU" sz="2400" dirty="0" err="1" smtClean="0">
                <a:latin typeface="+mj-lt"/>
              </a:rPr>
              <a:t>культури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країни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28"/>
            <a:ext cx="1325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Наука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9" y="1285860"/>
            <a:ext cx="72152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 Зростання </a:t>
            </a:r>
            <a:r>
              <a:rPr lang="uk-UA" sz="2000" dirty="0" smtClean="0"/>
              <a:t> кількості дослідників в академічних установах;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Відкриття механізму передавання генетичної інформації;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Винайдення автоматизованих систем проектування електронно-обчислювальних машин;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Удосконалення зв'язків науки з виробництвом;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Недостатнє фінансування науки;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Нестандартно </a:t>
            </a:r>
            <a:r>
              <a:rPr lang="ru-RU" sz="2000" dirty="0" err="1" smtClean="0"/>
              <a:t>підходили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минулого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народу та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історики</a:t>
            </a:r>
            <a:r>
              <a:rPr lang="ru-RU" sz="2000" dirty="0" smtClean="0"/>
              <a:t> О. </a:t>
            </a:r>
            <a:r>
              <a:rPr lang="ru-RU" sz="2000" dirty="0" err="1" smtClean="0"/>
              <a:t>Апанович</a:t>
            </a:r>
            <a:r>
              <a:rPr lang="ru-RU" sz="2000" dirty="0" smtClean="0"/>
              <a:t>, Я. </a:t>
            </a:r>
            <a:r>
              <a:rPr lang="ru-RU" sz="2000" dirty="0" err="1" smtClean="0"/>
              <a:t>Дзира</a:t>
            </a:r>
            <a:r>
              <a:rPr lang="ru-RU" sz="2000" dirty="0" smtClean="0"/>
              <a:t>, О. </a:t>
            </a:r>
            <a:r>
              <a:rPr lang="ru-RU" sz="2000" dirty="0" err="1" smtClean="0"/>
              <a:t>Коман</a:t>
            </a:r>
            <a:r>
              <a:rPr lang="ru-RU" sz="2000" dirty="0" smtClean="0"/>
              <a:t>, I. Бойко, </a:t>
            </a:r>
            <a:r>
              <a:rPr lang="ru-RU" sz="2000" dirty="0" err="1" smtClean="0"/>
              <a:t>філософ</a:t>
            </a:r>
            <a:r>
              <a:rPr lang="ru-RU" sz="2000" dirty="0" smtClean="0"/>
              <a:t> Є. </a:t>
            </a:r>
            <a:r>
              <a:rPr lang="ru-RU" sz="2000" dirty="0" err="1" smtClean="0"/>
              <a:t>Пронюк</a:t>
            </a:r>
            <a:r>
              <a:rPr lang="ru-RU" sz="2000" dirty="0" smtClean="0"/>
              <a:t>, </a:t>
            </a:r>
            <a:r>
              <a:rPr lang="ru-RU" sz="2000" dirty="0" err="1" smtClean="0"/>
              <a:t>літературознавці</a:t>
            </a:r>
            <a:r>
              <a:rPr lang="ru-RU" sz="2000" dirty="0" smtClean="0"/>
              <a:t> I. Дзюба, Л. </a:t>
            </a:r>
            <a:r>
              <a:rPr lang="ru-RU" sz="2000" dirty="0" err="1" smtClean="0"/>
              <a:t>Махновець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71480"/>
            <a:ext cx="3714776" cy="53245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У 60—80-ті роки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наука </a:t>
            </a:r>
            <a:r>
              <a:rPr lang="ru-RU" sz="2000" dirty="0" err="1" smtClean="0"/>
              <a:t>істотно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реформувалась</a:t>
            </a:r>
            <a:r>
              <a:rPr lang="ru-RU" sz="2000" dirty="0" smtClean="0"/>
              <a:t>. Так, на середину 60-х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мала </a:t>
            </a:r>
            <a:r>
              <a:rPr lang="ru-RU" sz="2000" dirty="0" err="1" smtClean="0"/>
              <a:t>розгалужену</a:t>
            </a:r>
            <a:r>
              <a:rPr lang="ru-RU" sz="2000" dirty="0" smtClean="0"/>
              <a:t> мережу </a:t>
            </a:r>
            <a:r>
              <a:rPr lang="ru-RU" sz="2000" dirty="0" err="1" smtClean="0"/>
              <a:t>науково-дослідних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збільшувалась</a:t>
            </a:r>
            <a:r>
              <a:rPr lang="ru-RU" sz="2000" dirty="0" smtClean="0"/>
              <a:t>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1959—1965 </a:t>
            </a:r>
            <a:r>
              <a:rPr lang="ru-RU" sz="2000" dirty="0" err="1" smtClean="0"/>
              <a:t>pp</a:t>
            </a:r>
            <a:r>
              <a:rPr lang="ru-RU" sz="2000" dirty="0" smtClean="0"/>
              <a:t>. у </a:t>
            </a:r>
            <a:r>
              <a:rPr lang="ru-RU" sz="2000" dirty="0" err="1" smtClean="0"/>
              <a:t>республіці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створено 73 </a:t>
            </a:r>
            <a:r>
              <a:rPr lang="ru-RU" sz="2000" dirty="0" err="1" smtClean="0"/>
              <a:t>наукові</a:t>
            </a:r>
            <a:r>
              <a:rPr lang="ru-RU" sz="2000" dirty="0" smtClean="0"/>
              <a:t> установи. </a:t>
            </a:r>
            <a:r>
              <a:rPr lang="ru-RU" sz="2000" dirty="0" err="1" smtClean="0"/>
              <a:t>Усього</a:t>
            </a:r>
            <a:r>
              <a:rPr lang="ru-RU" sz="2000" dirty="0" smtClean="0"/>
              <a:t> в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830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</a:t>
            </a:r>
            <a:r>
              <a:rPr lang="ru-RU" sz="2000" dirty="0" smtClean="0"/>
              <a:t>, у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працювало</a:t>
            </a:r>
            <a:r>
              <a:rPr lang="ru-RU" sz="2000" dirty="0" smtClean="0"/>
              <a:t> 95 тис. </a:t>
            </a:r>
            <a:r>
              <a:rPr lang="ru-RU" sz="2000" dirty="0" err="1" smtClean="0"/>
              <a:t>чол</a:t>
            </a:r>
            <a:r>
              <a:rPr lang="ru-RU" sz="2000" dirty="0" smtClean="0"/>
              <a:t>.,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2 тис. </a:t>
            </a:r>
            <a:r>
              <a:rPr lang="ru-RU" sz="2000" dirty="0" err="1" smtClean="0"/>
              <a:t>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ступені</a:t>
            </a:r>
            <a:r>
              <a:rPr lang="ru-RU" sz="2000" dirty="0" smtClean="0"/>
              <a:t> доктора і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20 тис. — кандидата наук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3017"/>
          <a:stretch>
            <a:fillRect/>
          </a:stretch>
        </p:blipFill>
        <p:spPr bwMode="auto">
          <a:xfrm>
            <a:off x="4572000" y="214290"/>
            <a:ext cx="4036059" cy="600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858048" cy="3830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714884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Базовим</a:t>
            </a:r>
            <a:r>
              <a:rPr lang="ru-RU" dirty="0" smtClean="0"/>
              <a:t> центром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наук. До </a:t>
            </a:r>
            <a:r>
              <a:rPr lang="ru-RU" dirty="0" err="1" smtClean="0"/>
              <a:t>її</a:t>
            </a:r>
            <a:r>
              <a:rPr lang="ru-RU" dirty="0" smtClean="0"/>
              <a:t> складу в 1965 р. входило </a:t>
            </a:r>
            <a:r>
              <a:rPr lang="ru-RU" dirty="0" err="1" smtClean="0"/>
              <a:t>понад</a:t>
            </a:r>
            <a:r>
              <a:rPr lang="ru-RU" dirty="0" smtClean="0"/>
              <a:t> 50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працювало</a:t>
            </a:r>
            <a:r>
              <a:rPr lang="ru-RU" dirty="0" smtClean="0"/>
              <a:t> 21 тис. </a:t>
            </a:r>
            <a:r>
              <a:rPr lang="ru-RU" dirty="0" err="1" smtClean="0"/>
              <a:t>чол</a:t>
            </a:r>
            <a:r>
              <a:rPr lang="ru-RU" dirty="0" smtClean="0"/>
              <a:t>., у тому </a:t>
            </a:r>
            <a:r>
              <a:rPr lang="ru-RU" dirty="0" err="1" smtClean="0"/>
              <a:t>числі</a:t>
            </a:r>
            <a:r>
              <a:rPr lang="ru-RU" dirty="0" smtClean="0"/>
              <a:t> 6800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357166"/>
            <a:ext cx="2000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Література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49292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  Збагачення української літератури новими творами О.Гончара </a:t>
            </a:r>
            <a:r>
              <a:rPr lang="ru-RU" sz="2000" dirty="0" smtClean="0"/>
              <a:t>("</a:t>
            </a:r>
            <a:r>
              <a:rPr lang="ru-RU" sz="2000" dirty="0" err="1" smtClean="0"/>
              <a:t>Тронка</a:t>
            </a:r>
            <a:r>
              <a:rPr lang="ru-RU" sz="2000" dirty="0" smtClean="0"/>
              <a:t>", "Циклон", "Собор", "Берег </a:t>
            </a:r>
            <a:r>
              <a:rPr lang="ru-RU" sz="2000" dirty="0" err="1" smtClean="0"/>
              <a:t>любові</a:t>
            </a:r>
            <a:r>
              <a:rPr lang="ru-RU" sz="2000" dirty="0" smtClean="0"/>
              <a:t>", "Твоя зоря", "</a:t>
            </a:r>
            <a:r>
              <a:rPr lang="ru-RU" sz="2000" dirty="0" err="1" smtClean="0"/>
              <a:t>Чорний</a:t>
            </a:r>
            <a:r>
              <a:rPr lang="ru-RU" sz="2000" dirty="0" smtClean="0"/>
              <a:t> яр"), романами М. Стельмаха ("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броди", "Дума про тебе", "Правда і кривда"), П. </a:t>
            </a:r>
            <a:r>
              <a:rPr lang="ru-RU" sz="2000" dirty="0" err="1" smtClean="0"/>
              <a:t>Загребельного</a:t>
            </a:r>
            <a:r>
              <a:rPr lang="ru-RU" sz="2000" dirty="0" smtClean="0"/>
              <a:t> ("</a:t>
            </a:r>
            <a:r>
              <a:rPr lang="ru-RU" sz="2000" dirty="0" err="1" smtClean="0"/>
              <a:t>Розгін</a:t>
            </a:r>
            <a:r>
              <a:rPr lang="ru-RU" sz="2000" dirty="0" smtClean="0"/>
              <a:t>", "Диво"), В. Дрозда ("Катастрофа"), І. </a:t>
            </a:r>
            <a:r>
              <a:rPr lang="ru-RU" sz="2000" dirty="0" err="1" smtClean="0"/>
              <a:t>Білика</a:t>
            </a:r>
            <a:r>
              <a:rPr lang="ru-RU" sz="2000" dirty="0" smtClean="0"/>
              <a:t> ("Меч </a:t>
            </a:r>
            <a:r>
              <a:rPr lang="ru-RU" sz="2000" dirty="0" err="1" smtClean="0"/>
              <a:t>Арея</a:t>
            </a:r>
            <a:r>
              <a:rPr lang="ru-RU" sz="2000" dirty="0" smtClean="0"/>
              <a:t>")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Видання збірок віршів Д.Павличка, І.Драча, В.Коломійця, Б.Олійника та ін.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 Посилення уваги українських письменників не лише до історичних,але й до сучасних тем.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5" name="Рисунок 4" descr="IstUkr5-povni-32-drach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364333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6072206"/>
            <a:ext cx="11035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І.Драч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Незважаючи на ідеологічний тиск, продовжували працювати відомі письменники та публіцисти М.Руденко, В.</a:t>
            </a:r>
            <a:r>
              <a:rPr lang="uk-UA" sz="2000" dirty="0" err="1" smtClean="0"/>
              <a:t>Снегірьов</a:t>
            </a:r>
            <a:r>
              <a:rPr lang="uk-UA" sz="2000" dirty="0" smtClean="0"/>
              <a:t>, В.Стус, Є.Сверстюк, Л.Костенко та ін.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78243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5929330"/>
            <a:ext cx="178555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/>
              <a:t>М.Руденко</a:t>
            </a:r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3116"/>
            <a:ext cx="2255095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143116"/>
            <a:ext cx="1996091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громадське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вплинуло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митців</a:t>
            </a:r>
            <a:r>
              <a:rPr lang="ru-RU" sz="2000" dirty="0" smtClean="0"/>
              <a:t> — </a:t>
            </a:r>
            <a:r>
              <a:rPr lang="ru-RU" sz="2000" dirty="0" err="1" smtClean="0"/>
              <a:t>шістдесятники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зачинателів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Ліна</a:t>
            </a:r>
            <a:r>
              <a:rPr lang="ru-RU" sz="2000" dirty="0" smtClean="0"/>
              <a:t> Костенко і В. Симоненко. Вони </a:t>
            </a:r>
            <a:r>
              <a:rPr lang="ru-RU" sz="2000" dirty="0" err="1" smtClean="0"/>
              <a:t>виступали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фальші</a:t>
            </a:r>
            <a:r>
              <a:rPr lang="ru-RU" sz="2000" dirty="0" smtClean="0"/>
              <a:t>, </a:t>
            </a:r>
            <a:r>
              <a:rPr lang="ru-RU" sz="2000" dirty="0" err="1" smtClean="0"/>
              <a:t>єлейності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відбитті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дійсності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відстоювали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національно-культурне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5357826"/>
            <a:ext cx="229062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/>
              <a:t>Вірш Л.Костенко</a:t>
            </a:r>
            <a:endParaRPr lang="ru-RU" sz="2000" b="1" dirty="0"/>
          </a:p>
        </p:txBody>
      </p:sp>
      <p:pic>
        <p:nvPicPr>
          <p:cNvPr id="6" name="wap.neoza.ru_54843d64ac7592d5e31454b0e87f312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2285992"/>
            <a:ext cx="466728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213</TotalTime>
  <Words>954</Words>
  <Application>Microsoft Office PowerPoint</Application>
  <PresentationFormat>Экран (4:3)</PresentationFormat>
  <Paragraphs>45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Розвиток культури 60-80-х років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культури 60-80-х років</dc:title>
  <dc:creator>СашаВика</dc:creator>
  <cp:lastModifiedBy>СашаВика</cp:lastModifiedBy>
  <cp:revision>52</cp:revision>
  <dcterms:created xsi:type="dcterms:W3CDTF">2013-12-18T14:31:12Z</dcterms:created>
  <dcterms:modified xsi:type="dcterms:W3CDTF">2013-12-18T21:22:45Z</dcterms:modified>
</cp:coreProperties>
</file>