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2" y="1463675"/>
            <a:ext cx="6622990" cy="472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dirty="0" smtClean="0"/>
              <a:t>Нафта</a:t>
            </a:r>
            <a:endParaRPr lang="uk-UA" dirty="0"/>
          </a:p>
        </p:txBody>
      </p:sp>
      <p:pic>
        <p:nvPicPr>
          <p:cNvPr id="6" name="Мелодия - Спокойная красивая музыка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    За </a:t>
            </a:r>
            <a:r>
              <a:rPr lang="uk-UA" sz="2800" dirty="0"/>
              <a:t>хімічною природою і походженням нафта близька до природних горючих газів, озокериту, а також асфальту. </a:t>
            </a:r>
            <a:r>
              <a:rPr lang="uk-UA" sz="2800" dirty="0" smtClean="0"/>
              <a:t>            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Нафта </a:t>
            </a:r>
            <a:r>
              <a:rPr lang="uk-UA" sz="2800" dirty="0"/>
              <a:t>утворюється разом з газоподібними вуглеводнями на глибині понад 1,2 — 2 км; залягає на глибинах від десятків метрів до 5 — 6 км. 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Поблизу </a:t>
            </a:r>
            <a:r>
              <a:rPr lang="uk-UA" sz="2800" dirty="0"/>
              <a:t>земної поверхні нафта перетворюється в густу </a:t>
            </a:r>
            <a:r>
              <a:rPr lang="uk-UA" sz="2800" dirty="0" err="1"/>
              <a:t>мальту</a:t>
            </a:r>
            <a:r>
              <a:rPr lang="uk-UA" sz="2800" dirty="0"/>
              <a:t>, асфальт і інше наприклад, бітумінозні піски і бітуми.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Хімічна</a:t>
            </a:r>
            <a:r>
              <a:rPr lang="ru-RU" dirty="0"/>
              <a:t> природа і </a:t>
            </a:r>
            <a:r>
              <a:rPr lang="ru-RU" dirty="0" err="1"/>
              <a:t>утворення</a:t>
            </a:r>
            <a:r>
              <a:rPr lang="ru-RU" dirty="0"/>
              <a:t>. Склад і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нафти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364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uk-UA" sz="2800" dirty="0"/>
              <a:t>ПРОБА ПЛАСТОВОЇ НАФТИ- проба нафти, піднята з вибою свердловини глибинним пробовідбірником зі зберіганням пластового тиску, яка використовується при вивченні властивостей пластової нафти на спеціальній апаратурі.</a:t>
            </a:r>
          </a:p>
          <a:p>
            <a:r>
              <a:rPr lang="uk-UA" sz="2800" dirty="0"/>
              <a:t>ПРОБА НАФТИ РЕКОМБІНОВАНА — штучно створений взірець пластової нафти з сепарованої нафти і газу, відібраних з гирла свердловини чи сепараційного устаткування.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Проба </a:t>
            </a:r>
            <a:r>
              <a:rPr lang="uk-UA" dirty="0" smtClean="0"/>
              <a:t>нафти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8439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1463675"/>
            <a:ext cx="6299200" cy="472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Верстат</a:t>
            </a:r>
            <a:r>
              <a:rPr lang="ru-RU" dirty="0"/>
              <a:t>-качалка </a:t>
            </a:r>
            <a:r>
              <a:rPr lang="ru-RU" dirty="0" err="1"/>
              <a:t>викачує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Лаббоку</a:t>
            </a:r>
            <a:r>
              <a:rPr lang="ru-RU" dirty="0"/>
              <a:t>, Техас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8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5976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80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3675"/>
            <a:ext cx="7416824" cy="472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Нафтопереробний</a:t>
            </a:r>
            <a:r>
              <a:rPr lang="ru-RU" dirty="0"/>
              <a:t> завод в </a:t>
            </a:r>
            <a:r>
              <a:rPr lang="ru-RU" dirty="0" err="1"/>
              <a:t>Грейнджмуті</a:t>
            </a:r>
            <a:r>
              <a:rPr lang="ru-RU" dirty="0"/>
              <a:t>, </a:t>
            </a:r>
            <a:r>
              <a:rPr lang="ru-RU" dirty="0" err="1"/>
              <a:t>Шотландія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76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760640" cy="4724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Дерево </a:t>
            </a:r>
            <a:r>
              <a:rPr lang="ru-RU" dirty="0" err="1"/>
              <a:t>нафтопродуктів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з </a:t>
            </a:r>
            <a:r>
              <a:rPr lang="ru-RU" dirty="0" err="1"/>
              <a:t>нафти</a:t>
            </a:r>
            <a:r>
              <a:rPr lang="ru-RU" dirty="0"/>
              <a:t> та газу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369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36912"/>
            <a:ext cx="6192688" cy="396044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426" y="332656"/>
            <a:ext cx="7680960" cy="216024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                            </a:t>
            </a:r>
            <a:br>
              <a:rPr lang="ru-RU" dirty="0"/>
            </a:br>
            <a:r>
              <a:rPr lang="ru-RU" dirty="0">
                <a:latin typeface="Gabriola" pitchFamily="82" charset="0"/>
              </a:rPr>
              <a:t>Чем дороже нефть, тем глупее правительство</a:t>
            </a:r>
            <a:r>
              <a:rPr lang="ru-RU" dirty="0" smtClean="0">
                <a:latin typeface="Gabriola" pitchFamily="82" charset="0"/>
              </a:rPr>
              <a:t>.</a:t>
            </a:r>
            <a:r>
              <a:rPr lang="ru-RU" dirty="0">
                <a:latin typeface="Gabriola" pitchFamily="82" charset="0"/>
              </a:rPr>
              <a:t/>
            </a:r>
            <a:br>
              <a:rPr lang="ru-RU" dirty="0">
                <a:latin typeface="Gabriola" pitchFamily="82" charset="0"/>
              </a:rPr>
            </a:br>
            <a:r>
              <a:rPr lang="ru-RU" dirty="0">
                <a:latin typeface="Gabriola" pitchFamily="82" charset="0"/>
              </a:rPr>
              <a:t>                                               Борис Немцов</a:t>
            </a:r>
            <a:br>
              <a:rPr lang="ru-RU" dirty="0">
                <a:latin typeface="Gabriola" pitchFamily="82" charset="0"/>
              </a:rPr>
            </a:br>
            <a:endParaRPr lang="uk-UA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5936704"/>
          </a:xfrm>
        </p:spPr>
        <p:txBody>
          <a:bodyPr/>
          <a:lstStyle/>
          <a:p>
            <a:pPr algn="r"/>
            <a:r>
              <a:rPr lang="uk-UA" dirty="0" smtClean="0">
                <a:latin typeface="Gabriola" pitchFamily="82" charset="0"/>
              </a:rPr>
              <a:t>Над презентацією працювала: </a:t>
            </a:r>
            <a:br>
              <a:rPr lang="uk-UA" dirty="0" smtClean="0">
                <a:latin typeface="Gabriola" pitchFamily="82" charset="0"/>
              </a:rPr>
            </a:br>
            <a:r>
              <a:rPr lang="uk-UA" dirty="0" smtClean="0">
                <a:latin typeface="Gabriola" pitchFamily="82" charset="0"/>
              </a:rPr>
              <a:t>Волох Анастасія 11- Б клас </a:t>
            </a:r>
            <a:br>
              <a:rPr lang="uk-UA" dirty="0" smtClean="0">
                <a:latin typeface="Gabriola" pitchFamily="82" charset="0"/>
              </a:rPr>
            </a:br>
            <a:r>
              <a:rPr lang="uk-UA" dirty="0" smtClean="0">
                <a:latin typeface="Gabriola" pitchFamily="82" charset="0"/>
              </a:rPr>
              <a:t>2013 рік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06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3"/>
            <a:ext cx="8229600" cy="2232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Нафта -  </a:t>
            </a:r>
            <a:r>
              <a:rPr lang="uk-UA" sz="2800" dirty="0"/>
              <a:t>горюча корисна копалина, складна суміш вуглеводнів різних класів з невеликою кількістю органічних кисневих, сірчистих і азотних сполук, що являє собою густу маслянисту рідину.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80960" cy="20162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64" y="2636912"/>
            <a:ext cx="50331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7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uk-UA" sz="2800" dirty="0"/>
              <a:t>Забарвлення в неї червоно-коричневе, буває жовто-зелене і чорне, іноді зустрічається безбарвна нафта</a:t>
            </a:r>
            <a:r>
              <a:rPr lang="uk-UA" sz="2800" dirty="0" smtClean="0"/>
              <a:t>. </a:t>
            </a:r>
            <a:r>
              <a:rPr lang="uk-UA" sz="2800" dirty="0" err="1"/>
              <a:t>Нафта</a:t>
            </a:r>
            <a:r>
              <a:rPr lang="uk-UA" sz="2800" dirty="0"/>
              <a:t> має характерний запах, легша за воду, у воді нерозчинна.</a:t>
            </a:r>
          </a:p>
          <a:p>
            <a:r>
              <a:rPr lang="uk-UA" sz="2800" dirty="0"/>
              <a:t>Елементний склад, %: вуглець 80-88, водень 11-14,5, сірка 0,01-5, кисень 0,05-0,7, азот 0,01-0,6.</a:t>
            </a:r>
          </a:p>
          <a:p>
            <a:r>
              <a:rPr lang="uk-UA" sz="2800" dirty="0"/>
              <a:t>Густина — 760–990 кг/м³</a:t>
            </a:r>
          </a:p>
          <a:p>
            <a:r>
              <a:rPr lang="uk-UA" sz="2800" dirty="0"/>
              <a:t>Теплота згоряння — 43,7-46,2 </a:t>
            </a:r>
            <a:r>
              <a:rPr lang="uk-UA" sz="2800" dirty="0" err="1"/>
              <a:t>МДж</a:t>
            </a:r>
            <a:r>
              <a:rPr lang="uk-UA" sz="2800" dirty="0"/>
              <a:t>/кг.</a:t>
            </a:r>
          </a:p>
          <a:p>
            <a:r>
              <a:rPr lang="uk-UA" sz="2800" dirty="0"/>
              <a:t>Найважливіше джерело рідкого палива, мастил, сировина для синтетичних матеріалів тощо.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251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Нафту почали добувати на березі Євфрату за 6-4 тис. років до нашої ери. Застосовувалася вона і як ліки. Стародавні єгиптяни використовували асфальт (окиснену нафту) для бальзамування. Нафтові бітуми використовувалися для приготування будівельних розчинів. Нафта входила до складу «грецького вогню».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Історія</a:t>
            </a:r>
          </a:p>
        </p:txBody>
      </p:sp>
    </p:spTree>
    <p:extLst>
      <p:ext uri="{BB962C8B-B14F-4D97-AF65-F5344CB8AC3E}">
        <p14:creationId xmlns:p14="http://schemas.microsoft.com/office/powerpoint/2010/main" val="371372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6" y="2092324"/>
            <a:ext cx="8149853" cy="3928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Експорт та імпорт нафти</a:t>
            </a:r>
          </a:p>
        </p:txBody>
      </p:sp>
    </p:spTree>
    <p:extLst>
      <p:ext uri="{BB962C8B-B14F-4D97-AF65-F5344CB8AC3E}">
        <p14:creationId xmlns:p14="http://schemas.microsoft.com/office/powerpoint/2010/main" val="2573170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складом</a:t>
            </a:r>
            <a:r>
              <a:rPr lang="uk-UA" sz="2800" dirty="0" smtClean="0"/>
              <a:t>.</a:t>
            </a:r>
          </a:p>
          <a:p>
            <a:r>
              <a:rPr lang="uk-UA" sz="2800" dirty="0"/>
              <a:t>За вмістом </a:t>
            </a:r>
            <a:r>
              <a:rPr lang="uk-UA" sz="2800" dirty="0" smtClean="0"/>
              <a:t>сірки.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вмістом</a:t>
            </a:r>
            <a:r>
              <a:rPr lang="ru-RU" sz="2800" dirty="0"/>
              <a:t> </a:t>
            </a:r>
            <a:r>
              <a:rPr lang="ru-RU" sz="2800" dirty="0" err="1"/>
              <a:t>фракцій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википають</a:t>
            </a:r>
            <a:r>
              <a:rPr lang="ru-RU" sz="2800" dirty="0"/>
              <a:t> при </a:t>
            </a:r>
            <a:r>
              <a:rPr lang="ru-RU" sz="2800" dirty="0" err="1"/>
              <a:t>перегонці</a:t>
            </a:r>
            <a:r>
              <a:rPr lang="ru-RU" sz="2800" dirty="0"/>
              <a:t> до </a:t>
            </a:r>
            <a:r>
              <a:rPr lang="ru-RU" sz="2800" dirty="0" err="1"/>
              <a:t>температури</a:t>
            </a:r>
            <a:r>
              <a:rPr lang="ru-RU" sz="2800" dirty="0"/>
              <a:t> </a:t>
            </a:r>
            <a:r>
              <a:rPr lang="ru-RU" sz="2800" dirty="0" smtClean="0"/>
              <a:t>350°С.</a:t>
            </a:r>
          </a:p>
          <a:p>
            <a:r>
              <a:rPr lang="uk-UA" sz="2800" dirty="0"/>
              <a:t>За вмістом базових </a:t>
            </a:r>
            <a:r>
              <a:rPr lang="uk-UA" sz="2800" dirty="0" smtClean="0"/>
              <a:t>мастил.</a:t>
            </a:r>
          </a:p>
          <a:p>
            <a:r>
              <a:rPr lang="uk-UA" sz="2800" dirty="0"/>
              <a:t>За вмістом твердих </a:t>
            </a:r>
            <a:r>
              <a:rPr lang="uk-UA" sz="2800" dirty="0" err="1" smtClean="0"/>
              <a:t>парафінів</a:t>
            </a:r>
            <a:r>
              <a:rPr lang="uk-UA" sz="2800" dirty="0" smtClean="0"/>
              <a:t>.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вмістом</a:t>
            </a:r>
            <a:r>
              <a:rPr lang="ru-RU" sz="2800" dirty="0"/>
              <a:t> смол і </a:t>
            </a:r>
            <a:r>
              <a:rPr lang="ru-RU" sz="2800" dirty="0" err="1" smtClean="0"/>
              <a:t>асфальтенів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Поділ</a:t>
            </a:r>
            <a:r>
              <a:rPr lang="ru-RU" sz="2800" dirty="0" smtClean="0"/>
              <a:t> </a:t>
            </a:r>
            <a:r>
              <a:rPr lang="ru-RU" sz="2800" dirty="0" err="1"/>
              <a:t>нафти</a:t>
            </a:r>
            <a:r>
              <a:rPr lang="ru-RU" sz="2800" dirty="0"/>
              <a:t> на </a:t>
            </a:r>
            <a:r>
              <a:rPr lang="ru-RU" sz="2800" dirty="0" err="1"/>
              <a:t>легку</a:t>
            </a:r>
            <a:r>
              <a:rPr lang="ru-RU" sz="2800" dirty="0"/>
              <a:t>, </a:t>
            </a:r>
            <a:r>
              <a:rPr lang="ru-RU" sz="2800" dirty="0" err="1"/>
              <a:t>середню</a:t>
            </a:r>
            <a:r>
              <a:rPr lang="ru-RU" sz="2800" dirty="0"/>
              <a:t> і </a:t>
            </a:r>
            <a:r>
              <a:rPr lang="ru-RU" sz="2800" dirty="0" err="1"/>
              <a:t>важку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нафти</a:t>
            </a:r>
          </a:p>
        </p:txBody>
      </p:sp>
    </p:spTree>
    <p:extLst>
      <p:ext uri="{BB962C8B-B14F-4D97-AF65-F5344CB8AC3E}">
        <p14:creationId xmlns:p14="http://schemas.microsoft.com/office/powerpoint/2010/main" val="376622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1628800"/>
            <a:ext cx="7620000" cy="4392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Світові запаси</a:t>
            </a:r>
          </a:p>
        </p:txBody>
      </p:sp>
    </p:spTree>
    <p:extLst>
      <p:ext uri="{BB962C8B-B14F-4D97-AF65-F5344CB8AC3E}">
        <p14:creationId xmlns:p14="http://schemas.microsoft.com/office/powerpoint/2010/main" val="1024909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uk-UA" dirty="0"/>
              <a:t>На території України поклади нафти є у Передкарпатті, у Дніпровсько-Донецькій областях та на шельфі Чорного і Азовського морів і (за деякими даними тут найбільші — 3 трильйони умовних одиниць газу й нафти, частка нафти — 25-30%).</a:t>
            </a:r>
          </a:p>
          <a:p>
            <a:r>
              <a:rPr lang="uk-UA" dirty="0"/>
              <a:t>Станом на кінець ХХ ст. початкові потенційні ресурси нафти України оцінювалися в 1,33 </a:t>
            </a:r>
            <a:r>
              <a:rPr lang="uk-UA" dirty="0" err="1"/>
              <a:t>млрд</a:t>
            </a:r>
            <a:r>
              <a:rPr lang="uk-UA" dirty="0"/>
              <a:t> т, а газового конденсату — 376,2 </a:t>
            </a:r>
            <a:r>
              <a:rPr lang="uk-UA" dirty="0" err="1"/>
              <a:t>млн</a:t>
            </a:r>
            <a:r>
              <a:rPr lang="uk-UA" dirty="0"/>
              <a:t> т. Державним балансом враховано понад 130 родовищ нафти і понад 151 газового конденсату. </a:t>
            </a:r>
            <a:r>
              <a:rPr lang="uk-UA" dirty="0" err="1"/>
              <a:t>Розвіданість</a:t>
            </a:r>
            <a:r>
              <a:rPr lang="uk-UA" dirty="0"/>
              <a:t> початкових потенційних ресурсів нафти становить 33,0%, газового конденсату — 37,0%, а ступінь виробленості відповідно 21,6% та 15,9%.</a:t>
            </a:r>
          </a:p>
          <a:p>
            <a:r>
              <a:rPr lang="uk-UA" dirty="0"/>
              <a:t>Україна лише на 10-12% забезпечена нафтою власного виробництва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/>
              <a:t>Нафта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19161553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416824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Панорама м. Борислава. </a:t>
            </a:r>
            <a:r>
              <a:rPr lang="ru-RU" dirty="0" err="1"/>
              <a:t>Нафтові</a:t>
            </a:r>
            <a:r>
              <a:rPr lang="ru-RU" dirty="0"/>
              <a:t> </a:t>
            </a:r>
            <a:r>
              <a:rPr lang="ru-RU" dirty="0" err="1"/>
              <a:t>вежі</a:t>
            </a:r>
            <a:r>
              <a:rPr lang="ru-RU" dirty="0"/>
              <a:t>. </a:t>
            </a:r>
            <a:r>
              <a:rPr lang="ru-RU" dirty="0" err="1"/>
              <a:t>Поштова</a:t>
            </a:r>
            <a:r>
              <a:rPr lang="ru-RU" dirty="0"/>
              <a:t> </a:t>
            </a:r>
            <a:r>
              <a:rPr lang="ru-RU" dirty="0" err="1"/>
              <a:t>листівка</a:t>
            </a:r>
            <a:r>
              <a:rPr lang="ru-RU" dirty="0"/>
              <a:t> 1920-ті </a:t>
            </a:r>
            <a:r>
              <a:rPr lang="ru-RU" dirty="0" err="1"/>
              <a:t>рр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949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69</TotalTime>
  <Words>484</Words>
  <Application>Microsoft Office PowerPoint</Application>
  <PresentationFormat>Экран (4:3)</PresentationFormat>
  <Paragraphs>36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Mylar</vt:lpstr>
      <vt:lpstr>Нафта</vt:lpstr>
      <vt:lpstr>Презентация PowerPoint</vt:lpstr>
      <vt:lpstr>Презентация PowerPoint</vt:lpstr>
      <vt:lpstr>Історія</vt:lpstr>
      <vt:lpstr>Експорт та імпорт нафти</vt:lpstr>
      <vt:lpstr>Класифікація нафти</vt:lpstr>
      <vt:lpstr>Світові запаси</vt:lpstr>
      <vt:lpstr>Нафта в Україні</vt:lpstr>
      <vt:lpstr>Панорама м. Борислава. Нафтові вежі. Поштова листівка 1920-ті рр.</vt:lpstr>
      <vt:lpstr>Хімічна природа і утворення. Склад і властивості нафти</vt:lpstr>
      <vt:lpstr>Проба нафти </vt:lpstr>
      <vt:lpstr>Верстат-качалка викачує нафту біля Лаббоку, Техас</vt:lpstr>
      <vt:lpstr>Презентация PowerPoint</vt:lpstr>
      <vt:lpstr>Нафтопереробний завод в Грейнджмуті, Шотландія.</vt:lpstr>
      <vt:lpstr>Дерево нафтопродуктів: основні продукти, які отримують з нафти та газу</vt:lpstr>
      <vt:lpstr>                                                  Чем дороже нефть, тем глупее правительство.                                                Борис Немцов </vt:lpstr>
      <vt:lpstr>Над презентацією працювала:  Волох Анастасія 11- Б клас  2013 рік.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Нафта</dc:title>
  <dc:creator>Настенька</dc:creator>
  <cp:lastModifiedBy>Настенька</cp:lastModifiedBy>
  <cp:revision>9</cp:revision>
  <dcterms:created xsi:type="dcterms:W3CDTF">2013-11-08T17:17:28Z</dcterms:created>
  <dcterms:modified xsi:type="dcterms:W3CDTF">2013-11-08T18:38:11Z</dcterms:modified>
</cp:coreProperties>
</file>