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E35F1-85CA-42E0-8A48-7ED604D66C88}" type="datetimeFigureOut">
              <a:rPr lang="ru-RU" smtClean="0"/>
              <a:t>19.11.2012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40118-877C-41FA-BAA6-EE74D5CF9663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E35F1-85CA-42E0-8A48-7ED604D66C88}" type="datetimeFigureOut">
              <a:rPr lang="ru-RU" smtClean="0"/>
              <a:t>19.11.2012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40118-877C-41FA-BAA6-EE74D5CF966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E35F1-85CA-42E0-8A48-7ED604D66C88}" type="datetimeFigureOut">
              <a:rPr lang="ru-RU" smtClean="0"/>
              <a:t>19.11.2012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40118-877C-41FA-BAA6-EE74D5CF966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E35F1-85CA-42E0-8A48-7ED604D66C88}" type="datetimeFigureOut">
              <a:rPr lang="ru-RU" smtClean="0"/>
              <a:t>19.11.2012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40118-877C-41FA-BAA6-EE74D5CF966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E35F1-85CA-42E0-8A48-7ED604D66C88}" type="datetimeFigureOut">
              <a:rPr lang="ru-RU" smtClean="0"/>
              <a:t>19.11.2012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40118-877C-41FA-BAA6-EE74D5CF9663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E35F1-85CA-42E0-8A48-7ED604D66C88}" type="datetimeFigureOut">
              <a:rPr lang="ru-RU" smtClean="0"/>
              <a:t>19.11.2012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40118-877C-41FA-BAA6-EE74D5CF966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E35F1-85CA-42E0-8A48-7ED604D66C88}" type="datetimeFigureOut">
              <a:rPr lang="ru-RU" smtClean="0"/>
              <a:t>19.11.2012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40118-877C-41FA-BAA6-EE74D5CF966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E35F1-85CA-42E0-8A48-7ED604D66C88}" type="datetimeFigureOut">
              <a:rPr lang="ru-RU" smtClean="0"/>
              <a:t>19.11.2012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40118-877C-41FA-BAA6-EE74D5CF966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E35F1-85CA-42E0-8A48-7ED604D66C88}" type="datetimeFigureOut">
              <a:rPr lang="ru-RU" smtClean="0"/>
              <a:t>19.11.2012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40118-877C-41FA-BAA6-EE74D5CF966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E35F1-85CA-42E0-8A48-7ED604D66C88}" type="datetimeFigureOut">
              <a:rPr lang="ru-RU" smtClean="0"/>
              <a:t>19.11.2012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40118-877C-41FA-BAA6-EE74D5CF966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E35F1-85CA-42E0-8A48-7ED604D66C88}" type="datetimeFigureOut">
              <a:rPr lang="ru-RU" smtClean="0"/>
              <a:t>19.11.2012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7840118-877C-41FA-BAA6-EE74D5CF9663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09E35F1-85CA-42E0-8A48-7ED604D66C88}" type="datetimeFigureOut">
              <a:rPr lang="ru-RU" smtClean="0"/>
              <a:t>19.11.2012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7840118-877C-41FA-BAA6-EE74D5CF9663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2060848"/>
            <a:ext cx="7851648" cy="1828800"/>
          </a:xfrm>
        </p:spPr>
        <p:txBody>
          <a:bodyPr>
            <a:normAutofit/>
          </a:bodyPr>
          <a:lstStyle/>
          <a:p>
            <a:pPr algn="ctr"/>
            <a:r>
              <a:rPr lang="uk-UA" sz="5400" b="1" dirty="0" smtClean="0">
                <a:latin typeface="Arial" pitchFamily="34" charset="0"/>
                <a:cs typeface="Arial" pitchFamily="34" charset="0"/>
              </a:rPr>
              <a:t>Українська Література початку </a:t>
            </a:r>
            <a:r>
              <a:rPr lang="en-US" sz="5400" b="1" dirty="0" smtClean="0">
                <a:latin typeface="Arial" pitchFamily="34" charset="0"/>
                <a:cs typeface="Arial" pitchFamily="34" charset="0"/>
              </a:rPr>
              <a:t>XIX </a:t>
            </a:r>
            <a:r>
              <a:rPr lang="ru-RU" sz="5400" b="1" dirty="0" smtClean="0">
                <a:latin typeface="Arial" pitchFamily="34" charset="0"/>
                <a:cs typeface="Arial" pitchFamily="34" charset="0"/>
              </a:rPr>
              <a:t>ст.</a:t>
            </a:r>
            <a:endParaRPr lang="ru-RU" sz="5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Особливості: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algn="ctr">
              <a:buNone/>
            </a:pPr>
            <a:r>
              <a:rPr lang="ru-RU" dirty="0" smtClean="0"/>
              <a:t>      </a:t>
            </a:r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 smtClean="0"/>
              <a:t> 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На 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початку 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XX 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ст. </a:t>
            </a:r>
            <a:r>
              <a:rPr lang="ru-RU" b="1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плідно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працювали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в </a:t>
            </a:r>
            <a:r>
              <a:rPr lang="ru-RU" b="1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галузі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красного </a:t>
            </a:r>
            <a:r>
              <a:rPr lang="ru-RU" b="1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письменства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видатні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українські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письменники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І. Франко, </a:t>
            </a:r>
            <a:r>
              <a:rPr lang="ru-RU" b="1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Панас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Мирний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, М. </a:t>
            </a:r>
            <a:r>
              <a:rPr lang="ru-RU" b="1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Коцюбинський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, Леся </a:t>
            </a:r>
            <a:r>
              <a:rPr lang="ru-RU" b="1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Українка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та </a:t>
            </a:r>
            <a:r>
              <a:rPr lang="ru-RU" b="1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ін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. Ставши </a:t>
            </a:r>
            <a:r>
              <a:rPr lang="ru-RU" b="1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свідками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революційних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подій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1905-1907 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pp. </a:t>
            </a:r>
            <a:r>
              <a:rPr lang="ru-RU" b="1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і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наступної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після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них </a:t>
            </a:r>
            <a:r>
              <a:rPr lang="ru-RU" b="1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столипінської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політичної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реакції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, вони у </a:t>
            </a:r>
            <a:r>
              <a:rPr lang="ru-RU" b="1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своїх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творах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таврували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царизм </a:t>
            </a:r>
            <a:r>
              <a:rPr lang="ru-RU" b="1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і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всю систему </a:t>
            </a:r>
            <a:r>
              <a:rPr lang="ru-RU" b="1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тогочасної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державної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влади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як </a:t>
            </a:r>
            <a:r>
              <a:rPr lang="ru-RU" b="1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ворогів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простого народу, </a:t>
            </a:r>
            <a:r>
              <a:rPr lang="ru-RU" b="1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об'єктивно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й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правдиво </a:t>
            </a:r>
            <a:r>
              <a:rPr lang="ru-RU" b="1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показували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боротьбу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трудящих за свободу </a:t>
            </a:r>
            <a:r>
              <a:rPr lang="ru-RU" b="1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й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волю.</a:t>
            </a:r>
            <a:b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b="1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Помітним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явищем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в </a:t>
            </a:r>
            <a:r>
              <a:rPr lang="ru-RU" b="1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історії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вітчизняної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культури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цієї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доби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став </a:t>
            </a:r>
            <a:r>
              <a:rPr lang="ru-RU" b="1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літературний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доробок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письменників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нового </a:t>
            </a:r>
            <a:r>
              <a:rPr lang="ru-RU" b="1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покоління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b="1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як-от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: А. </a:t>
            </a:r>
            <a:r>
              <a:rPr lang="ru-RU" b="1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Тесленка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, Степана </a:t>
            </a:r>
            <a:r>
              <a:rPr lang="ru-RU" b="1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Васильченка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, Г. Хоткевича та </a:t>
            </a:r>
            <a:r>
              <a:rPr lang="ru-RU" b="1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ін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. Вони </a:t>
            </a:r>
            <a:r>
              <a:rPr lang="ru-RU" b="1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зуміли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показати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весь драматизм </a:t>
            </a:r>
            <a:r>
              <a:rPr lang="ru-RU" b="1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людського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існування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в </a:t>
            </a:r>
            <a:r>
              <a:rPr lang="ru-RU" b="1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умовах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загострення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соціальної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та </a:t>
            </a:r>
            <a:r>
              <a:rPr lang="ru-RU" b="1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національної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боротьби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на початку 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XX 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ст.</a:t>
            </a:r>
            <a:b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У </a:t>
            </a:r>
            <a:r>
              <a:rPr lang="ru-RU" b="1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цей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період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в </a:t>
            </a:r>
            <a:r>
              <a:rPr lang="ru-RU" b="1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українську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літературу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впевнено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ввійшов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талановитий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поет </a:t>
            </a:r>
            <a:r>
              <a:rPr lang="ru-RU" b="1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Олександр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Олесь. </a:t>
            </a:r>
            <a:r>
              <a:rPr lang="ru-RU" b="1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Протягом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1907-1917 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pp. </a:t>
            </a:r>
            <a:r>
              <a:rPr lang="ru-RU" b="1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з'явилося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п'ять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книг </a:t>
            </a:r>
            <a:r>
              <a:rPr lang="ru-RU" b="1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його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поезій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. У </a:t>
            </a:r>
            <a:r>
              <a:rPr lang="ru-RU" b="1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двох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перших </a:t>
            </a:r>
            <a:r>
              <a:rPr lang="ru-RU" b="1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письменник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з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радістю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зустрічає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революційні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події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1905-1907 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pp., </a:t>
            </a:r>
            <a:r>
              <a:rPr lang="ru-RU" b="1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закликає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до </a:t>
            </a:r>
            <a:r>
              <a:rPr lang="ru-RU" b="1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боротьби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за волю, </a:t>
            </a:r>
            <a:r>
              <a:rPr lang="ru-RU" b="1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справедливість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b="1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оспівує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рідну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українську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природу.</a:t>
            </a:r>
            <a:b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У </a:t>
            </a:r>
            <a:r>
              <a:rPr lang="ru-RU" b="1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цей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період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розпочинається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активна </a:t>
            </a:r>
            <a:r>
              <a:rPr lang="ru-RU" b="1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літературна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діяльність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Володимира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Винниченка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b="1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який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у </a:t>
            </a:r>
            <a:r>
              <a:rPr lang="ru-RU" b="1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своїх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ранніх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творах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1902-1906 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pp. </a:t>
            </a:r>
            <a:r>
              <a:rPr lang="ru-RU" b="1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реалістично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зображував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життя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бідноти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b="1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показував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тодішні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соціальні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контрасти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b="1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різко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критикував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ліберальних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панів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b="1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котрі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удавали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з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себе </a:t>
            </a:r>
            <a:r>
              <a:rPr lang="ru-RU" b="1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щирих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народолюбців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  <a:b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endParaRPr lang="ru-RU" b="1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err="1" smtClean="0"/>
              <a:t>Найвидатніші</a:t>
            </a:r>
            <a:r>
              <a:rPr lang="ru-RU" b="1" dirty="0" smtClean="0"/>
              <a:t> </a:t>
            </a:r>
            <a:r>
              <a:rPr lang="ru-RU" b="1" dirty="0" err="1" smtClean="0"/>
              <a:t>діячі</a:t>
            </a:r>
            <a:r>
              <a:rPr lang="ru-RU" b="1" dirty="0" smtClean="0"/>
              <a:t> </a:t>
            </a:r>
            <a:r>
              <a:rPr lang="ru-RU" b="1" dirty="0" err="1" smtClean="0"/>
              <a:t>доби</a:t>
            </a:r>
            <a:r>
              <a:rPr lang="uk-UA" dirty="0" smtClean="0"/>
              <a:t>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3600" dirty="0" smtClean="0">
                <a:latin typeface="Arial" pitchFamily="34" charset="0"/>
                <a:cs typeface="Arial" pitchFamily="34" charset="0"/>
              </a:rPr>
              <a:t>І. Франко, 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П. </a:t>
            </a:r>
            <a:r>
              <a:rPr lang="ru-RU" sz="3600" dirty="0" err="1" smtClean="0">
                <a:latin typeface="Arial" pitchFamily="34" charset="0"/>
                <a:cs typeface="Arial" pitchFamily="34" charset="0"/>
              </a:rPr>
              <a:t>Мирний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, М. </a:t>
            </a:r>
            <a:r>
              <a:rPr lang="ru-RU" sz="3600" dirty="0" err="1" smtClean="0">
                <a:latin typeface="Arial" pitchFamily="34" charset="0"/>
                <a:cs typeface="Arial" pitchFamily="34" charset="0"/>
              </a:rPr>
              <a:t>Коцюбинський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Л. </a:t>
            </a:r>
            <a:r>
              <a:rPr lang="ru-RU" sz="3600" dirty="0" err="1" smtClean="0">
                <a:latin typeface="Arial" pitchFamily="34" charset="0"/>
                <a:cs typeface="Arial" pitchFamily="34" charset="0"/>
              </a:rPr>
              <a:t>Українка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, П. </a:t>
            </a:r>
            <a:r>
              <a:rPr lang="ru-RU" sz="3600" dirty="0" err="1" smtClean="0">
                <a:latin typeface="Arial" pitchFamily="34" charset="0"/>
                <a:cs typeface="Arial" pitchFamily="34" charset="0"/>
              </a:rPr>
              <a:t>Махиня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, О. Чижик, 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С. 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Дальня, А. Тесленко, 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С. 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Васильченко, Г. Хоткевич, 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О. 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Олесь, В. Винниченко</a:t>
            </a:r>
            <a:endParaRPr lang="ru-RU" sz="3600" dirty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/>
          <a:lstStyle/>
          <a:p>
            <a:r>
              <a:rPr lang="uk-UA" dirty="0" smtClean="0">
                <a:solidFill>
                  <a:schemeClr val="tx2">
                    <a:lumMod val="75000"/>
                  </a:schemeClr>
                </a:solidFill>
              </a:rPr>
              <a:t>Іван Франко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052736"/>
            <a:ext cx="5364088" cy="5544616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ru-RU" sz="67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6400" b="1" dirty="0" smtClean="0">
                <a:solidFill>
                  <a:schemeClr val="tx2">
                    <a:lumMod val="75000"/>
                  </a:schemeClr>
                </a:solidFill>
              </a:rPr>
              <a:t>     </a:t>
            </a:r>
            <a:r>
              <a:rPr lang="ru-RU" sz="6400" b="1" dirty="0" err="1" smtClean="0">
                <a:solidFill>
                  <a:schemeClr val="tx2">
                    <a:lumMod val="75000"/>
                  </a:schemeClr>
                </a:solidFill>
              </a:rPr>
              <a:t>Усебічно</a:t>
            </a:r>
            <a:r>
              <a:rPr lang="ru-RU" sz="64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6400" b="1" dirty="0" err="1" smtClean="0">
                <a:solidFill>
                  <a:schemeClr val="tx2">
                    <a:lumMod val="75000"/>
                  </a:schemeClr>
                </a:solidFill>
              </a:rPr>
              <a:t>обдарований</a:t>
            </a:r>
            <a:r>
              <a:rPr lang="ru-RU" sz="6400" b="1" dirty="0" smtClean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ru-RU" sz="6400" b="1" dirty="0" err="1" smtClean="0">
                <a:solidFill>
                  <a:schemeClr val="tx2">
                    <a:lumMod val="75000"/>
                  </a:schemeClr>
                </a:solidFill>
              </a:rPr>
              <a:t>енциклопедично</a:t>
            </a:r>
            <a:r>
              <a:rPr lang="ru-RU" sz="64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6400" b="1" dirty="0" err="1" smtClean="0">
                <a:solidFill>
                  <a:schemeClr val="tx2">
                    <a:lumMod val="75000"/>
                  </a:schemeClr>
                </a:solidFill>
              </a:rPr>
              <a:t>освічений</a:t>
            </a:r>
            <a:r>
              <a:rPr lang="ru-RU" sz="64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6400" b="1" dirty="0" err="1" smtClean="0">
                <a:solidFill>
                  <a:schemeClr val="tx2">
                    <a:lumMod val="75000"/>
                  </a:schemeClr>
                </a:solidFill>
              </a:rPr>
              <a:t>і</a:t>
            </a:r>
            <a:r>
              <a:rPr lang="ru-RU" sz="64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6400" b="1" dirty="0" err="1" smtClean="0">
                <a:solidFill>
                  <a:schemeClr val="tx2">
                    <a:lumMod val="75000"/>
                  </a:schemeClr>
                </a:solidFill>
              </a:rPr>
              <a:t>надзвичайно</a:t>
            </a:r>
            <a:r>
              <a:rPr lang="ru-RU" sz="64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6400" b="1" dirty="0" err="1" smtClean="0">
                <a:solidFill>
                  <a:schemeClr val="tx2">
                    <a:lumMod val="75000"/>
                  </a:schemeClr>
                </a:solidFill>
              </a:rPr>
              <a:t>працьовитий</a:t>
            </a:r>
            <a:r>
              <a:rPr lang="ru-RU" sz="6400" b="1" dirty="0" smtClean="0">
                <a:solidFill>
                  <a:schemeClr val="tx2">
                    <a:lumMod val="75000"/>
                  </a:schemeClr>
                </a:solidFill>
              </a:rPr>
              <a:t>, Франко </a:t>
            </a:r>
            <a:r>
              <a:rPr lang="ru-RU" sz="6400" b="1" dirty="0" err="1" smtClean="0">
                <a:solidFill>
                  <a:schemeClr val="tx2">
                    <a:lumMod val="75000"/>
                  </a:schemeClr>
                </a:solidFill>
              </a:rPr>
              <a:t>виявив</a:t>
            </a:r>
            <a:r>
              <a:rPr lang="ru-RU" sz="6400" b="1" dirty="0" smtClean="0">
                <a:solidFill>
                  <a:schemeClr val="tx2">
                    <a:lumMod val="75000"/>
                  </a:schemeClr>
                </a:solidFill>
              </a:rPr>
              <a:t> себе на </a:t>
            </a:r>
            <a:r>
              <a:rPr lang="ru-RU" sz="6400" b="1" dirty="0" err="1" smtClean="0">
                <a:solidFill>
                  <a:schemeClr val="tx2">
                    <a:lumMod val="75000"/>
                  </a:schemeClr>
                </a:solidFill>
              </a:rPr>
              <a:t>багатьох</a:t>
            </a:r>
            <a:r>
              <a:rPr lang="ru-RU" sz="64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6400" b="1" dirty="0" err="1" smtClean="0">
                <a:solidFill>
                  <a:schemeClr val="tx2">
                    <a:lumMod val="75000"/>
                  </a:schemeClr>
                </a:solidFill>
              </a:rPr>
              <a:t>ділянках</a:t>
            </a:r>
            <a:r>
              <a:rPr lang="ru-RU" sz="64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6400" b="1" dirty="0" err="1" smtClean="0">
                <a:solidFill>
                  <a:schemeClr val="tx2">
                    <a:lumMod val="75000"/>
                  </a:schemeClr>
                </a:solidFill>
              </a:rPr>
              <a:t>української</a:t>
            </a:r>
            <a:r>
              <a:rPr lang="ru-RU" sz="64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6400" b="1" dirty="0" err="1" smtClean="0">
                <a:solidFill>
                  <a:schemeClr val="tx2">
                    <a:lumMod val="75000"/>
                  </a:schemeClr>
                </a:solidFill>
              </a:rPr>
              <a:t>культури</a:t>
            </a:r>
            <a:r>
              <a:rPr lang="ru-RU" sz="6400" b="1" dirty="0" smtClean="0">
                <a:solidFill>
                  <a:schemeClr val="tx2">
                    <a:lumMod val="75000"/>
                  </a:schemeClr>
                </a:solidFill>
              </a:rPr>
              <a:t>. </a:t>
            </a:r>
            <a:r>
              <a:rPr lang="ru-RU" sz="6400" b="1" dirty="0" err="1" smtClean="0">
                <a:solidFill>
                  <a:schemeClr val="tx2">
                    <a:lumMod val="75000"/>
                  </a:schemeClr>
                </a:solidFill>
              </a:rPr>
              <a:t>Він</a:t>
            </a:r>
            <a:r>
              <a:rPr lang="ru-RU" sz="64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6400" b="1" dirty="0" err="1" smtClean="0">
                <a:solidFill>
                  <a:schemeClr val="tx2">
                    <a:lumMod val="75000"/>
                  </a:schemeClr>
                </a:solidFill>
              </a:rPr>
              <a:t>був</a:t>
            </a:r>
            <a:r>
              <a:rPr lang="ru-RU" sz="64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6400" b="1" dirty="0" err="1" smtClean="0">
                <a:solidFill>
                  <a:schemeClr val="tx2">
                    <a:lumMod val="75000"/>
                  </a:schemeClr>
                </a:solidFill>
              </a:rPr>
              <a:t>поетом</a:t>
            </a:r>
            <a:r>
              <a:rPr lang="ru-RU" sz="6400" b="1" dirty="0" smtClean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ru-RU" sz="6400" b="1" dirty="0" smtClean="0">
                <a:solidFill>
                  <a:schemeClr val="tx2">
                    <a:lumMod val="75000"/>
                  </a:schemeClr>
                </a:solidFill>
              </a:rPr>
              <a:t>проза</a:t>
            </a:r>
            <a:r>
              <a:rPr lang="uk-UA" sz="6400" b="1" dirty="0" err="1" smtClean="0">
                <a:solidFill>
                  <a:schemeClr val="tx2">
                    <a:lumMod val="75000"/>
                  </a:schemeClr>
                </a:solidFill>
              </a:rPr>
              <a:t>їком</a:t>
            </a:r>
            <a:r>
              <a:rPr lang="ru-RU" sz="6400" b="1" dirty="0" smtClean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ru-RU" sz="6400" b="1" dirty="0" smtClean="0">
                <a:solidFill>
                  <a:schemeClr val="tx2">
                    <a:lumMod val="75000"/>
                  </a:schemeClr>
                </a:solidFill>
              </a:rPr>
              <a:t>драматургом, критиком </a:t>
            </a:r>
            <a:r>
              <a:rPr lang="ru-RU" sz="6400" b="1" dirty="0" err="1" smtClean="0">
                <a:solidFill>
                  <a:schemeClr val="tx2">
                    <a:lumMod val="75000"/>
                  </a:schemeClr>
                </a:solidFill>
              </a:rPr>
              <a:t>й</a:t>
            </a:r>
            <a:r>
              <a:rPr lang="ru-RU" sz="64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6400" b="1" dirty="0" err="1" smtClean="0">
                <a:solidFill>
                  <a:schemeClr val="tx2">
                    <a:lumMod val="75000"/>
                  </a:schemeClr>
                </a:solidFill>
              </a:rPr>
              <a:t>істориком</a:t>
            </a:r>
            <a:r>
              <a:rPr lang="ru-RU" sz="64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6400" b="1" dirty="0" err="1" smtClean="0">
                <a:solidFill>
                  <a:schemeClr val="tx2">
                    <a:lumMod val="75000"/>
                  </a:schemeClr>
                </a:solidFill>
              </a:rPr>
              <a:t>літератури</a:t>
            </a:r>
            <a:r>
              <a:rPr lang="ru-RU" sz="6400" b="1" dirty="0" smtClean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ru-RU" sz="6400" b="1" dirty="0" err="1" smtClean="0">
                <a:solidFill>
                  <a:schemeClr val="tx2">
                    <a:lumMod val="75000"/>
                  </a:schemeClr>
                </a:solidFill>
              </a:rPr>
              <a:t>перекладачем</a:t>
            </a:r>
            <a:r>
              <a:rPr lang="ru-RU" sz="64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6400" b="1" dirty="0" err="1" smtClean="0">
                <a:solidFill>
                  <a:schemeClr val="tx2">
                    <a:lumMod val="75000"/>
                  </a:schemeClr>
                </a:solidFill>
              </a:rPr>
              <a:t>і</a:t>
            </a:r>
            <a:r>
              <a:rPr lang="ru-RU" sz="64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6400" b="1" dirty="0" err="1" smtClean="0">
                <a:solidFill>
                  <a:schemeClr val="tx2">
                    <a:lumMod val="75000"/>
                  </a:schemeClr>
                </a:solidFill>
              </a:rPr>
              <a:t>видавцем</a:t>
            </a:r>
            <a:r>
              <a:rPr lang="ru-RU" sz="6400" b="1" dirty="0" smtClean="0">
                <a:solidFill>
                  <a:schemeClr val="tx2">
                    <a:lumMod val="75000"/>
                  </a:schemeClr>
                </a:solidFill>
              </a:rPr>
              <a:t>. </a:t>
            </a:r>
            <a:r>
              <a:rPr lang="ru-RU" sz="6400" b="1" dirty="0" err="1" smtClean="0">
                <a:solidFill>
                  <a:schemeClr val="tx2">
                    <a:lumMod val="75000"/>
                  </a:schemeClr>
                </a:solidFill>
              </a:rPr>
              <a:t>Сюжети</a:t>
            </a:r>
            <a:r>
              <a:rPr lang="ru-RU" sz="6400" b="1" dirty="0" smtClean="0">
                <a:solidFill>
                  <a:schemeClr val="tx2">
                    <a:lumMod val="75000"/>
                  </a:schemeClr>
                </a:solidFill>
              </a:rPr>
              <a:t> для </a:t>
            </a:r>
            <a:r>
              <a:rPr lang="ru-RU" sz="6400" b="1" dirty="0" err="1" smtClean="0">
                <a:solidFill>
                  <a:schemeClr val="tx2">
                    <a:lumMod val="75000"/>
                  </a:schemeClr>
                </a:solidFill>
              </a:rPr>
              <a:t>своїх</a:t>
            </a:r>
            <a:r>
              <a:rPr lang="ru-RU" sz="64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6400" b="1" dirty="0" err="1" smtClean="0">
                <a:solidFill>
                  <a:schemeClr val="tx2">
                    <a:lumMod val="75000"/>
                  </a:schemeClr>
                </a:solidFill>
              </a:rPr>
              <a:t>творів</a:t>
            </a:r>
            <a:r>
              <a:rPr lang="ru-RU" sz="6400" b="1" dirty="0" smtClean="0">
                <a:solidFill>
                  <a:schemeClr val="tx2">
                    <a:lumMod val="75000"/>
                  </a:schemeClr>
                </a:solidFill>
              </a:rPr>
              <a:t> Франко черпав </a:t>
            </a:r>
            <a:r>
              <a:rPr lang="ru-RU" sz="6400" b="1" dirty="0" err="1" smtClean="0">
                <a:solidFill>
                  <a:schemeClr val="tx2">
                    <a:lumMod val="75000"/>
                  </a:schemeClr>
                </a:solidFill>
              </a:rPr>
              <a:t>з</a:t>
            </a:r>
            <a:r>
              <a:rPr lang="ru-RU" sz="64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6400" b="1" dirty="0" err="1" smtClean="0">
                <a:solidFill>
                  <a:schemeClr val="tx2">
                    <a:lumMod val="75000"/>
                  </a:schemeClr>
                </a:solidFill>
              </a:rPr>
              <a:t>життя</a:t>
            </a:r>
            <a:r>
              <a:rPr lang="ru-RU" sz="64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6400" b="1" dirty="0" err="1" smtClean="0">
                <a:solidFill>
                  <a:schemeClr val="tx2">
                    <a:lumMod val="75000"/>
                  </a:schemeClr>
                </a:solidFill>
              </a:rPr>
              <a:t>і</a:t>
            </a:r>
            <a:r>
              <a:rPr lang="ru-RU" sz="64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6400" b="1" dirty="0" err="1" smtClean="0">
                <a:solidFill>
                  <a:schemeClr val="tx2">
                    <a:lumMod val="75000"/>
                  </a:schemeClr>
                </a:solidFill>
              </a:rPr>
              <a:t>боротьби</a:t>
            </a:r>
            <a:r>
              <a:rPr lang="ru-RU" sz="64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6400" b="1" dirty="0" err="1" smtClean="0">
                <a:solidFill>
                  <a:schemeClr val="tx2">
                    <a:lumMod val="75000"/>
                  </a:schemeClr>
                </a:solidFill>
              </a:rPr>
              <a:t>рідного</a:t>
            </a:r>
            <a:r>
              <a:rPr lang="ru-RU" sz="6400" b="1" dirty="0" smtClean="0">
                <a:solidFill>
                  <a:schemeClr val="tx2">
                    <a:lumMod val="75000"/>
                  </a:schemeClr>
                </a:solidFill>
              </a:rPr>
              <a:t> народу, </a:t>
            </a:r>
            <a:r>
              <a:rPr lang="ru-RU" sz="6400" b="1" dirty="0" err="1" smtClean="0">
                <a:solidFill>
                  <a:schemeClr val="tx2">
                    <a:lumMod val="75000"/>
                  </a:schemeClr>
                </a:solidFill>
              </a:rPr>
              <a:t>але</a:t>
            </a:r>
            <a:r>
              <a:rPr lang="ru-RU" sz="64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6400" b="1" dirty="0" err="1" smtClean="0">
                <a:solidFill>
                  <a:schemeClr val="tx2">
                    <a:lumMod val="75000"/>
                  </a:schemeClr>
                </a:solidFill>
              </a:rPr>
              <a:t>також</a:t>
            </a:r>
            <a:r>
              <a:rPr lang="ru-RU" sz="64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6400" b="1" dirty="0" err="1" smtClean="0">
                <a:solidFill>
                  <a:schemeClr val="tx2">
                    <a:lumMod val="75000"/>
                  </a:schemeClr>
                </a:solidFill>
              </a:rPr>
              <a:t>з</a:t>
            </a:r>
            <a:r>
              <a:rPr lang="ru-RU" sz="64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6400" b="1" dirty="0" err="1" smtClean="0">
                <a:solidFill>
                  <a:schemeClr val="tx2">
                    <a:lumMod val="75000"/>
                  </a:schemeClr>
                </a:solidFill>
              </a:rPr>
              <a:t>першоджерел</a:t>
            </a:r>
            <a:r>
              <a:rPr lang="ru-RU" sz="64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6400" b="1" dirty="0" err="1" smtClean="0">
                <a:solidFill>
                  <a:schemeClr val="tx2">
                    <a:lumMod val="75000"/>
                  </a:schemeClr>
                </a:solidFill>
              </a:rPr>
              <a:t>людської</a:t>
            </a:r>
            <a:r>
              <a:rPr lang="ru-RU" sz="64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6400" b="1" dirty="0" err="1" smtClean="0">
                <a:solidFill>
                  <a:schemeClr val="tx2">
                    <a:lumMod val="75000"/>
                  </a:schemeClr>
                </a:solidFill>
              </a:rPr>
              <a:t>культури</a:t>
            </a:r>
            <a:r>
              <a:rPr lang="ru-RU" sz="6400" b="1" dirty="0" smtClean="0">
                <a:solidFill>
                  <a:schemeClr val="tx2">
                    <a:lumMod val="75000"/>
                  </a:schemeClr>
                </a:solidFill>
              </a:rPr>
              <a:t> — </a:t>
            </a:r>
            <a:r>
              <a:rPr lang="ru-RU" sz="6400" b="1" dirty="0" err="1" smtClean="0">
                <a:solidFill>
                  <a:schemeClr val="tx2">
                    <a:lumMod val="75000"/>
                  </a:schemeClr>
                </a:solidFill>
              </a:rPr>
              <a:t>зі</a:t>
            </a:r>
            <a:r>
              <a:rPr lang="ru-RU" sz="6400" b="1" dirty="0" smtClean="0">
                <a:solidFill>
                  <a:schemeClr val="tx2">
                    <a:lumMod val="75000"/>
                  </a:schemeClr>
                </a:solidFill>
              </a:rPr>
              <a:t> Сходу, </a:t>
            </a:r>
            <a:r>
              <a:rPr lang="ru-RU" sz="6400" b="1" dirty="0" err="1" smtClean="0">
                <a:solidFill>
                  <a:schemeClr val="tx2">
                    <a:lumMod val="75000"/>
                  </a:schemeClr>
                </a:solidFill>
              </a:rPr>
              <a:t>античної</a:t>
            </a:r>
            <a:r>
              <a:rPr lang="ru-RU" sz="64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6400" b="1" dirty="0" err="1" smtClean="0">
                <a:solidFill>
                  <a:schemeClr val="tx2">
                    <a:lumMod val="75000"/>
                  </a:schemeClr>
                </a:solidFill>
              </a:rPr>
              <a:t>доби</a:t>
            </a:r>
            <a:r>
              <a:rPr lang="ru-RU" sz="64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6400" b="1" dirty="0" err="1" smtClean="0">
                <a:solidFill>
                  <a:schemeClr val="tx2">
                    <a:lumMod val="75000"/>
                  </a:schemeClr>
                </a:solidFill>
              </a:rPr>
              <a:t>й</a:t>
            </a:r>
            <a:r>
              <a:rPr lang="ru-RU" sz="64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6400" b="1" dirty="0" err="1" smtClean="0">
                <a:solidFill>
                  <a:schemeClr val="tx2">
                    <a:lumMod val="75000"/>
                  </a:schemeClr>
                </a:solidFill>
              </a:rPr>
              <a:t>Ренесансу</a:t>
            </a:r>
            <a:r>
              <a:rPr lang="ru-RU" sz="6400" b="1" dirty="0" smtClean="0">
                <a:solidFill>
                  <a:schemeClr val="tx2">
                    <a:lumMod val="75000"/>
                  </a:schemeClr>
                </a:solidFill>
              </a:rPr>
              <a:t>. </a:t>
            </a:r>
            <a:r>
              <a:rPr lang="ru-RU" sz="6400" b="1" dirty="0" err="1" smtClean="0">
                <a:solidFill>
                  <a:schemeClr val="tx2">
                    <a:lumMod val="75000"/>
                  </a:schemeClr>
                </a:solidFill>
              </a:rPr>
              <a:t>Він</a:t>
            </a:r>
            <a:r>
              <a:rPr lang="ru-RU" sz="64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6400" b="1" dirty="0" err="1" smtClean="0">
                <a:solidFill>
                  <a:schemeClr val="tx2">
                    <a:lumMod val="75000"/>
                  </a:schemeClr>
                </a:solidFill>
              </a:rPr>
              <a:t>був</a:t>
            </a:r>
            <a:r>
              <a:rPr lang="ru-RU" sz="6400" b="1" dirty="0" smtClean="0">
                <a:solidFill>
                  <a:schemeClr val="tx2">
                    <a:lumMod val="75000"/>
                  </a:schemeClr>
                </a:solidFill>
              </a:rPr>
              <a:t> «золотим мостом» </a:t>
            </a:r>
            <a:r>
              <a:rPr lang="ru-RU" sz="6400" b="1" dirty="0" err="1" smtClean="0">
                <a:solidFill>
                  <a:schemeClr val="tx2">
                    <a:lumMod val="75000"/>
                  </a:schemeClr>
                </a:solidFill>
              </a:rPr>
              <a:t>між</a:t>
            </a:r>
            <a:r>
              <a:rPr lang="ru-RU" sz="64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6400" b="1" dirty="0" err="1" smtClean="0">
                <a:solidFill>
                  <a:schemeClr val="tx2">
                    <a:lumMod val="75000"/>
                  </a:schemeClr>
                </a:solidFill>
              </a:rPr>
              <a:t>українською</a:t>
            </a:r>
            <a:r>
              <a:rPr lang="ru-RU" sz="64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6400" b="1" dirty="0" err="1" smtClean="0">
                <a:solidFill>
                  <a:schemeClr val="tx2">
                    <a:lumMod val="75000"/>
                  </a:schemeClr>
                </a:solidFill>
              </a:rPr>
              <a:t>і</a:t>
            </a:r>
            <a:r>
              <a:rPr lang="ru-RU" sz="64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6400" b="1" dirty="0" err="1" smtClean="0">
                <a:solidFill>
                  <a:schemeClr val="tx2">
                    <a:lumMod val="75000"/>
                  </a:schemeClr>
                </a:solidFill>
              </a:rPr>
              <a:t>світовими</a:t>
            </a:r>
            <a:r>
              <a:rPr lang="ru-RU" sz="64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6400" b="1" dirty="0" err="1" smtClean="0">
                <a:solidFill>
                  <a:schemeClr val="tx2">
                    <a:lumMod val="75000"/>
                  </a:schemeClr>
                </a:solidFill>
              </a:rPr>
              <a:t>літературами</a:t>
            </a:r>
            <a:r>
              <a:rPr lang="ru-RU" sz="6400" b="1" dirty="0" smtClean="0">
                <a:solidFill>
                  <a:schemeClr val="tx2">
                    <a:lumMod val="75000"/>
                  </a:schemeClr>
                </a:solidFill>
              </a:rPr>
              <a:t>.</a:t>
            </a:r>
          </a:p>
          <a:p>
            <a:pPr>
              <a:buNone/>
            </a:pPr>
            <a:r>
              <a:rPr lang="ru-RU" sz="6400" b="1" dirty="0" smtClean="0">
                <a:solidFill>
                  <a:schemeClr val="tx2">
                    <a:lumMod val="75000"/>
                  </a:schemeClr>
                </a:solidFill>
              </a:rPr>
              <a:t>      </a:t>
            </a:r>
            <a:r>
              <a:rPr lang="ru-RU" sz="6400" b="1" dirty="0" err="1" smtClean="0">
                <a:solidFill>
                  <a:schemeClr val="tx2">
                    <a:lumMod val="75000"/>
                  </a:schemeClr>
                </a:solidFill>
              </a:rPr>
              <a:t>Нерідко</a:t>
            </a:r>
            <a:r>
              <a:rPr lang="ru-RU" sz="64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6400" b="1" dirty="0" err="1" smtClean="0">
                <a:solidFill>
                  <a:schemeClr val="tx2">
                    <a:lumMod val="75000"/>
                  </a:schemeClr>
                </a:solidFill>
              </a:rPr>
              <a:t>Івана</a:t>
            </a:r>
            <a:r>
              <a:rPr lang="ru-RU" sz="6400" b="1" dirty="0" smtClean="0">
                <a:solidFill>
                  <a:schemeClr val="tx2">
                    <a:lumMod val="75000"/>
                  </a:schemeClr>
                </a:solidFill>
              </a:rPr>
              <a:t> Франка </a:t>
            </a:r>
            <a:r>
              <a:rPr lang="ru-RU" sz="6400" b="1" dirty="0" err="1" smtClean="0">
                <a:solidFill>
                  <a:schemeClr val="tx2">
                    <a:lumMod val="75000"/>
                  </a:schemeClr>
                </a:solidFill>
              </a:rPr>
              <a:t>називають</a:t>
            </a:r>
            <a:r>
              <a:rPr lang="ru-RU" sz="64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6400" b="1" i="1" dirty="0" smtClean="0">
                <a:solidFill>
                  <a:schemeClr val="tx2">
                    <a:lumMod val="75000"/>
                  </a:schemeClr>
                </a:solidFill>
              </a:rPr>
              <a:t>титаном </a:t>
            </a:r>
            <a:r>
              <a:rPr lang="ru-RU" sz="6400" b="1" i="1" dirty="0" err="1" smtClean="0">
                <a:solidFill>
                  <a:schemeClr val="tx2">
                    <a:lumMod val="75000"/>
                  </a:schemeClr>
                </a:solidFill>
              </a:rPr>
              <a:t>праці</a:t>
            </a:r>
            <a:r>
              <a:rPr lang="ru-RU" sz="6400" b="1" dirty="0" smtClean="0">
                <a:solidFill>
                  <a:schemeClr val="tx2">
                    <a:lumMod val="75000"/>
                  </a:schemeClr>
                </a:solidFill>
              </a:rPr>
              <a:t>. </a:t>
            </a:r>
            <a:r>
              <a:rPr lang="ru-RU" sz="6400" b="1" dirty="0" err="1" smtClean="0">
                <a:solidFill>
                  <a:schemeClr val="tx2">
                    <a:lumMod val="75000"/>
                  </a:schemeClr>
                </a:solidFill>
              </a:rPr>
              <a:t>Євген</a:t>
            </a:r>
            <a:r>
              <a:rPr lang="ru-RU" sz="64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6400" b="1" dirty="0" err="1" smtClean="0">
                <a:solidFill>
                  <a:schemeClr val="tx2">
                    <a:lumMod val="75000"/>
                  </a:schemeClr>
                </a:solidFill>
              </a:rPr>
              <a:t>Маланюк</a:t>
            </a:r>
            <a:r>
              <a:rPr lang="ru-RU" sz="64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6400" b="1" dirty="0" err="1" smtClean="0">
                <a:solidFill>
                  <a:schemeClr val="tx2">
                    <a:lumMod val="75000"/>
                  </a:schemeClr>
                </a:solidFill>
              </a:rPr>
              <a:t>свого</a:t>
            </a:r>
            <a:r>
              <a:rPr lang="ru-RU" sz="64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6400" b="1" dirty="0" smtClean="0">
                <a:solidFill>
                  <a:schemeClr val="tx2">
                    <a:lumMod val="75000"/>
                  </a:schemeClr>
                </a:solidFill>
              </a:rPr>
              <a:t>часу писав: «</a:t>
            </a:r>
            <a:r>
              <a:rPr lang="ru-RU" sz="6400" b="1" dirty="0" err="1" smtClean="0">
                <a:solidFill>
                  <a:schemeClr val="tx2">
                    <a:lumMod val="75000"/>
                  </a:schemeClr>
                </a:solidFill>
              </a:rPr>
              <a:t>Свідомо</a:t>
            </a:r>
            <a:r>
              <a:rPr lang="ru-RU" sz="64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6400" b="1" dirty="0" err="1" smtClean="0">
                <a:solidFill>
                  <a:schemeClr val="tx2">
                    <a:lumMod val="75000"/>
                  </a:schemeClr>
                </a:solidFill>
              </a:rPr>
              <a:t>чи</a:t>
            </a:r>
            <a:r>
              <a:rPr lang="ru-RU" sz="64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6400" b="1" dirty="0" err="1" smtClean="0">
                <a:solidFill>
                  <a:schemeClr val="tx2">
                    <a:lumMod val="75000"/>
                  </a:schemeClr>
                </a:solidFill>
              </a:rPr>
              <a:t>несвідомо</a:t>
            </a:r>
            <a:r>
              <a:rPr lang="ru-RU" sz="6400" b="1" dirty="0" smtClean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ru-RU" sz="6400" b="1" dirty="0" err="1" smtClean="0">
                <a:solidFill>
                  <a:schemeClr val="tx2">
                    <a:lumMod val="75000"/>
                  </a:schemeClr>
                </a:solidFill>
              </a:rPr>
              <a:t>з</a:t>
            </a:r>
            <a:r>
              <a:rPr lang="ru-RU" sz="64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6400" b="1" dirty="0" err="1" smtClean="0">
                <a:solidFill>
                  <a:schemeClr val="tx2">
                    <a:lumMod val="75000"/>
                  </a:schemeClr>
                </a:solidFill>
              </a:rPr>
              <a:t>власного</a:t>
            </a:r>
            <a:r>
              <a:rPr lang="ru-RU" sz="64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6400" b="1" dirty="0" err="1" smtClean="0">
                <a:solidFill>
                  <a:schemeClr val="tx2">
                    <a:lumMod val="75000"/>
                  </a:schemeClr>
                </a:solidFill>
              </a:rPr>
              <a:t>пересвідчення</a:t>
            </a:r>
            <a:r>
              <a:rPr lang="ru-RU" sz="64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6400" b="1" dirty="0" err="1" smtClean="0">
                <a:solidFill>
                  <a:schemeClr val="tx2">
                    <a:lumMod val="75000"/>
                  </a:schemeClr>
                </a:solidFill>
              </a:rPr>
              <a:t>чи</a:t>
            </a:r>
            <a:r>
              <a:rPr lang="ru-RU" sz="6400" b="1" dirty="0" smtClean="0">
                <a:solidFill>
                  <a:schemeClr val="tx2">
                    <a:lumMod val="75000"/>
                  </a:schemeClr>
                </a:solidFill>
              </a:rPr>
              <a:t> ж чужого голосу, </a:t>
            </a:r>
            <a:r>
              <a:rPr lang="ru-RU" sz="6400" b="1" dirty="0" err="1" smtClean="0">
                <a:solidFill>
                  <a:schemeClr val="tx2">
                    <a:lumMod val="75000"/>
                  </a:schemeClr>
                </a:solidFill>
              </a:rPr>
              <a:t>але</a:t>
            </a:r>
            <a:r>
              <a:rPr lang="ru-RU" sz="64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6400" b="1" dirty="0" err="1" smtClean="0">
                <a:solidFill>
                  <a:schemeClr val="tx2">
                    <a:lumMod val="75000"/>
                  </a:schemeClr>
                </a:solidFill>
              </a:rPr>
              <a:t>кожен</a:t>
            </a:r>
            <a:r>
              <a:rPr lang="ru-RU" sz="6400" b="1" dirty="0" smtClean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ru-RU" sz="6400" b="1" dirty="0" err="1" smtClean="0">
                <a:solidFill>
                  <a:schemeClr val="tx2">
                    <a:lumMod val="75000"/>
                  </a:schemeClr>
                </a:solidFill>
              </a:rPr>
              <a:t>почувши</a:t>
            </a:r>
            <a:r>
              <a:rPr lang="ru-RU" sz="64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6400" b="1" dirty="0" err="1" smtClean="0">
                <a:solidFill>
                  <a:schemeClr val="tx2">
                    <a:lumMod val="75000"/>
                  </a:schemeClr>
                </a:solidFill>
              </a:rPr>
              <a:t>ім'я</a:t>
            </a:r>
            <a:r>
              <a:rPr lang="ru-RU" sz="6400" b="1" dirty="0" smtClean="0">
                <a:solidFill>
                  <a:schemeClr val="tx2">
                    <a:lumMod val="75000"/>
                  </a:schemeClr>
                </a:solidFill>
              </a:rPr>
              <a:t> Франка, </a:t>
            </a:r>
            <a:r>
              <a:rPr lang="ru-RU" sz="6400" b="1" dirty="0" err="1" smtClean="0">
                <a:solidFill>
                  <a:schemeClr val="tx2">
                    <a:lumMod val="75000"/>
                  </a:schemeClr>
                </a:solidFill>
              </a:rPr>
              <a:t>здіймає</a:t>
            </a:r>
            <a:r>
              <a:rPr lang="ru-RU" sz="6400" b="1" dirty="0" smtClean="0">
                <a:solidFill>
                  <a:schemeClr val="tx2">
                    <a:lumMod val="75000"/>
                  </a:schemeClr>
                </a:solidFill>
              </a:rPr>
              <a:t> шапку </a:t>
            </a:r>
            <a:r>
              <a:rPr lang="ru-RU" sz="6400" b="1" dirty="0" err="1" smtClean="0">
                <a:solidFill>
                  <a:schemeClr val="tx2">
                    <a:lumMod val="75000"/>
                  </a:schemeClr>
                </a:solidFill>
              </a:rPr>
              <a:t>незалежно</a:t>
            </a:r>
            <a:r>
              <a:rPr lang="ru-RU" sz="64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6400" b="1" dirty="0" err="1" smtClean="0">
                <a:solidFill>
                  <a:schemeClr val="tx2">
                    <a:lumMod val="75000"/>
                  </a:schemeClr>
                </a:solidFill>
              </a:rPr>
              <a:t>від</a:t>
            </a:r>
            <a:r>
              <a:rPr lang="ru-RU" sz="64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6400" b="1" dirty="0" err="1" smtClean="0">
                <a:solidFill>
                  <a:schemeClr val="tx2">
                    <a:lumMod val="75000"/>
                  </a:schemeClr>
                </a:solidFill>
              </a:rPr>
              <a:t>свого</a:t>
            </a:r>
            <a:r>
              <a:rPr lang="ru-RU" sz="64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6400" b="1" dirty="0" err="1" smtClean="0">
                <a:solidFill>
                  <a:schemeClr val="tx2">
                    <a:lumMod val="75000"/>
                  </a:schemeClr>
                </a:solidFill>
              </a:rPr>
              <a:t>місця</a:t>
            </a:r>
            <a:r>
              <a:rPr lang="ru-RU" sz="64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6400" b="1" dirty="0" err="1" smtClean="0">
                <a:solidFill>
                  <a:schemeClr val="tx2">
                    <a:lumMod val="75000"/>
                  </a:schemeClr>
                </a:solidFill>
              </a:rPr>
              <a:t>народження</a:t>
            </a:r>
            <a:r>
              <a:rPr lang="ru-RU" sz="6400" b="1" dirty="0" smtClean="0">
                <a:solidFill>
                  <a:schemeClr val="tx2">
                    <a:lumMod val="75000"/>
                  </a:schemeClr>
                </a:solidFill>
              </a:rPr>
              <a:t>. Тут </a:t>
            </a:r>
            <a:r>
              <a:rPr lang="ru-RU" sz="6400" b="1" dirty="0" err="1" smtClean="0">
                <a:solidFill>
                  <a:schemeClr val="tx2">
                    <a:lumMod val="75000"/>
                  </a:schemeClr>
                </a:solidFill>
              </a:rPr>
              <a:t>діє</a:t>
            </a:r>
            <a:r>
              <a:rPr lang="ru-RU" sz="64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6400" b="1" dirty="0" err="1" smtClean="0">
                <a:solidFill>
                  <a:schemeClr val="tx2">
                    <a:lumMod val="75000"/>
                  </a:schemeClr>
                </a:solidFill>
              </a:rPr>
              <a:t>інстинкт</a:t>
            </a:r>
            <a:r>
              <a:rPr lang="ru-RU" sz="64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6400" b="1" dirty="0" err="1" smtClean="0">
                <a:solidFill>
                  <a:schemeClr val="tx2">
                    <a:lumMod val="75000"/>
                  </a:schemeClr>
                </a:solidFill>
              </a:rPr>
              <a:t>величі</a:t>
            </a:r>
            <a:r>
              <a:rPr lang="ru-RU" sz="6400" b="1" dirty="0" smtClean="0">
                <a:solidFill>
                  <a:schemeClr val="tx2">
                    <a:lumMod val="75000"/>
                  </a:schemeClr>
                </a:solidFill>
              </a:rPr>
              <a:t>».</a:t>
            </a:r>
            <a:r>
              <a:rPr lang="ru-RU" sz="64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6400" b="1" dirty="0" err="1" smtClean="0">
                <a:solidFill>
                  <a:schemeClr val="tx2">
                    <a:lumMod val="75000"/>
                  </a:schemeClr>
                </a:solidFill>
              </a:rPr>
              <a:t>Іванові</a:t>
            </a:r>
            <a:r>
              <a:rPr lang="ru-RU" sz="6400" b="1" dirty="0" smtClean="0">
                <a:solidFill>
                  <a:schemeClr val="tx2">
                    <a:lumMod val="75000"/>
                  </a:schemeClr>
                </a:solidFill>
              </a:rPr>
              <a:t> Франку </a:t>
            </a:r>
            <a:r>
              <a:rPr lang="ru-RU" sz="6400" b="1" dirty="0" err="1" smtClean="0">
                <a:solidFill>
                  <a:schemeClr val="tx2">
                    <a:lumMod val="75000"/>
                  </a:schemeClr>
                </a:solidFill>
              </a:rPr>
              <a:t>належить</a:t>
            </a:r>
            <a:r>
              <a:rPr lang="ru-RU" sz="64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6400" b="1" dirty="0" err="1" smtClean="0">
                <a:solidFill>
                  <a:schemeClr val="tx2">
                    <a:lumMod val="75000"/>
                  </a:schemeClr>
                </a:solidFill>
              </a:rPr>
              <a:t>ініціатива</a:t>
            </a:r>
            <a:r>
              <a:rPr lang="ru-RU" sz="64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6400" b="1" dirty="0" err="1" smtClean="0">
                <a:solidFill>
                  <a:schemeClr val="tx2">
                    <a:lumMod val="75000"/>
                  </a:schemeClr>
                </a:solidFill>
              </a:rPr>
              <a:t>ширшого</a:t>
            </a:r>
            <a:r>
              <a:rPr lang="ru-RU" sz="64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6400" b="1" dirty="0" err="1" smtClean="0">
                <a:solidFill>
                  <a:schemeClr val="tx2">
                    <a:lumMod val="75000"/>
                  </a:schemeClr>
                </a:solidFill>
              </a:rPr>
              <a:t>вживання</a:t>
            </a:r>
            <a:r>
              <a:rPr lang="ru-RU" sz="6400" b="1" dirty="0" smtClean="0">
                <a:solidFill>
                  <a:schemeClr val="tx2">
                    <a:lumMod val="75000"/>
                  </a:schemeClr>
                </a:solidFill>
              </a:rPr>
              <a:t> в </a:t>
            </a:r>
            <a:r>
              <a:rPr lang="ru-RU" sz="6400" b="1" dirty="0" err="1" smtClean="0">
                <a:solidFill>
                  <a:schemeClr val="tx2">
                    <a:lumMod val="75000"/>
                  </a:schemeClr>
                </a:solidFill>
              </a:rPr>
              <a:t>Галичині</a:t>
            </a:r>
            <a:r>
              <a:rPr lang="ru-RU" sz="64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6400" b="1" dirty="0" err="1" smtClean="0">
                <a:solidFill>
                  <a:schemeClr val="tx2">
                    <a:lumMod val="75000"/>
                  </a:schemeClr>
                </a:solidFill>
              </a:rPr>
              <a:t>назви</a:t>
            </a:r>
            <a:r>
              <a:rPr lang="ru-RU" sz="6400" b="1" dirty="0" smtClean="0">
                <a:solidFill>
                  <a:schemeClr val="tx2">
                    <a:lumMod val="75000"/>
                  </a:schemeClr>
                </a:solidFill>
              </a:rPr>
              <a:t> «</a:t>
            </a:r>
            <a:r>
              <a:rPr lang="ru-RU" sz="6400" b="1" dirty="0" err="1" smtClean="0">
                <a:solidFill>
                  <a:schemeClr val="tx2">
                    <a:lumMod val="75000"/>
                  </a:schemeClr>
                </a:solidFill>
              </a:rPr>
              <a:t>українці</a:t>
            </a:r>
            <a:r>
              <a:rPr lang="ru-RU" sz="6400" b="1" dirty="0" smtClean="0">
                <a:solidFill>
                  <a:schemeClr val="tx2">
                    <a:lumMod val="75000"/>
                  </a:schemeClr>
                </a:solidFill>
              </a:rPr>
              <a:t>» </a:t>
            </a:r>
            <a:r>
              <a:rPr lang="ru-RU" sz="6400" b="1" dirty="0" err="1" smtClean="0">
                <a:solidFill>
                  <a:schemeClr val="tx2">
                    <a:lumMod val="75000"/>
                  </a:schemeClr>
                </a:solidFill>
              </a:rPr>
              <a:t>замість</a:t>
            </a:r>
            <a:r>
              <a:rPr lang="ru-RU" sz="6400" b="1" dirty="0" smtClean="0">
                <a:solidFill>
                  <a:schemeClr val="tx2">
                    <a:lumMod val="75000"/>
                  </a:schemeClr>
                </a:solidFill>
              </a:rPr>
              <a:t> «</a:t>
            </a:r>
            <a:r>
              <a:rPr lang="ru-RU" sz="6400" b="1" dirty="0" err="1" smtClean="0">
                <a:solidFill>
                  <a:schemeClr val="tx2">
                    <a:lumMod val="75000"/>
                  </a:schemeClr>
                </a:solidFill>
              </a:rPr>
              <a:t>русини</a:t>
            </a:r>
            <a:r>
              <a:rPr lang="ru-RU" sz="6400" b="1" dirty="0" smtClean="0">
                <a:solidFill>
                  <a:schemeClr val="tx2">
                    <a:lumMod val="75000"/>
                  </a:schemeClr>
                </a:solidFill>
              </a:rPr>
              <a:t>» — так </a:t>
            </a:r>
            <a:r>
              <a:rPr lang="ru-RU" sz="6400" b="1" dirty="0" err="1" smtClean="0">
                <a:solidFill>
                  <a:schemeClr val="tx2">
                    <a:lumMod val="75000"/>
                  </a:schemeClr>
                </a:solidFill>
              </a:rPr>
              <a:t>традиційно</a:t>
            </a:r>
            <a:r>
              <a:rPr lang="ru-RU" sz="64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6400" b="1" dirty="0" err="1" smtClean="0">
                <a:solidFill>
                  <a:schemeClr val="tx2">
                    <a:lumMod val="75000"/>
                  </a:schemeClr>
                </a:solidFill>
              </a:rPr>
              <a:t>називали</a:t>
            </a:r>
            <a:r>
              <a:rPr lang="ru-RU" sz="6400" b="1" dirty="0" smtClean="0">
                <a:solidFill>
                  <a:schemeClr val="tx2">
                    <a:lumMod val="75000"/>
                  </a:schemeClr>
                </a:solidFill>
              </a:rPr>
              <a:t> себе </a:t>
            </a:r>
            <a:r>
              <a:rPr lang="ru-RU" sz="6400" b="1" dirty="0" err="1" smtClean="0">
                <a:solidFill>
                  <a:schemeClr val="tx2">
                    <a:lumMod val="75000"/>
                  </a:schemeClr>
                </a:solidFill>
              </a:rPr>
              <a:t>корінні</a:t>
            </a:r>
            <a:r>
              <a:rPr lang="ru-RU" sz="64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6400" b="1" dirty="0" err="1" smtClean="0">
                <a:solidFill>
                  <a:schemeClr val="tx2">
                    <a:lumMod val="75000"/>
                  </a:schemeClr>
                </a:solidFill>
              </a:rPr>
              <a:t>галичани</a:t>
            </a:r>
            <a:r>
              <a:rPr lang="ru-RU" sz="6400" b="1" dirty="0" smtClean="0">
                <a:solidFill>
                  <a:schemeClr val="tx2">
                    <a:lumMod val="75000"/>
                  </a:schemeClr>
                </a:solidFill>
              </a:rPr>
              <a:t>. В «</a:t>
            </a:r>
            <a:r>
              <a:rPr lang="ru-RU" sz="6400" b="1" dirty="0" err="1" smtClean="0">
                <a:solidFill>
                  <a:schemeClr val="tx2">
                    <a:lumMod val="75000"/>
                  </a:schemeClr>
                </a:solidFill>
              </a:rPr>
              <a:t>Одвертому</a:t>
            </a:r>
            <a:r>
              <a:rPr lang="ru-RU" sz="64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6400" b="1" dirty="0" err="1" smtClean="0">
                <a:solidFill>
                  <a:schemeClr val="tx2">
                    <a:lumMod val="75000"/>
                  </a:schemeClr>
                </a:solidFill>
              </a:rPr>
              <a:t>листі</a:t>
            </a:r>
            <a:r>
              <a:rPr lang="ru-RU" sz="6400" b="1" dirty="0" smtClean="0">
                <a:solidFill>
                  <a:schemeClr val="tx2">
                    <a:lumMod val="75000"/>
                  </a:schemeClr>
                </a:solidFill>
              </a:rPr>
              <a:t> до </a:t>
            </a:r>
            <a:r>
              <a:rPr lang="ru-RU" sz="6400" b="1" dirty="0" err="1" smtClean="0">
                <a:solidFill>
                  <a:schemeClr val="tx2">
                    <a:lumMod val="75000"/>
                  </a:schemeClr>
                </a:solidFill>
              </a:rPr>
              <a:t>галицької</a:t>
            </a:r>
            <a:r>
              <a:rPr lang="ru-RU" sz="64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6400" b="1" dirty="0" err="1" smtClean="0">
                <a:solidFill>
                  <a:schemeClr val="tx2">
                    <a:lumMod val="75000"/>
                  </a:schemeClr>
                </a:solidFill>
              </a:rPr>
              <a:t>української</a:t>
            </a:r>
            <a:r>
              <a:rPr lang="ru-RU" sz="64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6400" b="1" dirty="0" err="1" smtClean="0">
                <a:solidFill>
                  <a:schemeClr val="tx2">
                    <a:lumMod val="75000"/>
                  </a:schemeClr>
                </a:solidFill>
              </a:rPr>
              <a:t>молодежі</a:t>
            </a:r>
            <a:r>
              <a:rPr lang="ru-RU" sz="6400" b="1" dirty="0" smtClean="0">
                <a:solidFill>
                  <a:schemeClr val="tx2">
                    <a:lumMod val="75000"/>
                  </a:schemeClr>
                </a:solidFill>
              </a:rPr>
              <a:t>» (1905) Франко писав: «Ми </a:t>
            </a:r>
            <a:r>
              <a:rPr lang="ru-RU" sz="6400" b="1" dirty="0" err="1" smtClean="0">
                <a:solidFill>
                  <a:schemeClr val="tx2">
                    <a:lumMod val="75000"/>
                  </a:schemeClr>
                </a:solidFill>
              </a:rPr>
              <a:t>мусимо</a:t>
            </a:r>
            <a:r>
              <a:rPr lang="ru-RU" sz="64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6400" b="1" dirty="0" err="1" smtClean="0">
                <a:solidFill>
                  <a:schemeClr val="tx2">
                    <a:lumMod val="75000"/>
                  </a:schemeClr>
                </a:solidFill>
              </a:rPr>
              <a:t>навчитися</a:t>
            </a:r>
            <a:r>
              <a:rPr lang="ru-RU" sz="64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6400" b="1" dirty="0" err="1" smtClean="0">
                <a:solidFill>
                  <a:schemeClr val="tx2">
                    <a:lumMod val="75000"/>
                  </a:schemeClr>
                </a:solidFill>
              </a:rPr>
              <a:t>чути</a:t>
            </a:r>
            <a:r>
              <a:rPr lang="ru-RU" sz="6400" b="1" dirty="0" smtClean="0">
                <a:solidFill>
                  <a:schemeClr val="tx2">
                    <a:lumMod val="75000"/>
                  </a:schemeClr>
                </a:solidFill>
              </a:rPr>
              <a:t> себе </a:t>
            </a:r>
            <a:r>
              <a:rPr lang="ru-RU" sz="6400" b="1" dirty="0" err="1" smtClean="0">
                <a:solidFill>
                  <a:schemeClr val="tx2">
                    <a:lumMod val="75000"/>
                  </a:schemeClr>
                </a:solidFill>
              </a:rPr>
              <a:t>українцями</a:t>
            </a:r>
            <a:r>
              <a:rPr lang="ru-RU" sz="6400" b="1" dirty="0" smtClean="0">
                <a:solidFill>
                  <a:schemeClr val="tx2">
                    <a:lumMod val="75000"/>
                  </a:schemeClr>
                </a:solidFill>
              </a:rPr>
              <a:t> — не </a:t>
            </a:r>
            <a:r>
              <a:rPr lang="ru-RU" sz="6400" b="1" dirty="0" err="1" smtClean="0">
                <a:solidFill>
                  <a:schemeClr val="tx2">
                    <a:lumMod val="75000"/>
                  </a:schemeClr>
                </a:solidFill>
              </a:rPr>
              <a:t>галицькими</a:t>
            </a:r>
            <a:r>
              <a:rPr lang="ru-RU" sz="6400" b="1" dirty="0" smtClean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ru-RU" sz="6400" b="1" dirty="0" err="1" smtClean="0">
                <a:solidFill>
                  <a:schemeClr val="tx2">
                    <a:lumMod val="75000"/>
                  </a:schemeClr>
                </a:solidFill>
              </a:rPr>
              <a:t>не</a:t>
            </a:r>
            <a:r>
              <a:rPr lang="ru-RU" sz="64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6400" b="1" dirty="0" err="1" smtClean="0">
                <a:solidFill>
                  <a:schemeClr val="tx2">
                    <a:lumMod val="75000"/>
                  </a:schemeClr>
                </a:solidFill>
              </a:rPr>
              <a:t>буковинськими</a:t>
            </a:r>
            <a:r>
              <a:rPr lang="ru-RU" sz="6400" b="1" dirty="0" smtClean="0">
                <a:solidFill>
                  <a:schemeClr val="tx2">
                    <a:lumMod val="75000"/>
                  </a:schemeClr>
                </a:solidFill>
              </a:rPr>
              <a:t>, а </a:t>
            </a:r>
            <a:r>
              <a:rPr lang="ru-RU" sz="6400" b="1" dirty="0" err="1" smtClean="0">
                <a:solidFill>
                  <a:schemeClr val="tx2">
                    <a:lumMod val="75000"/>
                  </a:schemeClr>
                </a:solidFill>
              </a:rPr>
              <a:t>українцями</a:t>
            </a:r>
            <a:r>
              <a:rPr lang="ru-RU" sz="6400" b="1" dirty="0" smtClean="0">
                <a:solidFill>
                  <a:schemeClr val="tx2">
                    <a:lumMod val="75000"/>
                  </a:schemeClr>
                </a:solidFill>
              </a:rPr>
              <a:t> без </a:t>
            </a:r>
            <a:r>
              <a:rPr lang="ru-RU" sz="6400" b="1" dirty="0" err="1" smtClean="0">
                <a:solidFill>
                  <a:schemeClr val="tx2">
                    <a:lumMod val="75000"/>
                  </a:schemeClr>
                </a:solidFill>
              </a:rPr>
              <a:t>соціальних</a:t>
            </a:r>
            <a:r>
              <a:rPr lang="ru-RU" sz="64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6400" b="1" dirty="0" err="1" smtClean="0">
                <a:solidFill>
                  <a:schemeClr val="tx2">
                    <a:lumMod val="75000"/>
                  </a:schemeClr>
                </a:solidFill>
              </a:rPr>
              <a:t>кордонів</a:t>
            </a:r>
            <a:r>
              <a:rPr lang="ru-RU" sz="6400" b="1" dirty="0" smtClean="0">
                <a:solidFill>
                  <a:schemeClr val="tx2">
                    <a:lumMod val="75000"/>
                  </a:schemeClr>
                </a:solidFill>
              </a:rPr>
              <a:t>…»</a:t>
            </a:r>
            <a:endParaRPr lang="ru-RU" sz="6400" b="1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1026" name="Picture 2" descr="C:\Users\User\Desktop\200px-Ivan_Franko_(1898)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56175" y="0"/>
            <a:ext cx="2592289" cy="3501008"/>
          </a:xfrm>
          <a:prstGeom prst="rect">
            <a:avLst/>
          </a:prstGeom>
          <a:noFill/>
        </p:spPr>
      </p:pic>
      <p:pic>
        <p:nvPicPr>
          <p:cNvPr id="1027" name="Picture 3" descr="C:\Users\User\Desktop\210px-Lwów_-_Ivan_Frank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56176" y="3573016"/>
            <a:ext cx="2664706" cy="32849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0"/>
            <a:ext cx="8229600" cy="1143000"/>
          </a:xfrm>
        </p:spPr>
        <p:txBody>
          <a:bodyPr/>
          <a:lstStyle/>
          <a:p>
            <a:r>
              <a:rPr lang="uk-UA" dirty="0" smtClean="0">
                <a:solidFill>
                  <a:schemeClr val="tx2">
                    <a:lumMod val="75000"/>
                  </a:schemeClr>
                </a:solidFill>
              </a:rPr>
              <a:t>Михайло Коцюбинський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052736"/>
            <a:ext cx="5436096" cy="5805264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ru-RU" sz="56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   </a:t>
            </a:r>
            <a:r>
              <a:rPr lang="ru-RU" sz="5600" b="1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Коцюбинський</a:t>
            </a:r>
            <a:r>
              <a:rPr lang="ru-RU" sz="56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5600" b="1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був</a:t>
            </a:r>
            <a:r>
              <a:rPr lang="ru-RU" sz="56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5600" b="1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і</a:t>
            </a:r>
            <a:r>
              <a:rPr lang="ru-RU" sz="56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5600" b="1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залишається</a:t>
            </a:r>
            <a:r>
              <a:rPr lang="ru-RU" sz="56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одним </a:t>
            </a:r>
            <a:r>
              <a:rPr lang="ru-RU" sz="5600" b="1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з</a:t>
            </a:r>
            <a:r>
              <a:rPr lang="ru-RU" sz="56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5600" b="1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найоригінальніших</a:t>
            </a:r>
            <a:r>
              <a:rPr lang="ru-RU" sz="56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5600" b="1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українських</a:t>
            </a:r>
            <a:r>
              <a:rPr lang="ru-RU" sz="56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5600" b="1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прозаїків</a:t>
            </a:r>
            <a:r>
              <a:rPr lang="ru-RU" sz="56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ru-RU" sz="56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              М</a:t>
            </a:r>
            <a:r>
              <a:rPr lang="ru-RU" sz="56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ru-RU" sz="5600" b="1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Коцюбинський</a:t>
            </a:r>
            <a:r>
              <a:rPr lang="ru-RU" sz="56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одним </a:t>
            </a:r>
            <a:r>
              <a:rPr lang="ru-RU" sz="5600" b="1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із</a:t>
            </a:r>
            <a:r>
              <a:rPr lang="ru-RU" sz="56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перших в </a:t>
            </a:r>
            <a:r>
              <a:rPr lang="ru-RU" sz="5600" b="1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українській</a:t>
            </a:r>
            <a:r>
              <a:rPr lang="ru-RU" sz="56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5600" b="1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літературі</a:t>
            </a:r>
            <a:r>
              <a:rPr lang="ru-RU" sz="56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5600" b="1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усвідомив</a:t>
            </a:r>
            <a:r>
              <a:rPr lang="ru-RU" sz="56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потребу </a:t>
            </a:r>
            <a:r>
              <a:rPr lang="ru-RU" sz="5600" b="1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її</a:t>
            </a:r>
            <a:r>
              <a:rPr lang="ru-RU" sz="56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реформаторства в </a:t>
            </a:r>
            <a:r>
              <a:rPr lang="ru-RU" sz="5600" b="1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напрямі</a:t>
            </a:r>
            <a:r>
              <a:rPr lang="ru-RU" sz="56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5600" b="1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модерної</a:t>
            </a:r>
            <a:r>
              <a:rPr lang="ru-RU" sz="56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5600" b="1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європейської</a:t>
            </a:r>
            <a:r>
              <a:rPr lang="ru-RU" sz="56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5600" b="1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прози</a:t>
            </a:r>
            <a:r>
              <a:rPr lang="ru-RU" sz="56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ru-RU" sz="5600" b="1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Його</a:t>
            </a:r>
            <a:r>
              <a:rPr lang="ru-RU" sz="56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5600" b="1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творчість</a:t>
            </a:r>
            <a:r>
              <a:rPr lang="ru-RU" sz="56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5600" b="1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завжди</a:t>
            </a:r>
            <a:r>
              <a:rPr lang="ru-RU" sz="56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5600" b="1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була</a:t>
            </a:r>
            <a:r>
              <a:rPr lang="ru-RU" sz="56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предметом </a:t>
            </a:r>
            <a:r>
              <a:rPr lang="ru-RU" sz="5600" b="1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суперечок</a:t>
            </a:r>
            <a:r>
              <a:rPr lang="ru-RU" sz="56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5600" b="1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літературних</a:t>
            </a:r>
            <a:r>
              <a:rPr lang="ru-RU" sz="56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5600" b="1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критиків</a:t>
            </a:r>
            <a:r>
              <a:rPr lang="ru-RU" sz="56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ru-RU" sz="5600" b="1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Ще</a:t>
            </a:r>
            <a:r>
              <a:rPr lang="ru-RU" sz="56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5600" b="1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і</a:t>
            </a:r>
            <a:r>
              <a:rPr lang="ru-RU" sz="56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5600" b="1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дотепер</a:t>
            </a:r>
            <a:r>
              <a:rPr lang="ru-RU" sz="56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5600" b="1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деякі</a:t>
            </a:r>
            <a:r>
              <a:rPr lang="ru-RU" sz="56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5600" b="1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дослідники</a:t>
            </a:r>
            <a:r>
              <a:rPr lang="ru-RU" sz="56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про </a:t>
            </a:r>
            <a:r>
              <a:rPr lang="ru-RU" sz="5600" b="1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модернізм</a:t>
            </a:r>
            <a:r>
              <a:rPr lang="ru-RU" sz="56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М. </a:t>
            </a:r>
            <a:r>
              <a:rPr lang="ru-RU" sz="5600" b="1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Коцюбинського</a:t>
            </a:r>
            <a:r>
              <a:rPr lang="ru-RU" sz="56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5600" b="1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говорять</a:t>
            </a:r>
            <a:r>
              <a:rPr lang="ru-RU" sz="56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5600" b="1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обережно</a:t>
            </a:r>
            <a:r>
              <a:rPr lang="ru-RU" sz="56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sz="5600" b="1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називаючи</a:t>
            </a:r>
            <a:r>
              <a:rPr lang="ru-RU" sz="56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5600" b="1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його</a:t>
            </a:r>
            <a:r>
              <a:rPr lang="ru-RU" sz="56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5600" b="1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імпресіоністом</a:t>
            </a:r>
            <a:r>
              <a:rPr lang="ru-RU" sz="56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у </a:t>
            </a:r>
            <a:r>
              <a:rPr lang="ru-RU" sz="5600" b="1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літературі</a:t>
            </a:r>
            <a:r>
              <a:rPr lang="ru-RU" sz="56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ru-RU" sz="5600" b="1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Сучасник</a:t>
            </a:r>
            <a:r>
              <a:rPr lang="ru-RU" sz="56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5600" b="1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письменника</a:t>
            </a:r>
            <a:r>
              <a:rPr lang="ru-RU" sz="56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, критик С. </a:t>
            </a:r>
            <a:r>
              <a:rPr lang="ru-RU" sz="5600" b="1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Єфремов</a:t>
            </a:r>
            <a:r>
              <a:rPr lang="ru-RU" sz="56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так сказав про </a:t>
            </a:r>
            <a:r>
              <a:rPr lang="ru-RU" sz="5600" b="1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нього</a:t>
            </a:r>
            <a:r>
              <a:rPr lang="ru-RU" sz="56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: «Людина культурна, до </a:t>
            </a:r>
            <a:r>
              <a:rPr lang="ru-RU" sz="5600" b="1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найменших</a:t>
            </a:r>
            <a:r>
              <a:rPr lang="ru-RU" sz="56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5600" b="1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подробиць</a:t>
            </a:r>
            <a:r>
              <a:rPr lang="ru-RU" sz="56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sz="5600" b="1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європеєць</a:t>
            </a:r>
            <a:r>
              <a:rPr lang="ru-RU" sz="56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5600" b="1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з</a:t>
            </a:r>
            <a:r>
              <a:rPr lang="ru-RU" sz="56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5600" b="1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голови</a:t>
            </a:r>
            <a:r>
              <a:rPr lang="ru-RU" sz="56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5600" b="1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до</a:t>
            </a:r>
            <a:r>
              <a:rPr lang="ru-RU" sz="56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5600" b="1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п'ят</a:t>
            </a:r>
            <a:r>
              <a:rPr lang="ru-RU" sz="56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… </a:t>
            </a:r>
            <a:r>
              <a:rPr lang="ru-RU" sz="5600" b="1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був</a:t>
            </a:r>
            <a:r>
              <a:rPr lang="ru-RU" sz="56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5600" b="1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справжнім</a:t>
            </a:r>
            <a:r>
              <a:rPr lang="ru-RU" sz="56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аристократом Духа без </a:t>
            </a:r>
            <a:r>
              <a:rPr lang="ru-RU" sz="5600" b="1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жодного</a:t>
            </a:r>
            <a:r>
              <a:rPr lang="ru-RU" sz="56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5600" b="1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силування</a:t>
            </a:r>
            <a:r>
              <a:rPr lang="ru-RU" sz="56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5600" b="1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з</a:t>
            </a:r>
            <a:r>
              <a:rPr lang="ru-RU" sz="56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5600" b="1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свого</a:t>
            </a:r>
            <a:r>
              <a:rPr lang="ru-RU" sz="56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боку…». </a:t>
            </a:r>
            <a:r>
              <a:rPr lang="ru-RU" sz="5600" b="1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Був</a:t>
            </a:r>
            <a:r>
              <a:rPr lang="ru-RU" sz="56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5600" b="1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дуже</a:t>
            </a:r>
            <a:r>
              <a:rPr lang="ru-RU" sz="56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5600" b="1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акуратний</a:t>
            </a:r>
            <a:r>
              <a:rPr lang="ru-RU" sz="56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sz="5600" b="1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благородний</a:t>
            </a:r>
            <a:r>
              <a:rPr lang="ru-RU" sz="56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sz="5600" b="1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внутрішньо</a:t>
            </a:r>
            <a:r>
              <a:rPr lang="ru-RU" sz="56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5600" b="1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дисциплінований</a:t>
            </a:r>
            <a:r>
              <a:rPr lang="ru-RU" sz="56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None/>
            </a:pPr>
            <a:r>
              <a:rPr lang="ru-RU" sz="56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   Знав </a:t>
            </a:r>
            <a:r>
              <a:rPr lang="ru-RU" sz="5600" b="1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дев'ять</a:t>
            </a:r>
            <a:r>
              <a:rPr lang="ru-RU" sz="56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5600" b="1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іноземних</a:t>
            </a:r>
            <a:r>
              <a:rPr lang="ru-RU" sz="56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5600" b="1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мов</a:t>
            </a:r>
            <a:r>
              <a:rPr lang="ru-RU" sz="56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sz="5600" b="1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серед</a:t>
            </a:r>
            <a:r>
              <a:rPr lang="ru-RU" sz="56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5600" b="1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яких</a:t>
            </a:r>
            <a:r>
              <a:rPr lang="ru-RU" sz="56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5600" b="1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грецька</a:t>
            </a:r>
            <a:r>
              <a:rPr lang="ru-RU" sz="56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sz="5600" b="1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кримська</a:t>
            </a:r>
            <a:r>
              <a:rPr lang="ru-RU" sz="56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sz="5600" b="1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циганська</a:t>
            </a:r>
            <a:r>
              <a:rPr lang="ru-RU" sz="56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ru-RU" sz="5600" b="1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Його</a:t>
            </a:r>
            <a:r>
              <a:rPr lang="ru-RU" sz="56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5600" b="1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називали</a:t>
            </a:r>
            <a:r>
              <a:rPr lang="ru-RU" sz="56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5600" b="1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Сонцепоклонником</a:t>
            </a:r>
            <a:r>
              <a:rPr lang="ru-RU" sz="56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5600" b="1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і</a:t>
            </a:r>
            <a:r>
              <a:rPr lang="ru-RU" sz="56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5600" b="1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Соняхом</a:t>
            </a:r>
            <a:r>
              <a:rPr lang="ru-RU" sz="56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sz="5600" b="1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бо</a:t>
            </a:r>
            <a:r>
              <a:rPr lang="ru-RU" sz="56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над усе любив </a:t>
            </a:r>
            <a:r>
              <a:rPr lang="ru-RU" sz="5600" b="1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сонце</a:t>
            </a:r>
            <a:r>
              <a:rPr lang="ru-RU" sz="56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sz="5600" b="1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квіти</a:t>
            </a:r>
            <a:r>
              <a:rPr lang="ru-RU" sz="56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5600" b="1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і</a:t>
            </a:r>
            <a:r>
              <a:rPr lang="ru-RU" sz="56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5600" b="1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дітей</a:t>
            </a:r>
            <a:r>
              <a:rPr lang="ru-RU" sz="56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. Служив </a:t>
            </a:r>
            <a:r>
              <a:rPr lang="ru-RU" sz="5600" b="1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звичайним</a:t>
            </a:r>
            <a:r>
              <a:rPr lang="ru-RU" sz="56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клерком у </a:t>
            </a:r>
            <a:r>
              <a:rPr lang="ru-RU" sz="5600" b="1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статистичному</a:t>
            </a:r>
            <a:r>
              <a:rPr lang="ru-RU" sz="56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5600" b="1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відділі</a:t>
            </a:r>
            <a:r>
              <a:rPr lang="ru-RU" sz="56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5600" b="1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Чернігівської</a:t>
            </a:r>
            <a:r>
              <a:rPr lang="ru-RU" sz="56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5600" b="1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управи</a:t>
            </a:r>
            <a:r>
              <a:rPr lang="ru-RU" sz="56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, на роботу ходив </a:t>
            </a:r>
            <a:r>
              <a:rPr lang="ru-RU" sz="5600" b="1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з</a:t>
            </a:r>
            <a:r>
              <a:rPr lang="ru-RU" sz="56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5600" b="1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неодмінною</a:t>
            </a:r>
            <a:r>
              <a:rPr lang="ru-RU" sz="56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5600" b="1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квіткою</a:t>
            </a:r>
            <a:r>
              <a:rPr lang="ru-RU" sz="56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у </a:t>
            </a:r>
            <a:r>
              <a:rPr lang="ru-RU" sz="5600" b="1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бутоньєрці</a:t>
            </a:r>
            <a:r>
              <a:rPr lang="ru-RU" sz="56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. У </a:t>
            </a:r>
            <a:r>
              <a:rPr lang="ru-RU" sz="5600" b="1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своїх</a:t>
            </a:r>
            <a:r>
              <a:rPr lang="ru-RU" sz="56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5600" b="1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відомих</a:t>
            </a:r>
            <a:r>
              <a:rPr lang="ru-RU" sz="56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на весь </a:t>
            </a:r>
            <a:r>
              <a:rPr lang="ru-RU" sz="5600" b="1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світ</a:t>
            </a:r>
            <a:r>
              <a:rPr lang="ru-RU" sz="56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5600" b="1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творах</a:t>
            </a:r>
            <a:r>
              <a:rPr lang="ru-RU" sz="56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5600" b="1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він</a:t>
            </a:r>
            <a:r>
              <a:rPr lang="ru-RU" sz="56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5600" b="1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оспівував</a:t>
            </a:r>
            <a:r>
              <a:rPr lang="ru-RU" sz="56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5600" b="1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цвіт</a:t>
            </a:r>
            <a:r>
              <a:rPr lang="ru-RU" sz="56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5600" b="1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яблуні</a:t>
            </a:r>
            <a:r>
              <a:rPr lang="ru-RU" sz="56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sz="5600" b="1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жайворонкову</a:t>
            </a:r>
            <a:r>
              <a:rPr lang="ru-RU" sz="56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5600" b="1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пісню</a:t>
            </a:r>
            <a:r>
              <a:rPr lang="ru-RU" sz="56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sz="5600" b="1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дитячі</a:t>
            </a:r>
            <a:r>
              <a:rPr lang="ru-RU" sz="56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5600" b="1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очі</a:t>
            </a:r>
            <a:r>
              <a:rPr lang="ru-RU" sz="56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sz="5600" b="1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малював</a:t>
            </a:r>
            <a:r>
              <a:rPr lang="ru-RU" sz="56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словом </a:t>
            </a:r>
            <a:r>
              <a:rPr lang="ru-RU" sz="5600" b="1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людську</a:t>
            </a:r>
            <a:r>
              <a:rPr lang="ru-RU" sz="56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5600" b="1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біду</a:t>
            </a:r>
            <a:r>
              <a:rPr lang="ru-RU" sz="56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5600" b="1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і</a:t>
            </a:r>
            <a:r>
              <a:rPr lang="ru-RU" sz="56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красу.</a:t>
            </a:r>
          </a:p>
          <a:p>
            <a:pPr>
              <a:buNone/>
            </a:pPr>
            <a:r>
              <a:rPr lang="ru-RU" sz="56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    </a:t>
            </a:r>
            <a:r>
              <a:rPr lang="ru-RU" sz="5600" b="1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Коцюбинський</a:t>
            </a:r>
            <a:r>
              <a:rPr lang="ru-RU" sz="56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56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почав </a:t>
            </a:r>
            <a:r>
              <a:rPr lang="ru-RU" sz="5600" b="1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пробувати</a:t>
            </a:r>
            <a:r>
              <a:rPr lang="ru-RU" sz="56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5600" b="1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свої</a:t>
            </a:r>
            <a:r>
              <a:rPr lang="ru-RU" sz="56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5600" b="1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сили</a:t>
            </a:r>
            <a:r>
              <a:rPr lang="ru-RU" sz="56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в </a:t>
            </a:r>
            <a:r>
              <a:rPr lang="ru-RU" sz="5600" b="1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літературі</a:t>
            </a:r>
            <a:r>
              <a:rPr lang="ru-RU" sz="56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рано, </a:t>
            </a:r>
            <a:r>
              <a:rPr lang="ru-RU" sz="5600" b="1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брався</a:t>
            </a:r>
            <a:r>
              <a:rPr lang="ru-RU" sz="56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за </a:t>
            </a:r>
            <a:r>
              <a:rPr lang="ru-RU" sz="5600" b="1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поезію</a:t>
            </a:r>
            <a:r>
              <a:rPr lang="ru-RU" sz="56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sz="5600" b="1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переклади</a:t>
            </a:r>
            <a:r>
              <a:rPr lang="ru-RU" sz="56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sz="5600" b="1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нариси</a:t>
            </a:r>
            <a:r>
              <a:rPr lang="ru-RU" sz="56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, та </a:t>
            </a:r>
            <a:r>
              <a:rPr lang="ru-RU" sz="5600" b="1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швидко</a:t>
            </a:r>
            <a:r>
              <a:rPr lang="ru-RU" sz="56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5600" b="1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головним</a:t>
            </a:r>
            <a:r>
              <a:rPr lang="ru-RU" sz="56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полем </a:t>
            </a:r>
            <a:r>
              <a:rPr lang="ru-RU" sz="5600" b="1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його</a:t>
            </a:r>
            <a:r>
              <a:rPr lang="ru-RU" sz="56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5600" b="1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письменницької</a:t>
            </a:r>
            <a:r>
              <a:rPr lang="ru-RU" sz="56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5600" b="1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діяльності</a:t>
            </a:r>
            <a:r>
              <a:rPr lang="ru-RU" sz="56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sz="5600" b="1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справжнім</a:t>
            </a:r>
            <a:r>
              <a:rPr lang="ru-RU" sz="56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5600" b="1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покликанням</a:t>
            </a:r>
            <a:r>
              <a:rPr lang="ru-RU" sz="56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5600" b="1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стає</a:t>
            </a:r>
            <a:r>
              <a:rPr lang="ru-RU" sz="56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5600" b="1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художня</a:t>
            </a:r>
            <a:r>
              <a:rPr lang="ru-RU" sz="56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проза. З перших </a:t>
            </a:r>
            <a:r>
              <a:rPr lang="ru-RU" sz="5600" b="1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спроб</a:t>
            </a:r>
            <a:r>
              <a:rPr lang="ru-RU" sz="56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5600" b="1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Коцюбинського-прозаїка</a:t>
            </a:r>
            <a:r>
              <a:rPr lang="ru-RU" sz="56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до нас </a:t>
            </a:r>
            <a:r>
              <a:rPr lang="ru-RU" sz="5600" b="1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дійшли</a:t>
            </a:r>
            <a:r>
              <a:rPr lang="ru-RU" sz="56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5600" b="1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оповідання</a:t>
            </a:r>
            <a:r>
              <a:rPr lang="ru-RU" sz="56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«</a:t>
            </a:r>
            <a:r>
              <a:rPr lang="ru-RU" sz="5600" b="1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Андрій</a:t>
            </a:r>
            <a:r>
              <a:rPr lang="ru-RU" sz="56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5600" b="1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Соловійко</a:t>
            </a:r>
            <a:r>
              <a:rPr lang="ru-RU" sz="56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sz="5600" b="1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або</a:t>
            </a:r>
            <a:r>
              <a:rPr lang="ru-RU" sz="56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5600" b="1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Вченіє</a:t>
            </a:r>
            <a:r>
              <a:rPr lang="ru-RU" sz="56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5600" b="1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світ</a:t>
            </a:r>
            <a:r>
              <a:rPr lang="ru-RU" sz="56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, а </a:t>
            </a:r>
            <a:r>
              <a:rPr lang="ru-RU" sz="5600" b="1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невченіє</a:t>
            </a:r>
            <a:r>
              <a:rPr lang="ru-RU" sz="56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тьма» (1884), «21-го </a:t>
            </a:r>
            <a:r>
              <a:rPr lang="ru-RU" sz="5600" b="1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грудня</a:t>
            </a:r>
            <a:r>
              <a:rPr lang="ru-RU" sz="56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, на </a:t>
            </a:r>
            <a:r>
              <a:rPr lang="ru-RU" sz="5600" b="1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введеніє</a:t>
            </a:r>
            <a:r>
              <a:rPr lang="ru-RU" sz="56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» (1885), «</a:t>
            </a:r>
            <a:r>
              <a:rPr lang="ru-RU" sz="5600" b="1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Дядько</a:t>
            </a:r>
            <a:r>
              <a:rPr lang="ru-RU" sz="56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та </a:t>
            </a:r>
            <a:r>
              <a:rPr lang="ru-RU" sz="5600" b="1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тітка</a:t>
            </a:r>
            <a:r>
              <a:rPr lang="ru-RU" sz="56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» (1885).</a:t>
            </a:r>
          </a:p>
          <a:p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2050" name="Picture 2" descr="C:\Users\User\Desktop\250px-Kotsjubynskyj-2007-07-3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87014" y="4149080"/>
            <a:ext cx="3556986" cy="2376264"/>
          </a:xfrm>
          <a:prstGeom prst="rect">
            <a:avLst/>
          </a:prstGeom>
          <a:noFill/>
        </p:spPr>
      </p:pic>
      <p:pic>
        <p:nvPicPr>
          <p:cNvPr id="2051" name="Picture 3" descr="C:\Users\User\Desktop\200px-M-kotsjubynskyj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84168" y="1124744"/>
            <a:ext cx="2808312" cy="2808311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4932040" y="6453336"/>
            <a:ext cx="4572000" cy="25391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1050" dirty="0" err="1" smtClean="0"/>
              <a:t>Пам'ятник</a:t>
            </a:r>
            <a:r>
              <a:rPr lang="ru-RU" sz="1050" dirty="0" smtClean="0"/>
              <a:t> </a:t>
            </a:r>
            <a:r>
              <a:rPr lang="ru-RU" sz="1050" dirty="0" err="1" smtClean="0"/>
              <a:t>Михайлу</a:t>
            </a:r>
            <a:r>
              <a:rPr lang="ru-RU" sz="1050" dirty="0" smtClean="0"/>
              <a:t> </a:t>
            </a:r>
            <a:r>
              <a:rPr lang="ru-RU" sz="1050" dirty="0" err="1" smtClean="0"/>
              <a:t>Коцюбинському</a:t>
            </a:r>
            <a:r>
              <a:rPr lang="ru-RU" sz="1050" dirty="0" smtClean="0"/>
              <a:t> у </a:t>
            </a:r>
            <a:r>
              <a:rPr lang="ru-RU" sz="1050" dirty="0" err="1" smtClean="0"/>
              <a:t>Вінниці</a:t>
            </a:r>
            <a:endParaRPr lang="ru-RU" sz="105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uk-UA" dirty="0" smtClean="0">
                <a:solidFill>
                  <a:schemeClr val="tx2">
                    <a:lumMod val="75000"/>
                  </a:schemeClr>
                </a:solidFill>
              </a:rPr>
              <a:t>Олександр Олесь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124744"/>
            <a:ext cx="6156176" cy="5733256"/>
          </a:xfrm>
        </p:spPr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ru-RU" sz="3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    За </a:t>
            </a:r>
            <a:r>
              <a:rPr lang="ru-RU" sz="3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1907–1918 </a:t>
            </a:r>
            <a:r>
              <a:rPr lang="ru-RU" sz="3000" b="1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рр</a:t>
            </a:r>
            <a:r>
              <a:rPr lang="ru-RU" sz="3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. поет створив </a:t>
            </a:r>
            <a:r>
              <a:rPr lang="ru-RU" sz="3000" b="1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шість</a:t>
            </a:r>
            <a:r>
              <a:rPr lang="ru-RU" sz="3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книг: «З </a:t>
            </a:r>
            <a:r>
              <a:rPr lang="ru-RU" sz="3000" b="1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журбою</a:t>
            </a:r>
            <a:r>
              <a:rPr lang="ru-RU" sz="3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000" b="1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радість</a:t>
            </a:r>
            <a:r>
              <a:rPr lang="ru-RU" sz="3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обнялась» (1907). </a:t>
            </a:r>
            <a:r>
              <a:rPr lang="ru-RU" sz="3000" b="1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Становлення</a:t>
            </a:r>
            <a:r>
              <a:rPr lang="ru-RU" sz="3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000" b="1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поета</a:t>
            </a:r>
            <a:r>
              <a:rPr lang="ru-RU" sz="3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000" b="1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припадає</a:t>
            </a:r>
            <a:r>
              <a:rPr lang="ru-RU" sz="3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на </a:t>
            </a:r>
            <a:r>
              <a:rPr lang="ru-RU" sz="3000" b="1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часи</a:t>
            </a:r>
            <a:r>
              <a:rPr lang="ru-RU" sz="3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000" b="1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революційного</a:t>
            </a:r>
            <a:r>
              <a:rPr lang="ru-RU" sz="3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000" b="1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піднесення</a:t>
            </a:r>
            <a:r>
              <a:rPr lang="ru-RU" sz="3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000" b="1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визвольного</a:t>
            </a:r>
            <a:r>
              <a:rPr lang="ru-RU" sz="3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000" b="1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руху</a:t>
            </a:r>
            <a:r>
              <a:rPr lang="ru-RU" sz="3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. За </a:t>
            </a:r>
            <a:r>
              <a:rPr lang="ru-RU" sz="3000" b="1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сприяння</a:t>
            </a:r>
            <a:r>
              <a:rPr lang="ru-RU" sz="3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000" b="1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відомого</a:t>
            </a:r>
            <a:r>
              <a:rPr lang="ru-RU" sz="3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000" b="1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історика</a:t>
            </a:r>
            <a:r>
              <a:rPr lang="ru-RU" sz="3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000" b="1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Олександри</a:t>
            </a:r>
            <a:r>
              <a:rPr lang="ru-RU" sz="3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000" b="1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Єфименко</a:t>
            </a:r>
            <a:r>
              <a:rPr lang="ru-RU" sz="3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sz="3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яка </a:t>
            </a:r>
            <a:r>
              <a:rPr lang="ru-RU" sz="3000" b="1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високо</a:t>
            </a:r>
            <a:r>
              <a:rPr lang="ru-RU" sz="3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000" b="1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оцінила</a:t>
            </a:r>
            <a:r>
              <a:rPr lang="ru-RU" sz="3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000" b="1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вірші</a:t>
            </a:r>
            <a:r>
              <a:rPr lang="ru-RU" sz="3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молодого автора, на </a:t>
            </a:r>
            <a:r>
              <a:rPr lang="ru-RU" sz="3000" b="1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кошти</a:t>
            </a:r>
            <a:r>
              <a:rPr lang="ru-RU" sz="3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000" b="1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українського</a:t>
            </a:r>
            <a:r>
              <a:rPr lang="ru-RU" sz="3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000" b="1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громадського</a:t>
            </a:r>
            <a:r>
              <a:rPr lang="ru-RU" sz="3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000" b="1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діяча</a:t>
            </a:r>
            <a:r>
              <a:rPr lang="ru-RU" sz="3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Петра </a:t>
            </a:r>
            <a:r>
              <a:rPr lang="ru-RU" sz="3000" b="1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Стебницького</a:t>
            </a:r>
            <a:r>
              <a:rPr lang="ru-RU" sz="3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у </a:t>
            </a:r>
            <a:r>
              <a:rPr lang="ru-RU" sz="3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1907 р. </a:t>
            </a:r>
            <a:r>
              <a:rPr lang="ru-RU" sz="3000" b="1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виходить</a:t>
            </a:r>
            <a:r>
              <a:rPr lang="ru-RU" sz="3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000" b="1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його</a:t>
            </a:r>
            <a:r>
              <a:rPr lang="ru-RU" sz="3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000" b="1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збірка</a:t>
            </a:r>
            <a:r>
              <a:rPr lang="ru-RU" sz="3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000" b="1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поезій</a:t>
            </a:r>
            <a:r>
              <a:rPr lang="ru-RU" sz="3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«З </a:t>
            </a:r>
            <a:r>
              <a:rPr lang="ru-RU" sz="3000" b="1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журбою</a:t>
            </a:r>
            <a:r>
              <a:rPr lang="ru-RU" sz="3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000" b="1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радість</a:t>
            </a:r>
            <a:r>
              <a:rPr lang="ru-RU" sz="3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обнялась» </a:t>
            </a:r>
            <a:r>
              <a:rPr lang="ru-RU" sz="3000" b="1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під</a:t>
            </a:r>
            <a:r>
              <a:rPr lang="ru-RU" sz="3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000" b="1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псевдонімом</a:t>
            </a:r>
            <a:r>
              <a:rPr lang="ru-RU" sz="3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000" b="1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Олександр</a:t>
            </a:r>
            <a:r>
              <a:rPr lang="ru-RU" sz="3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Олесь. </a:t>
            </a:r>
            <a:r>
              <a:rPr lang="ru-RU" sz="3000" b="1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Творами</a:t>
            </a:r>
            <a:r>
              <a:rPr lang="ru-RU" sz="3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000" b="1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талановитого</a:t>
            </a:r>
            <a:r>
              <a:rPr lang="ru-RU" sz="3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000" b="1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поета-лірика</a:t>
            </a:r>
            <a:r>
              <a:rPr lang="ru-RU" sz="3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000" b="1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захопилася</a:t>
            </a:r>
            <a:r>
              <a:rPr lang="ru-RU" sz="3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000" b="1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освічена</a:t>
            </a:r>
            <a:r>
              <a:rPr lang="ru-RU" sz="3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000" b="1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громадськість</a:t>
            </a:r>
            <a:r>
              <a:rPr lang="ru-RU" sz="3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sz="3000" b="1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з</a:t>
            </a:r>
            <a:r>
              <a:rPr lang="ru-RU" sz="3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000" b="1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нетерпінням</a:t>
            </a:r>
            <a:r>
              <a:rPr lang="ru-RU" sz="3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000" b="1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очікуючи</a:t>
            </a:r>
            <a:r>
              <a:rPr lang="ru-RU" sz="3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000" b="1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нових</a:t>
            </a:r>
            <a:r>
              <a:rPr lang="ru-RU" sz="3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000" b="1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видань</a:t>
            </a:r>
            <a:r>
              <a:rPr lang="ru-RU" sz="3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. книжка «</a:t>
            </a:r>
            <a:r>
              <a:rPr lang="ru-RU" sz="3000" b="1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Драматичні</a:t>
            </a:r>
            <a:r>
              <a:rPr lang="ru-RU" sz="3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000" b="1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етюди</a:t>
            </a:r>
            <a:r>
              <a:rPr lang="ru-RU" sz="3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» (Кн. </a:t>
            </a:r>
            <a:r>
              <a:rPr lang="en-US" sz="3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IV, 1914).</a:t>
            </a:r>
          </a:p>
          <a:p>
            <a:pPr>
              <a:buNone/>
            </a:pPr>
            <a:r>
              <a:rPr lang="uk-UA" sz="3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     </a:t>
            </a:r>
            <a:r>
              <a:rPr lang="en-US" sz="3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1909 </a:t>
            </a:r>
            <a:r>
              <a:rPr lang="ru-RU" sz="3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року </a:t>
            </a:r>
            <a:r>
              <a:rPr lang="ru-RU" sz="3000" b="1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вийшла</a:t>
            </a:r>
            <a:r>
              <a:rPr lang="ru-RU" sz="3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000" b="1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друком</a:t>
            </a:r>
            <a:r>
              <a:rPr lang="ru-RU" sz="3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000" b="1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збірка</a:t>
            </a:r>
            <a:r>
              <a:rPr lang="ru-RU" sz="3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«Будь мечем </a:t>
            </a:r>
            <a:r>
              <a:rPr lang="ru-RU" sz="3000" b="1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моїм</a:t>
            </a:r>
            <a:r>
              <a:rPr lang="ru-RU" sz="3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!..» (1909, </a:t>
            </a:r>
            <a:r>
              <a:rPr lang="ru-RU" sz="3000" b="1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авторська</a:t>
            </a:r>
            <a:r>
              <a:rPr lang="ru-RU" sz="3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000" b="1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назва</a:t>
            </a:r>
            <a:r>
              <a:rPr lang="ru-RU" sz="3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000" b="1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була</a:t>
            </a:r>
            <a:r>
              <a:rPr lang="ru-RU" sz="3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000" b="1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знята</a:t>
            </a:r>
            <a:r>
              <a:rPr lang="ru-RU" sz="3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цензурою, тому книжка </a:t>
            </a:r>
            <a:r>
              <a:rPr lang="ru-RU" sz="3000" b="1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вийшла</a:t>
            </a:r>
            <a:r>
              <a:rPr lang="ru-RU" sz="3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000" b="1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під</a:t>
            </a:r>
            <a:r>
              <a:rPr lang="ru-RU" sz="3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заголовком «</a:t>
            </a:r>
            <a:r>
              <a:rPr lang="ru-RU" sz="3000" b="1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Поезії</a:t>
            </a:r>
            <a:r>
              <a:rPr lang="ru-RU" sz="3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. Кн. ІІ»). 1911-го — </a:t>
            </a:r>
            <a:r>
              <a:rPr lang="ru-RU" sz="3000" b="1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третя</a:t>
            </a:r>
            <a:r>
              <a:rPr lang="ru-RU" sz="3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000" b="1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збірка</a:t>
            </a:r>
            <a:r>
              <a:rPr lang="ru-RU" sz="3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«Книжка </a:t>
            </a:r>
            <a:r>
              <a:rPr lang="ru-RU" sz="3000" b="1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третя</a:t>
            </a:r>
            <a:r>
              <a:rPr lang="ru-RU" sz="3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».</a:t>
            </a:r>
          </a:p>
          <a:p>
            <a:pPr>
              <a:buNone/>
            </a:pPr>
            <a:r>
              <a:rPr lang="ru-RU" sz="3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     </a:t>
            </a:r>
            <a:r>
              <a:rPr lang="ru-RU" sz="3000" b="1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Подорож</a:t>
            </a:r>
            <a:r>
              <a:rPr lang="ru-RU" sz="3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000" b="1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Гуцульщиною</a:t>
            </a:r>
            <a:r>
              <a:rPr lang="ru-RU" sz="3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у 1912 р. </a:t>
            </a:r>
            <a:r>
              <a:rPr lang="ru-RU" sz="3000" b="1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збагатила</a:t>
            </a:r>
            <a:r>
              <a:rPr lang="ru-RU" sz="3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000" b="1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поета</a:t>
            </a:r>
            <a:r>
              <a:rPr lang="ru-RU" sz="3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000" b="1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незабутніми</a:t>
            </a:r>
            <a:r>
              <a:rPr lang="ru-RU" sz="3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000" b="1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враженнями</a:t>
            </a:r>
            <a:r>
              <a:rPr lang="ru-RU" sz="3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ru-RU" sz="3000" b="1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Описуючи</a:t>
            </a:r>
            <a:r>
              <a:rPr lang="ru-RU" sz="3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000" b="1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храмове</a:t>
            </a:r>
            <a:r>
              <a:rPr lang="ru-RU" sz="3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свято в с. </a:t>
            </a:r>
            <a:r>
              <a:rPr lang="ru-RU" sz="3000" b="1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Криворівня</a:t>
            </a:r>
            <a:r>
              <a:rPr lang="ru-RU" sz="3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sz="3000" b="1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він</a:t>
            </a:r>
            <a:r>
              <a:rPr lang="ru-RU" sz="3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000" b="1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із</a:t>
            </a:r>
            <a:r>
              <a:rPr lang="ru-RU" sz="3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захватом </a:t>
            </a:r>
            <a:r>
              <a:rPr lang="ru-RU" sz="3000" b="1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згадує</a:t>
            </a:r>
            <a:r>
              <a:rPr lang="ru-RU" sz="3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000" b="1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барвистий</a:t>
            </a:r>
            <a:r>
              <a:rPr lang="ru-RU" sz="3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000" b="1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одяг</a:t>
            </a:r>
            <a:r>
              <a:rPr lang="ru-RU" sz="3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000" b="1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верховинців</a:t>
            </a:r>
            <a:r>
              <a:rPr lang="ru-RU" sz="3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sz="3000" b="1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які</a:t>
            </a:r>
            <a:r>
              <a:rPr lang="ru-RU" sz="3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000" b="1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спускалися</a:t>
            </a:r>
            <a:r>
              <a:rPr lang="ru-RU" sz="3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000" b="1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з</a:t>
            </a:r>
            <a:r>
              <a:rPr lang="ru-RU" sz="3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000" b="1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гір</a:t>
            </a:r>
            <a:r>
              <a:rPr lang="ru-RU" sz="3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у долину. «</a:t>
            </a:r>
            <a:r>
              <a:rPr lang="ru-RU" sz="3000" b="1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Неначе</a:t>
            </a:r>
            <a:r>
              <a:rPr lang="ru-RU" sz="3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000" b="1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квітки</a:t>
            </a:r>
            <a:r>
              <a:rPr lang="ru-RU" sz="3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sz="3000" b="1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що</a:t>
            </a:r>
            <a:r>
              <a:rPr lang="ru-RU" sz="3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000" b="1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ростуть</a:t>
            </a:r>
            <a:r>
              <a:rPr lang="ru-RU" sz="3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на горах, ожили </a:t>
            </a:r>
            <a:r>
              <a:rPr lang="ru-RU" sz="3000" b="1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і</a:t>
            </a:r>
            <a:r>
              <a:rPr lang="ru-RU" sz="3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000" b="1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сходять</a:t>
            </a:r>
            <a:r>
              <a:rPr lang="ru-RU" sz="3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до </a:t>
            </a:r>
            <a:r>
              <a:rPr lang="ru-RU" sz="3000" b="1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Черемошу</a:t>
            </a:r>
            <a:r>
              <a:rPr lang="ru-RU" sz="3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sz="3000" b="1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щоб</a:t>
            </a:r>
            <a:r>
              <a:rPr lang="ru-RU" sz="3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000" b="1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напитися</a:t>
            </a:r>
            <a:r>
              <a:rPr lang="ru-RU" sz="3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000" b="1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студеної</a:t>
            </a:r>
            <a:r>
              <a:rPr lang="ru-RU" sz="3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води. </a:t>
            </a:r>
            <a:r>
              <a:rPr lang="ru-RU" sz="3000" b="1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Зачервоніло</a:t>
            </a:r>
            <a:r>
              <a:rPr lang="ru-RU" sz="3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000" b="1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незабаром</a:t>
            </a:r>
            <a:r>
              <a:rPr lang="ru-RU" sz="3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усе </a:t>
            </a:r>
            <a:r>
              <a:rPr lang="ru-RU" sz="3000" b="1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біля</a:t>
            </a:r>
            <a:r>
              <a:rPr lang="ru-RU" sz="3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церкви.., </a:t>
            </a:r>
            <a:r>
              <a:rPr lang="ru-RU" sz="3000" b="1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наче</a:t>
            </a:r>
            <a:r>
              <a:rPr lang="ru-RU" sz="3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000" b="1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розцвів</a:t>
            </a:r>
            <a:r>
              <a:rPr lang="ru-RU" sz="3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нагло </a:t>
            </a:r>
            <a:r>
              <a:rPr lang="ru-RU" sz="3000" b="1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квітник</a:t>
            </a:r>
            <a:r>
              <a:rPr lang="ru-RU" sz="3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000" b="1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або</a:t>
            </a:r>
            <a:r>
              <a:rPr lang="ru-RU" sz="3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000" b="1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хто</a:t>
            </a:r>
            <a:r>
              <a:rPr lang="ru-RU" sz="3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000" b="1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розкидав</a:t>
            </a:r>
            <a:r>
              <a:rPr lang="ru-RU" sz="3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000" b="1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червоне</a:t>
            </a:r>
            <a:r>
              <a:rPr lang="ru-RU" sz="3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, як мак, </a:t>
            </a:r>
            <a:r>
              <a:rPr lang="ru-RU" sz="3000" b="1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багаття</a:t>
            </a:r>
            <a:r>
              <a:rPr lang="ru-RU" sz="3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... Я стояв, </a:t>
            </a:r>
            <a:r>
              <a:rPr lang="ru-RU" sz="3000" b="1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дивився</a:t>
            </a:r>
            <a:r>
              <a:rPr lang="ru-RU" sz="3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000" b="1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і</a:t>
            </a:r>
            <a:r>
              <a:rPr lang="ru-RU" sz="3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не </a:t>
            </a:r>
            <a:r>
              <a:rPr lang="ru-RU" sz="3000" b="1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міг</a:t>
            </a:r>
            <a:r>
              <a:rPr lang="ru-RU" sz="3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000" b="1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надивитися</a:t>
            </a:r>
            <a:r>
              <a:rPr lang="ru-RU" sz="3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на сей </a:t>
            </a:r>
            <a:r>
              <a:rPr lang="ru-RU" sz="3000" b="1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прекрасний</a:t>
            </a:r>
            <a:r>
              <a:rPr lang="ru-RU" sz="3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народ, </a:t>
            </a:r>
            <a:r>
              <a:rPr lang="ru-RU" sz="3000" b="1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що</a:t>
            </a:r>
            <a:r>
              <a:rPr lang="ru-RU" sz="3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не </a:t>
            </a:r>
            <a:r>
              <a:rPr lang="ru-RU" sz="3000" b="1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зазнав</a:t>
            </a:r>
            <a:r>
              <a:rPr lang="ru-RU" sz="3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000" b="1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панщини</a:t>
            </a:r>
            <a:r>
              <a:rPr lang="ru-RU" sz="3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sz="3000" b="1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що</a:t>
            </a:r>
            <a:r>
              <a:rPr lang="ru-RU" sz="3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000" b="1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зберіг</a:t>
            </a:r>
            <a:r>
              <a:rPr lang="ru-RU" sz="3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000" b="1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вільну</a:t>
            </a:r>
            <a:r>
              <a:rPr lang="ru-RU" sz="3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душу, </a:t>
            </a:r>
            <a:r>
              <a:rPr lang="ru-RU" sz="3000" b="1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мову</a:t>
            </a:r>
            <a:r>
              <a:rPr lang="ru-RU" sz="3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000" b="1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і</a:t>
            </a:r>
            <a:r>
              <a:rPr lang="ru-RU" sz="3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000" b="1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старосвітські</a:t>
            </a:r>
            <a:r>
              <a:rPr lang="ru-RU" sz="3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000" b="1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звичаї</a:t>
            </a:r>
            <a:r>
              <a:rPr lang="ru-RU" sz="3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sz="3000" b="1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повні</a:t>
            </a:r>
            <a:r>
              <a:rPr lang="ru-RU" sz="3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000" b="1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краси</a:t>
            </a:r>
            <a:r>
              <a:rPr lang="ru-RU" sz="3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». </a:t>
            </a:r>
            <a:r>
              <a:rPr lang="ru-RU" sz="3000" b="1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Зустріч</a:t>
            </a:r>
            <a:r>
              <a:rPr lang="ru-RU" sz="3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000" b="1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з</a:t>
            </a:r>
            <a:r>
              <a:rPr lang="ru-RU" sz="3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000" b="1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Гуцульщиною</a:t>
            </a:r>
            <a:r>
              <a:rPr lang="ru-RU" sz="3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000" b="1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знайшла</a:t>
            </a:r>
            <a:r>
              <a:rPr lang="ru-RU" sz="3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000" b="1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втілення</a:t>
            </a:r>
            <a:r>
              <a:rPr lang="ru-RU" sz="3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у </a:t>
            </a:r>
            <a:r>
              <a:rPr lang="ru-RU" sz="3000" b="1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поемі</a:t>
            </a:r>
            <a:r>
              <a:rPr lang="ru-RU" sz="3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«На </a:t>
            </a:r>
            <a:r>
              <a:rPr lang="ru-RU" sz="3000" b="1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зелених</a:t>
            </a:r>
            <a:r>
              <a:rPr lang="ru-RU" sz="3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горах» (1915): в </a:t>
            </a:r>
            <a:r>
              <a:rPr lang="ru-RU" sz="3000" b="1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ній</a:t>
            </a:r>
            <a:r>
              <a:rPr lang="ru-RU" sz="3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«</a:t>
            </a:r>
            <a:r>
              <a:rPr lang="ru-RU" sz="3000" b="1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країна</a:t>
            </a:r>
            <a:r>
              <a:rPr lang="ru-RU" sz="3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див» </a:t>
            </a:r>
            <a:r>
              <a:rPr lang="ru-RU" sz="3000" b="1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асоціюється</a:t>
            </a:r>
            <a:r>
              <a:rPr lang="ru-RU" sz="3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000" b="1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з</a:t>
            </a:r>
            <a:r>
              <a:rPr lang="ru-RU" sz="3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000" b="1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вільним</a:t>
            </a:r>
            <a:r>
              <a:rPr lang="ru-RU" sz="3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духом </a:t>
            </a:r>
            <a:r>
              <a:rPr lang="ru-RU" sz="3000" b="1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українського</a:t>
            </a:r>
            <a:r>
              <a:rPr lang="ru-RU" sz="3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народу. </a:t>
            </a:r>
            <a:r>
              <a:rPr lang="ru-RU" sz="3000" b="1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Тоді</a:t>
            </a:r>
            <a:r>
              <a:rPr lang="ru-RU" sz="3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ж, 1912 року, О. Олесь </a:t>
            </a:r>
            <a:r>
              <a:rPr lang="ru-RU" sz="3000" b="1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познайомився</a:t>
            </a:r>
            <a:r>
              <a:rPr lang="ru-RU" sz="3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та </a:t>
            </a:r>
            <a:r>
              <a:rPr lang="ru-RU" sz="3000" b="1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провів</a:t>
            </a:r>
            <a:r>
              <a:rPr lang="ru-RU" sz="3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000" b="1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кілька</a:t>
            </a:r>
            <a:r>
              <a:rPr lang="ru-RU" sz="3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000" b="1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днів</a:t>
            </a:r>
            <a:r>
              <a:rPr lang="ru-RU" sz="3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у Карпатах </a:t>
            </a:r>
            <a:r>
              <a:rPr lang="ru-RU" sz="3000" b="1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з</a:t>
            </a:r>
            <a:r>
              <a:rPr lang="ru-RU" sz="3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І. Франком (</a:t>
            </a:r>
            <a:r>
              <a:rPr lang="ru-RU" sz="3000" b="1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який</a:t>
            </a:r>
            <a:r>
              <a:rPr lang="ru-RU" sz="3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справив на </a:t>
            </a:r>
            <a:r>
              <a:rPr lang="ru-RU" sz="3000" b="1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нього</a:t>
            </a:r>
            <a:r>
              <a:rPr lang="ru-RU" sz="3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«</a:t>
            </a:r>
            <a:r>
              <a:rPr lang="ru-RU" sz="3000" b="1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надзвичайно</a:t>
            </a:r>
            <a:r>
              <a:rPr lang="ru-RU" sz="3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000" b="1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файне</a:t>
            </a:r>
            <a:r>
              <a:rPr lang="ru-RU" sz="3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000" b="1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враження</a:t>
            </a:r>
            <a:r>
              <a:rPr lang="ru-RU" sz="3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»), </a:t>
            </a:r>
            <a:r>
              <a:rPr lang="ru-RU" sz="3000" b="1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з</a:t>
            </a:r>
            <a:r>
              <a:rPr lang="ru-RU" sz="3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В. Гнатюком, О. </a:t>
            </a:r>
            <a:r>
              <a:rPr lang="ru-RU" sz="3000" b="1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Кобилянською</a:t>
            </a:r>
            <a:r>
              <a:rPr lang="ru-RU" sz="3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, М</a:t>
            </a:r>
            <a:r>
              <a:rPr lang="ru-RU" sz="3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. </a:t>
            </a:r>
            <a:r>
              <a:rPr lang="ru-RU" sz="3000" b="1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Коцюбинським</a:t>
            </a:r>
            <a:r>
              <a:rPr lang="ru-RU" sz="3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None/>
            </a:pPr>
            <a:r>
              <a:rPr lang="ru-RU" sz="3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     У </a:t>
            </a:r>
            <a:r>
              <a:rPr lang="ru-RU" sz="3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1913 р. </a:t>
            </a:r>
            <a:r>
              <a:rPr lang="ru-RU" sz="3000" b="1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Олександр</a:t>
            </a:r>
            <a:r>
              <a:rPr lang="ru-RU" sz="3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Олесь </a:t>
            </a:r>
            <a:r>
              <a:rPr lang="ru-RU" sz="3000" b="1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побував</a:t>
            </a:r>
            <a:r>
              <a:rPr lang="ru-RU" sz="3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в </a:t>
            </a:r>
            <a:r>
              <a:rPr lang="ru-RU" sz="3000" b="1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Італії</a:t>
            </a:r>
            <a:r>
              <a:rPr lang="ru-RU" sz="3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, написав низку </a:t>
            </a:r>
            <a:r>
              <a:rPr lang="ru-RU" sz="3000" b="1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віршів</a:t>
            </a:r>
            <a:r>
              <a:rPr lang="ru-RU" sz="3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(«</a:t>
            </a:r>
            <a:r>
              <a:rPr lang="ru-RU" sz="3000" b="1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Мов</a:t>
            </a:r>
            <a:r>
              <a:rPr lang="ru-RU" sz="3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000" b="1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келих</a:t>
            </a:r>
            <a:r>
              <a:rPr lang="ru-RU" sz="3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000" b="1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срібного</a:t>
            </a:r>
            <a:r>
              <a:rPr lang="ru-RU" sz="3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вина», «</a:t>
            </a:r>
            <a:r>
              <a:rPr lang="ru-RU" sz="3000" b="1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Італійська</a:t>
            </a:r>
            <a:r>
              <a:rPr lang="ru-RU" sz="3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000" b="1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ніч</a:t>
            </a:r>
            <a:r>
              <a:rPr lang="ru-RU" sz="3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000" b="1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підкралась</a:t>
            </a:r>
            <a:r>
              <a:rPr lang="ru-RU" sz="3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», «В </a:t>
            </a:r>
            <a:r>
              <a:rPr lang="ru-RU" sz="3000" b="1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долині</a:t>
            </a:r>
            <a:r>
              <a:rPr lang="ru-RU" sz="3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тихий сон </a:t>
            </a:r>
            <a:r>
              <a:rPr lang="ru-RU" sz="3000" b="1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летить</a:t>
            </a:r>
            <a:r>
              <a:rPr lang="ru-RU" sz="3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»), </a:t>
            </a:r>
            <a:r>
              <a:rPr lang="ru-RU" sz="3000" b="1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які</a:t>
            </a:r>
            <a:r>
              <a:rPr lang="ru-RU" sz="3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000" b="1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збагачують</a:t>
            </a:r>
            <a:r>
              <a:rPr lang="ru-RU" sz="3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000" b="1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українську</a:t>
            </a:r>
            <a:r>
              <a:rPr lang="ru-RU" sz="3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000" b="1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мариністичну</a:t>
            </a:r>
            <a:r>
              <a:rPr lang="ru-RU" sz="3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000" b="1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лірику</a:t>
            </a:r>
            <a:r>
              <a:rPr lang="ru-RU" sz="3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sz="3000" b="1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тобто</a:t>
            </a:r>
            <a:r>
              <a:rPr lang="ru-RU" sz="3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000" b="1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пов'язану</a:t>
            </a:r>
            <a:r>
              <a:rPr lang="ru-RU" sz="3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000" b="1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із</a:t>
            </a:r>
            <a:r>
              <a:rPr lang="ru-RU" sz="3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000" b="1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зображенням</a:t>
            </a:r>
            <a:r>
              <a:rPr lang="ru-RU" sz="3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000" b="1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морських</a:t>
            </a:r>
            <a:r>
              <a:rPr lang="ru-RU" sz="3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000" b="1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пейзажів</a:t>
            </a:r>
            <a:r>
              <a:rPr lang="ru-RU" sz="3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. Поет </a:t>
            </a:r>
            <a:r>
              <a:rPr lang="ru-RU" sz="3000" b="1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радісно</a:t>
            </a:r>
            <a:r>
              <a:rPr lang="ru-RU" sz="3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000" b="1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зустрів</a:t>
            </a:r>
            <a:r>
              <a:rPr lang="ru-RU" sz="3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000" b="1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повалення</a:t>
            </a:r>
            <a:r>
              <a:rPr lang="ru-RU" sz="3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000" b="1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самодержавства</a:t>
            </a:r>
            <a:r>
              <a:rPr lang="ru-RU" sz="3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ru-RU" sz="3000" b="1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Він</a:t>
            </a:r>
            <a:r>
              <a:rPr lang="ru-RU" sz="3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, як </a:t>
            </a:r>
            <a:r>
              <a:rPr lang="ru-RU" sz="3000" b="1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і</a:t>
            </a:r>
            <a:r>
              <a:rPr lang="ru-RU" sz="3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000" b="1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всі</a:t>
            </a:r>
            <a:r>
              <a:rPr lang="ru-RU" sz="3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000" b="1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прогресивні</a:t>
            </a:r>
            <a:r>
              <a:rPr lang="ru-RU" sz="3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000" b="1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діячі</a:t>
            </a:r>
            <a:r>
              <a:rPr lang="ru-RU" sz="3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sz="3000" b="1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гостро</a:t>
            </a:r>
            <a:r>
              <a:rPr lang="ru-RU" sz="3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000" b="1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відчував</a:t>
            </a:r>
            <a:r>
              <a:rPr lang="ru-RU" sz="3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000" b="1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національне</a:t>
            </a:r>
            <a:r>
              <a:rPr lang="ru-RU" sz="3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000" b="1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поневолення</a:t>
            </a:r>
            <a:r>
              <a:rPr lang="ru-RU" sz="3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народу. В «</a:t>
            </a:r>
            <a:r>
              <a:rPr lang="ru-RU" sz="3000" b="1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Юнацькій</a:t>
            </a:r>
            <a:r>
              <a:rPr lang="ru-RU" sz="3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000" b="1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пісні</a:t>
            </a:r>
            <a:r>
              <a:rPr lang="ru-RU" sz="3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» (1915), </a:t>
            </a:r>
            <a:r>
              <a:rPr lang="ru-RU" sz="3000" b="1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присвяченій</a:t>
            </a:r>
            <a:r>
              <a:rPr lang="ru-RU" sz="3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000" b="1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синові</a:t>
            </a:r>
            <a:r>
              <a:rPr lang="ru-RU" sz="3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000" b="1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Олегові</a:t>
            </a:r>
            <a:r>
              <a:rPr lang="ru-RU" sz="3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sz="3000" b="1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що</a:t>
            </a:r>
            <a:r>
              <a:rPr lang="ru-RU" sz="3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000" b="1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згодом</a:t>
            </a:r>
            <a:r>
              <a:rPr lang="ru-RU" sz="3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стане </a:t>
            </a:r>
            <a:r>
              <a:rPr lang="ru-RU" sz="3000" b="1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відомим</a:t>
            </a:r>
            <a:r>
              <a:rPr lang="ru-RU" sz="3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000" b="1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поетом</a:t>
            </a:r>
            <a:r>
              <a:rPr lang="ru-RU" sz="3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000" b="1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під</a:t>
            </a:r>
            <a:r>
              <a:rPr lang="ru-RU" sz="3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000" b="1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ім'ям</a:t>
            </a:r>
            <a:r>
              <a:rPr lang="ru-RU" sz="3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Олег </a:t>
            </a:r>
            <a:r>
              <a:rPr lang="ru-RU" sz="3000" b="1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Ольжич</a:t>
            </a:r>
            <a:r>
              <a:rPr lang="ru-RU" sz="3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sz="3000" b="1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Олександр</a:t>
            </a:r>
            <a:r>
              <a:rPr lang="ru-RU" sz="3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Олесь </a:t>
            </a:r>
            <a:r>
              <a:rPr lang="ru-RU" sz="3000" b="1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передбачав</a:t>
            </a:r>
            <a:r>
              <a:rPr lang="ru-RU" sz="3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крах </a:t>
            </a:r>
            <a:r>
              <a:rPr lang="ru-RU" sz="3000" b="1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імперії</a:t>
            </a:r>
            <a:r>
              <a:rPr lang="ru-RU" sz="3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sz="3000" b="1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адже</a:t>
            </a:r>
            <a:r>
              <a:rPr lang="ru-RU" sz="3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сини </a:t>
            </a:r>
            <a:r>
              <a:rPr lang="ru-RU" sz="3000" b="1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України</a:t>
            </a:r>
            <a:r>
              <a:rPr lang="ru-RU" sz="3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000" b="1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піднімалися</a:t>
            </a:r>
            <a:r>
              <a:rPr lang="ru-RU" sz="3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у </a:t>
            </a:r>
            <a:r>
              <a:rPr lang="ru-RU" sz="3000" b="1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кожну</a:t>
            </a:r>
            <a:r>
              <a:rPr lang="ru-RU" sz="3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000" b="1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епоху</a:t>
            </a:r>
            <a:r>
              <a:rPr lang="ru-RU" sz="3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на </a:t>
            </a:r>
            <a:r>
              <a:rPr lang="ru-RU" sz="3000" b="1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священну</a:t>
            </a:r>
            <a:r>
              <a:rPr lang="ru-RU" sz="3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000" b="1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боротьбу</a:t>
            </a:r>
            <a:r>
              <a:rPr lang="ru-RU" sz="3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endParaRPr lang="ru-RU" dirty="0"/>
          </a:p>
        </p:txBody>
      </p:sp>
      <p:pic>
        <p:nvPicPr>
          <p:cNvPr id="3074" name="Picture 2" descr="C:\Users\User\Desktop\imag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32240" y="692696"/>
            <a:ext cx="1743075" cy="2619375"/>
          </a:xfrm>
          <a:prstGeom prst="rect">
            <a:avLst/>
          </a:prstGeom>
          <a:noFill/>
        </p:spPr>
      </p:pic>
      <p:pic>
        <p:nvPicPr>
          <p:cNvPr id="3075" name="Picture 3" descr="C:\Users\User\Desktop\3e66925-5-ole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69063" y="3501007"/>
            <a:ext cx="2192178" cy="302520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8291264" cy="1196752"/>
          </a:xfrm>
        </p:spPr>
        <p:txBody>
          <a:bodyPr>
            <a:normAutofit/>
          </a:bodyPr>
          <a:lstStyle/>
          <a:p>
            <a:r>
              <a:rPr lang="uk-UA" dirty="0" smtClean="0"/>
              <a:t>Ольга Кобилянська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124744"/>
            <a:ext cx="6084168" cy="5733256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   У </a:t>
            </a:r>
            <a:r>
              <a:rPr lang="ru-RU" b="1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деяких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творів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(«</a:t>
            </a:r>
            <a:r>
              <a:rPr lang="ru-RU" b="1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Гортенза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», «Вона </a:t>
            </a:r>
            <a:r>
              <a:rPr lang="ru-RU" b="1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вийшла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заміж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» та </a:t>
            </a:r>
            <a:r>
              <a:rPr lang="ru-RU" b="1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ін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.), </a:t>
            </a:r>
            <a:r>
              <a:rPr lang="ru-RU" b="1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змальовуючи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духовний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світ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своїх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героїнь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b="1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письменниця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робила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наголос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на </a:t>
            </a:r>
            <a:r>
              <a:rPr lang="ru-RU" b="1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їхніх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пошуках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особистого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щастя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. В «</a:t>
            </a:r>
            <a:r>
              <a:rPr lang="ru-RU" b="1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Людині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» (а </a:t>
            </a:r>
            <a:r>
              <a:rPr lang="ru-RU" b="1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ще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більше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в «</a:t>
            </a:r>
            <a:r>
              <a:rPr lang="ru-RU" b="1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Царівні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») </a:t>
            </a:r>
            <a:r>
              <a:rPr lang="ru-RU" b="1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особисте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щастя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героїнь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Кобилянської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більш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чи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менш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пов'язується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з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соціальними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проблемами, активною </a:t>
            </a:r>
            <a:r>
              <a:rPr lang="ru-RU" b="1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позицією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людини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в </a:t>
            </a:r>
            <a:r>
              <a:rPr lang="ru-RU" b="1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житті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b="1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з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необхідністю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боротися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з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несприятливими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обставинами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None/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    </a:t>
            </a:r>
            <a:r>
              <a:rPr lang="ru-RU" b="1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Продовжуючи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проблематику «</a:t>
            </a:r>
            <a:r>
              <a:rPr lang="ru-RU" b="1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Людини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», </a:t>
            </a:r>
            <a:r>
              <a:rPr lang="ru-RU" b="1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повість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«</a:t>
            </a:r>
            <a:r>
              <a:rPr lang="ru-RU" b="1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Царівна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» (1895) </a:t>
            </a:r>
            <a:r>
              <a:rPr lang="ru-RU" b="1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свідчила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про </a:t>
            </a:r>
            <a:r>
              <a:rPr lang="ru-RU" b="1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розширення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світобачення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письменниці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b="1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поглиблення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її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реалістичної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манери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b="1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засобів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психологічного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аналізу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ru-RU" b="1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Повість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має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складну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творчу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історію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ru-RU" b="1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Її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творення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й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доопрацювання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було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тривалим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(1888—1893), </a:t>
            </a:r>
            <a:r>
              <a:rPr lang="ru-RU" b="1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первісний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текст </a:t>
            </a:r>
            <a:r>
              <a:rPr lang="ru-RU" b="1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був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німецький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b="1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пізніший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— </a:t>
            </a:r>
            <a:r>
              <a:rPr lang="ru-RU" b="1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український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ru-RU" b="1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Надруковали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повість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у </a:t>
            </a:r>
            <a:r>
              <a:rPr lang="ru-RU" b="1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газеті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«</a:t>
            </a:r>
            <a:r>
              <a:rPr lang="ru-RU" b="1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Буковина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» (1895) </a:t>
            </a:r>
            <a:r>
              <a:rPr lang="ru-RU" b="1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і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того ж року вона </a:t>
            </a:r>
            <a:r>
              <a:rPr lang="ru-RU" b="1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вийшла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в </a:t>
            </a:r>
            <a:r>
              <a:rPr lang="ru-RU" b="1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Чернівцях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окремим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виданням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None/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    Книга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«Природа», </a:t>
            </a:r>
            <a:r>
              <a:rPr lang="ru-RU" b="1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видання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1897</a:t>
            </a:r>
          </a:p>
          <a:p>
            <a:pPr>
              <a:buNone/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   Торкнувшись </a:t>
            </a:r>
            <a:r>
              <a:rPr lang="ru-RU" b="1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морально-етичних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проблем </a:t>
            </a:r>
            <a:r>
              <a:rPr lang="ru-RU" b="1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життя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інтелігенції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в </a:t>
            </a:r>
            <a:r>
              <a:rPr lang="ru-RU" b="1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новелах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, як «Аристократка» (1896), «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Impromptu </a:t>
            </a:r>
            <a:r>
              <a:rPr lang="en-US" b="1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phantasie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», </a:t>
            </a:r>
            <a:r>
              <a:rPr lang="ru-RU" b="1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Кобилянська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продовжила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розробляти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їх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у </a:t>
            </a:r>
            <a:r>
              <a:rPr lang="ru-RU" b="1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наступних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творах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і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створила три </a:t>
            </a:r>
            <a:r>
              <a:rPr lang="ru-RU" b="1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цілісних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образи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жінок-інтелігенток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в </a:t>
            </a:r>
            <a:r>
              <a:rPr lang="ru-RU" b="1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оповіданні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«</a:t>
            </a:r>
            <a:r>
              <a:rPr lang="en-US" b="1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Valse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melancolique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» (1898). </a:t>
            </a:r>
            <a:r>
              <a:rPr lang="ru-RU" b="1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Згодом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вона </a:t>
            </a:r>
            <a:r>
              <a:rPr lang="ru-RU" b="1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повернулася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до </a:t>
            </a:r>
            <a:r>
              <a:rPr lang="ru-RU" b="1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цієї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теми в </a:t>
            </a:r>
            <a:r>
              <a:rPr lang="ru-RU" b="1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повістях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«</a:t>
            </a:r>
            <a:r>
              <a:rPr lang="ru-RU" b="1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Ніоба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» (1905), «Через кладку», «За </a:t>
            </a:r>
            <a:r>
              <a:rPr lang="ru-RU" b="1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ситуаціями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» (1913).</a:t>
            </a:r>
          </a:p>
          <a:p>
            <a:endParaRPr lang="ru-RU" dirty="0"/>
          </a:p>
        </p:txBody>
      </p:sp>
      <p:pic>
        <p:nvPicPr>
          <p:cNvPr id="4098" name="Picture 2" descr="C:\Users\User\Desktop\апв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44208" y="260648"/>
            <a:ext cx="2304256" cy="3240360"/>
          </a:xfrm>
          <a:prstGeom prst="rect">
            <a:avLst/>
          </a:prstGeom>
          <a:noFill/>
        </p:spPr>
      </p:pic>
      <p:pic>
        <p:nvPicPr>
          <p:cNvPr id="4099" name="Picture 3" descr="C:\Users\User\Desktop\200px-Olha-kobylyansk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16216" y="3717032"/>
            <a:ext cx="2304256" cy="285819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78</TotalTime>
  <Words>719</Words>
  <Application>Microsoft Office PowerPoint</Application>
  <PresentationFormat>Экран (4:3)</PresentationFormat>
  <Paragraphs>25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Поток</vt:lpstr>
      <vt:lpstr>Українська Література початку XIX ст.</vt:lpstr>
      <vt:lpstr>Особливості:</vt:lpstr>
      <vt:lpstr>Найвидатніші діячі доби:</vt:lpstr>
      <vt:lpstr>Іван Франко</vt:lpstr>
      <vt:lpstr>Михайло Коцюбинський</vt:lpstr>
      <vt:lpstr>Олександр Олесь</vt:lpstr>
      <vt:lpstr>Ольга Кобилянська</vt:lpstr>
    </vt:vector>
  </TitlesOfParts>
  <Company>RePack by SPecialiST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8</cp:revision>
  <dcterms:created xsi:type="dcterms:W3CDTF">2012-11-19T19:47:18Z</dcterms:created>
  <dcterms:modified xsi:type="dcterms:W3CDTF">2012-11-19T21:05:35Z</dcterms:modified>
</cp:coreProperties>
</file>