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56" r:id="rId4"/>
    <p:sldId id="258" r:id="rId5"/>
    <p:sldId id="261" r:id="rId6"/>
    <p:sldId id="260" r:id="rId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F3789039-8EE5-4FC5-A141-5C8ABFD14C29}" type="datetimeFigureOut">
              <a:rPr lang="uk-UA" smtClean="0"/>
              <a:pPr/>
              <a:t>15.01.2014</a:t>
            </a:fld>
            <a:endParaRPr lang="uk-UA"/>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uk-UA"/>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4BC421B-6B4B-4844-B9A0-19C2D71D2FBB}"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789039-8EE5-4FC5-A141-5C8ABFD14C29}" type="datetimeFigureOut">
              <a:rPr lang="uk-UA" smtClean="0"/>
              <a:pPr/>
              <a:t>15.01.2014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4BC421B-6B4B-4844-B9A0-19C2D71D2FB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789039-8EE5-4FC5-A141-5C8ABFD14C29}" type="datetimeFigureOut">
              <a:rPr lang="uk-UA" smtClean="0"/>
              <a:pPr/>
              <a:t>15.01.2014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4BC421B-6B4B-4844-B9A0-19C2D71D2FB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789039-8EE5-4FC5-A141-5C8ABFD14C29}" type="datetimeFigureOut">
              <a:rPr lang="uk-UA" smtClean="0"/>
              <a:pPr/>
              <a:t>15.01.2014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4BC421B-6B4B-4844-B9A0-19C2D71D2FBB}" type="slidenum">
              <a:rPr lang="uk-UA" smtClean="0"/>
              <a:pPr/>
              <a:t>‹#›</a:t>
            </a:fld>
            <a:endParaRPr lang="uk-UA"/>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3789039-8EE5-4FC5-A141-5C8ABFD14C29}" type="datetimeFigureOut">
              <a:rPr lang="uk-UA" smtClean="0"/>
              <a:pPr/>
              <a:t>15.01.2014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4BC421B-6B4B-4844-B9A0-19C2D71D2FBB}" type="slidenum">
              <a:rPr lang="uk-UA" smtClean="0"/>
              <a:pPr/>
              <a:t>‹#›</a:t>
            </a:fld>
            <a:endParaRPr lang="uk-UA"/>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3789039-8EE5-4FC5-A141-5C8ABFD14C29}" type="datetimeFigureOut">
              <a:rPr lang="uk-UA" smtClean="0"/>
              <a:pPr/>
              <a:t>15.01.2014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4BC421B-6B4B-4844-B9A0-19C2D71D2FBB}" type="slidenum">
              <a:rPr lang="uk-UA" smtClean="0"/>
              <a:pPr/>
              <a:t>‹#›</a:t>
            </a:fld>
            <a:endParaRPr lang="uk-UA"/>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3789039-8EE5-4FC5-A141-5C8ABFD14C29}" type="datetimeFigureOut">
              <a:rPr lang="uk-UA" smtClean="0"/>
              <a:pPr/>
              <a:t>15.01.2014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44BC421B-6B4B-4844-B9A0-19C2D71D2FBB}"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F3789039-8EE5-4FC5-A141-5C8ABFD14C29}" type="datetimeFigureOut">
              <a:rPr lang="uk-UA" smtClean="0"/>
              <a:pPr/>
              <a:t>15.01.2014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44BC421B-6B4B-4844-B9A0-19C2D71D2FBB}" type="slidenum">
              <a:rPr lang="uk-UA" smtClean="0"/>
              <a:pPr/>
              <a:t>‹#›</a:t>
            </a:fld>
            <a:endParaRPr lang="uk-UA"/>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F3789039-8EE5-4FC5-A141-5C8ABFD14C29}" type="datetimeFigureOut">
              <a:rPr lang="uk-UA" smtClean="0"/>
              <a:pPr/>
              <a:t>15.01.2014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44BC421B-6B4B-4844-B9A0-19C2D71D2FB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F3789039-8EE5-4FC5-A141-5C8ABFD14C29}" type="datetimeFigureOut">
              <a:rPr lang="uk-UA" smtClean="0"/>
              <a:pPr/>
              <a:t>15.01.2014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4BC421B-6B4B-4844-B9A0-19C2D71D2FBB}"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F3789039-8EE5-4FC5-A141-5C8ABFD14C29}" type="datetimeFigureOut">
              <a:rPr lang="uk-UA" smtClean="0"/>
              <a:pPr/>
              <a:t>15.01.2014</a:t>
            </a:fld>
            <a:endParaRPr lang="uk-UA"/>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uk-UA"/>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4BC421B-6B4B-4844-B9A0-19C2D71D2FBB}" type="slidenum">
              <a:rPr lang="uk-UA" smtClean="0"/>
              <a:pPr/>
              <a:t>‹#›</a:t>
            </a:fld>
            <a:endParaRPr lang="uk-UA"/>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3789039-8EE5-4FC5-A141-5C8ABFD14C29}" type="datetimeFigureOut">
              <a:rPr lang="uk-UA" smtClean="0"/>
              <a:pPr/>
              <a:t>15.01.2014</a:t>
            </a:fld>
            <a:endParaRPr lang="uk-UA"/>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uk-UA"/>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4BC421B-6B4B-4844-B9A0-19C2D71D2FB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ятиугольник 6"/>
          <p:cNvSpPr/>
          <p:nvPr/>
        </p:nvSpPr>
        <p:spPr>
          <a:xfrm>
            <a:off x="-684584" y="1237434"/>
            <a:ext cx="9721080" cy="926747"/>
          </a:xfrm>
          <a:prstGeom prst="homePlate">
            <a:avLst/>
          </a:prstGeom>
          <a:effectLst>
            <a:glow rad="139700">
              <a:schemeClr val="accent5">
                <a:satMod val="175000"/>
                <a:alpha val="40000"/>
              </a:schemeClr>
            </a:glow>
          </a:effectLst>
          <a:scene3d>
            <a:camera prst="perspectiveContrastingLeftFacing"/>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t> Spanish cuisine</a:t>
            </a:r>
            <a:endParaRPr lang="en-US" sz="5400" dirty="0"/>
          </a:p>
        </p:txBody>
      </p:sp>
      <p:sp>
        <p:nvSpPr>
          <p:cNvPr id="5" name="Прямоугольник 4"/>
          <p:cNvSpPr/>
          <p:nvPr/>
        </p:nvSpPr>
        <p:spPr>
          <a:xfrm>
            <a:off x="330430" y="3284984"/>
            <a:ext cx="6516216" cy="147732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Spanish cuisine consists of a variety of dishes, which stem from differences in geography, culture and climate. It is heavily influenced by seafood available from the waters that surround the country, and reflects the country's maritime roots. It is a Mediterranean diet.</a:t>
            </a:r>
            <a:endPar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368993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584" y="-203386"/>
            <a:ext cx="10616290" cy="7044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Выноска со стрелкой вниз 6"/>
          <p:cNvSpPr/>
          <p:nvPr/>
        </p:nvSpPr>
        <p:spPr>
          <a:xfrm>
            <a:off x="2303240" y="260648"/>
            <a:ext cx="6840760" cy="2664296"/>
          </a:xfrm>
          <a:prstGeom prst="downArrowCallout">
            <a:avLst>
              <a:gd name="adj1" fmla="val 36672"/>
              <a:gd name="adj2" fmla="val 2145"/>
              <a:gd name="adj3" fmla="val 19669"/>
              <a:gd name="adj4" fmla="val 64977"/>
            </a:avLst>
          </a:prstGeom>
          <a:effectLst>
            <a:glow rad="139700">
              <a:schemeClr val="accent5">
                <a:satMod val="175000"/>
                <a:alpha val="40000"/>
              </a:schemeClr>
            </a:glow>
          </a:effectLst>
          <a:scene3d>
            <a:camera prst="perspectiveHeroicExtremeLeftFacing"/>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7200" dirty="0" smtClean="0"/>
              <a:t>Typical dishes</a:t>
            </a:r>
            <a:endParaRPr lang="uk-UA" sz="7200" dirty="0"/>
          </a:p>
        </p:txBody>
      </p:sp>
    </p:spTree>
    <p:extLst>
      <p:ext uri="{BB962C8B-B14F-4D97-AF65-F5344CB8AC3E}">
        <p14:creationId xmlns:p14="http://schemas.microsoft.com/office/powerpoint/2010/main" xmlns="" val="298875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855" y="0"/>
            <a:ext cx="9396536" cy="7047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Скругленный прямоугольник 6"/>
          <p:cNvSpPr/>
          <p:nvPr/>
        </p:nvSpPr>
        <p:spPr>
          <a:xfrm>
            <a:off x="251520" y="5301208"/>
            <a:ext cx="8784976" cy="1556792"/>
          </a:xfrm>
          <a:prstGeom prst="roundRect">
            <a:avLst/>
          </a:prstGeom>
          <a:solidFill>
            <a:schemeClr val="accent4">
              <a:alpha val="50000"/>
            </a:schemeClr>
          </a:solidFill>
          <a:scene3d>
            <a:camera prst="orthographicFront"/>
            <a:lightRig rig="threePt" dir="t"/>
          </a:scene3d>
          <a:sp3d>
            <a:bevelT prst="slop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uk-UA"/>
          </a:p>
        </p:txBody>
      </p:sp>
      <p:sp>
        <p:nvSpPr>
          <p:cNvPr id="4" name="Заголовок 3"/>
          <p:cNvSpPr>
            <a:spLocks noGrp="1"/>
          </p:cNvSpPr>
          <p:nvPr>
            <p:ph type="title"/>
          </p:nvPr>
        </p:nvSpPr>
        <p:spPr>
          <a:xfrm>
            <a:off x="-24670" y="260648"/>
            <a:ext cx="2220406" cy="457200"/>
          </a:xfrm>
        </p:spPr>
        <p:txBody>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Paella</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Текст 5"/>
          <p:cNvSpPr>
            <a:spLocks noGrp="1"/>
          </p:cNvSpPr>
          <p:nvPr>
            <p:ph type="body" idx="2"/>
          </p:nvPr>
        </p:nvSpPr>
        <p:spPr>
          <a:xfrm>
            <a:off x="251520" y="5373216"/>
            <a:ext cx="8784976" cy="1130424"/>
          </a:xfrm>
        </p:spPr>
        <p:txBody>
          <a:bodyPr>
            <a:normAutofit fontScale="25000" lnSpcReduction="20000"/>
          </a:bodyPr>
          <a:lstStyle/>
          <a:p>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Paella is a traditional Spanish dish from Valencia. It is a rice dish that can have meat, fish, seafood, and vegetables and is characterized by its use of saffron to give it a yellow color and unique flavor. There are three main types of paella:</a:t>
            </a:r>
          </a:p>
          <a:p>
            <a:r>
              <a:rPr lang="en-US" sz="5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Valencian</a:t>
            </a: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paella/</a:t>
            </a:r>
            <a:r>
              <a:rPr lang="en-US" sz="5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paella </a:t>
            </a:r>
            <a:r>
              <a:rPr lang="en-US" sz="5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valenciana</a:t>
            </a: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rice, green vegetables, rabbit, chicken, or duck, snails, beans, and seasoning.</a:t>
            </a:r>
          </a:p>
          <a:p>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Seafood paella/</a:t>
            </a:r>
            <a:r>
              <a:rPr lang="en-US" sz="5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paella de </a:t>
            </a:r>
            <a:r>
              <a:rPr lang="en-US" sz="5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marisco</a:t>
            </a: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rice, seafood, and seasoning. </a:t>
            </a:r>
          </a:p>
          <a:p>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Mixed paella/</a:t>
            </a:r>
            <a:r>
              <a:rPr lang="en-US" sz="5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paella </a:t>
            </a:r>
            <a:r>
              <a:rPr lang="en-US" sz="56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mixta</a:t>
            </a: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combination of seafood, meat, vegetables, beans, and seasoning</a:t>
            </a:r>
            <a:r>
              <a:rPr lang="en-US" sz="2400" dirty="0" smtClean="0"/>
              <a:t>.</a:t>
            </a:r>
          </a:p>
          <a:p>
            <a:endParaRPr lang="uk-UA" dirty="0"/>
          </a:p>
        </p:txBody>
      </p:sp>
    </p:spTree>
    <p:extLst>
      <p:ext uri="{BB962C8B-B14F-4D97-AF65-F5344CB8AC3E}">
        <p14:creationId xmlns:p14="http://schemas.microsoft.com/office/powerpoint/2010/main" xmlns="" val="230608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35496" y="116632"/>
            <a:ext cx="2081176" cy="457200"/>
          </a:xfrm>
        </p:spPr>
        <p:txBody>
          <a:bodyPr/>
          <a:lstStyle/>
          <a:p>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Tapas</a:t>
            </a:r>
            <a:r>
              <a:rPr lang="en-US" dirty="0"/>
              <a:t/>
            </a:r>
            <a:br>
              <a:rPr lang="en-US" dirty="0"/>
            </a:br>
            <a:endParaRPr lang="uk-UA" dirty="0"/>
          </a:p>
        </p:txBody>
      </p:sp>
      <p:sp>
        <p:nvSpPr>
          <p:cNvPr id="9" name="Скругленный прямоугольник 8"/>
          <p:cNvSpPr/>
          <p:nvPr/>
        </p:nvSpPr>
        <p:spPr>
          <a:xfrm>
            <a:off x="3563888" y="5229200"/>
            <a:ext cx="5904656" cy="1872208"/>
          </a:xfrm>
          <a:prstGeom prst="roundRect">
            <a:avLst/>
          </a:prstGeom>
          <a:solidFill>
            <a:schemeClr val="accent4">
              <a:alpha val="50000"/>
            </a:schemeClr>
          </a:solidFill>
          <a:scene3d>
            <a:camera prst="orthographicFront"/>
            <a:lightRig rig="threePt" dir="t"/>
          </a:scene3d>
          <a:sp3d>
            <a:bevelT prst="slop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Tapas is a great Spanish food tradition composed of small dishes of different types of food, like appetizers or snacks. The dishes may be cold (</a:t>
            </a:r>
            <a:r>
              <a:rPr lang="en-U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jamón</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serrano</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queso</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manchego</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olives, etc.) or warm (tortilla </a:t>
            </a:r>
            <a:r>
              <a:rPr lang="en-U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española</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meatballs, etc.) and can be served as bar food or as complete meals. It’s a great opportunity to taste a whole variety of flavors and dishes, so if you are ever in Spain make sure to order tapas and experience what the country has to offer!</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83693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072" y="-126076"/>
            <a:ext cx="9333695" cy="701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3851920" y="116632"/>
            <a:ext cx="5208477" cy="646331"/>
          </a:xfrm>
          <a:prstGeom prst="rect">
            <a:avLst/>
          </a:prstGeom>
        </p:spPr>
        <p:txBody>
          <a:bodyPr wrap="none">
            <a:spAutoFit/>
          </a:bodyPr>
          <a:lstStyle/>
          <a:p>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Jamon</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Serrano/</a:t>
            </a:r>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Iberico</a:t>
            </a:r>
            <a:endParaRPr lang="uk-UA"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Скругленный прямоугольник 6"/>
          <p:cNvSpPr/>
          <p:nvPr/>
        </p:nvSpPr>
        <p:spPr>
          <a:xfrm>
            <a:off x="-44680" y="4221088"/>
            <a:ext cx="9096909" cy="2497379"/>
          </a:xfrm>
          <a:prstGeom prst="roundRect">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Jamón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serrano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jamón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ibérico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are dry-cured Spanish hams that are served in thin slices and are a typical Spanish food.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Jamón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serrano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named after the custom of drying the salted and cured ham in a shed high on the mountain (sierra in Spanish, or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serrano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when used to classify the ham). While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jamón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serrano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typically made from the Landrace white pig,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jamón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ibérico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which is much more expensive, is made from black Iberian pigs, and often called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jamón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negra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(black hoof). Despite their differences, both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jamones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are deliciously salty and savory examples of Spanish cuisine!</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73902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105" y="0"/>
            <a:ext cx="9361040" cy="70207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0015" y="332656"/>
            <a:ext cx="4400240" cy="457200"/>
          </a:xfrm>
        </p:spPr>
        <p:txBody>
          <a:bodyPr/>
          <a:lstStyle/>
          <a:p>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Tortilla Española</a:t>
            </a:r>
            <a:endParaRPr lang="uk-U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Скругленный прямоугольник 4"/>
          <p:cNvSpPr/>
          <p:nvPr/>
        </p:nvSpPr>
        <p:spPr>
          <a:xfrm>
            <a:off x="2051720" y="4725144"/>
            <a:ext cx="6912768" cy="1934834"/>
          </a:xfrm>
          <a:prstGeom prst="roundRect">
            <a:avLst/>
          </a:prstGeom>
          <a:solidFill>
            <a:schemeClr val="accent4">
              <a:alpha val="50000"/>
            </a:schemeClr>
          </a:solidFill>
          <a:scene3d>
            <a:camera prst="orthographicFront"/>
            <a:lightRig rig="threePt" dir="t"/>
          </a:scene3d>
          <a:sp3d>
            <a:bevelT prst="slope"/>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Another great typical Spanish food is the tortilla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española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tortilla is an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omelette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-like potato dish, fried in olive oil, and served as a tapa. It is a filling and flavorful dish (with the addition of chopped onions) and can be served in slices, warm or cold.</a:t>
            </a:r>
            <a:endParaRPr lang="uk-U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906253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TotalTime>
  <Words>424</Words>
  <Application>Microsoft Office PowerPoint</Application>
  <PresentationFormat>Экран (4:3)</PresentationFormat>
  <Paragraphs>14</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Открытая</vt:lpstr>
      <vt:lpstr>Слайд 1</vt:lpstr>
      <vt:lpstr>Слайд 2</vt:lpstr>
      <vt:lpstr>Paella</vt:lpstr>
      <vt:lpstr>Tapas </vt:lpstr>
      <vt:lpstr>Слайд 5</vt:lpstr>
      <vt:lpstr>Tortilla Española</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Златусик</cp:lastModifiedBy>
  <cp:revision>6</cp:revision>
  <dcterms:created xsi:type="dcterms:W3CDTF">2014-01-15T17:24:22Z</dcterms:created>
  <dcterms:modified xsi:type="dcterms:W3CDTF">2014-01-15T18:59:36Z</dcterms:modified>
</cp:coreProperties>
</file>