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88" d="100"/>
          <a:sy n="88" d="100"/>
        </p:scale>
        <p:origin x="114"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11/7/2014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11/7/2014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307848" y="1801368"/>
            <a:ext cx="7315200" cy="3255264"/>
          </a:xfrm>
        </p:spPr>
        <p:txBody>
          <a:bodyPr/>
          <a:lstStyle/>
          <a:p>
            <a:r>
              <a:rPr lang="en-US" dirty="0">
                <a:latin typeface="a_BodoniNovaNr" panose="02070603080706020303" pitchFamily="18" charset="-52"/>
              </a:rPr>
              <a:t>Business </a:t>
            </a:r>
            <a:r>
              <a:rPr lang="en-US" dirty="0" smtClean="0">
                <a:latin typeface="a_BodoniNovaNr" panose="02070603080706020303" pitchFamily="18" charset="-52"/>
              </a:rPr>
              <a:t>etiquette</a:t>
            </a:r>
            <a:r>
              <a:rPr lang="ru-RU" dirty="0" smtClean="0">
                <a:latin typeface="a_BodoniNovaNr" panose="02070603080706020303" pitchFamily="18" charset="-52"/>
              </a:rPr>
              <a:t> </a:t>
            </a:r>
            <a:r>
              <a:rPr lang="en-US" dirty="0" smtClean="0">
                <a:latin typeface="a_BodoniNovaNr" panose="02070603080706020303" pitchFamily="18" charset="-52"/>
              </a:rPr>
              <a:t>in Finland </a:t>
            </a:r>
            <a:r>
              <a:rPr lang="en-US" dirty="0"/>
              <a:t/>
            </a:r>
            <a:br>
              <a:rPr lang="en-US" dirty="0"/>
            </a:br>
            <a:endParaRPr lang="uk-UA" dirty="0"/>
          </a:p>
        </p:txBody>
      </p:sp>
      <p:sp>
        <p:nvSpPr>
          <p:cNvPr id="3" name="Подзаголовок 2"/>
          <p:cNvSpPr>
            <a:spLocks noGrp="1"/>
          </p:cNvSpPr>
          <p:nvPr>
            <p:ph type="subTitle" idx="1"/>
          </p:nvPr>
        </p:nvSpPr>
        <p:spPr>
          <a:xfrm>
            <a:off x="6096000" y="4619052"/>
            <a:ext cx="5076825" cy="1534097"/>
          </a:xfrm>
        </p:spPr>
        <p:txBody>
          <a:bodyPr>
            <a:normAutofit fontScale="70000" lnSpcReduction="20000"/>
          </a:bodyPr>
          <a:lstStyle/>
          <a:p>
            <a:r>
              <a:rPr lang="en-US" dirty="0">
                <a:solidFill>
                  <a:schemeClr val="tx1">
                    <a:lumMod val="95000"/>
                    <a:lumOff val="5000"/>
                  </a:schemeClr>
                </a:solidFill>
              </a:rPr>
              <a:t>Attitudes and values form the basis of any culture reflecting the ways people think and behave. Knowledge of these can therefore be of significant importance in communicating effectively with your counterparts. Ignorance of these issues can result in a cultural barrier that may inhibit the communication process, and have a negative effect on the success of your activities.</a:t>
            </a:r>
            <a:endParaRPr lang="uk-UA" dirty="0">
              <a:solidFill>
                <a:schemeClr val="tx1">
                  <a:lumMod val="95000"/>
                  <a:lumOff val="5000"/>
                </a:schemeClr>
              </a:solidFill>
            </a:endParaRPr>
          </a:p>
        </p:txBody>
      </p:sp>
    </p:spTree>
    <p:extLst>
      <p:ext uri="{BB962C8B-B14F-4D97-AF65-F5344CB8AC3E}">
        <p14:creationId xmlns:p14="http://schemas.microsoft.com/office/powerpoint/2010/main" val="4481166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
            <a:ext cx="6475095"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342" y="3424428"/>
            <a:ext cx="4032253" cy="2687410"/>
          </a:xfrm>
          <a:prstGeom prst="rect">
            <a:avLst/>
          </a:prstGeom>
        </p:spPr>
      </p:pic>
      <p:sp>
        <p:nvSpPr>
          <p:cNvPr id="3" name="Объект 2"/>
          <p:cNvSpPr>
            <a:spLocks noGrp="1"/>
          </p:cNvSpPr>
          <p:nvPr>
            <p:ph idx="1"/>
          </p:nvPr>
        </p:nvSpPr>
        <p:spPr>
          <a:xfrm>
            <a:off x="4206726" y="206828"/>
            <a:ext cx="7315200" cy="2479548"/>
          </a:xfrm>
        </p:spPr>
        <p:txBody>
          <a:bodyPr/>
          <a:lstStyle/>
          <a:p>
            <a:r>
              <a:rPr lang="en-US" dirty="0"/>
              <a:t>Finns are considered modest, honest and reliable. They place great value on words and mean what they say. “Take a bull by its horns and a man by his word” is an old Finnish saying. A Finn’s ‘yes’ is a ‘yes’ and a ‘no’ is never a ‘perhaps’. Finnish frankness may seem a bit daunting but their way of communicating is upfront and uncomplicated, which is rather refreshing.</a:t>
            </a:r>
            <a:endParaRPr lang="uk-UA" dirty="0"/>
          </a:p>
        </p:txBody>
      </p:sp>
    </p:spTree>
    <p:extLst>
      <p:ext uri="{BB962C8B-B14F-4D97-AF65-F5344CB8AC3E}">
        <p14:creationId xmlns:p14="http://schemas.microsoft.com/office/powerpoint/2010/main" val="33246445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092"/>
            <a:ext cx="7219044" cy="5335815"/>
          </a:xfrm>
          <a:prstGeom prst="rect">
            <a:avLst/>
          </a:prstGeom>
        </p:spPr>
      </p:pic>
      <p:sp>
        <p:nvSpPr>
          <p:cNvPr id="3" name="Объект 2"/>
          <p:cNvSpPr>
            <a:spLocks noGrp="1"/>
          </p:cNvSpPr>
          <p:nvPr>
            <p:ph idx="1"/>
          </p:nvPr>
        </p:nvSpPr>
        <p:spPr/>
        <p:txBody>
          <a:bodyPr/>
          <a:lstStyle/>
          <a:p>
            <a:r>
              <a:rPr lang="en-US" dirty="0">
                <a:solidFill>
                  <a:schemeClr val="tx1">
                    <a:lumMod val="95000"/>
                    <a:lumOff val="5000"/>
                  </a:schemeClr>
                </a:solidFill>
              </a:rPr>
              <a:t>In business meetings Finns take punctuality very seriously and expect you to do likewise; call to explain if you will be more than five minutes late.</a:t>
            </a:r>
          </a:p>
          <a:p>
            <a:r>
              <a:rPr lang="en-US" dirty="0"/>
              <a:t>The main values </a:t>
            </a:r>
            <a:r>
              <a:rPr lang="en-US" dirty="0">
                <a:solidFill>
                  <a:schemeClr val="tx1">
                    <a:lumMod val="95000"/>
                    <a:lumOff val="5000"/>
                  </a:schemeClr>
                </a:solidFill>
              </a:rPr>
              <a:t>of Finns </a:t>
            </a:r>
            <a:r>
              <a:rPr lang="en-US" dirty="0"/>
              <a:t>are as follows: modesty, working at a measured pace, </a:t>
            </a:r>
            <a:r>
              <a:rPr lang="en-US" dirty="0">
                <a:solidFill>
                  <a:schemeClr val="tx1">
                    <a:lumMod val="95000"/>
                    <a:lumOff val="5000"/>
                  </a:schemeClr>
                </a:solidFill>
              </a:rPr>
              <a:t>honesty, reliability</a:t>
            </a:r>
            <a:r>
              <a:rPr lang="en-US" dirty="0"/>
              <a:t>, a respect for traditions and customs, strength, </a:t>
            </a:r>
            <a:r>
              <a:rPr lang="en-US" dirty="0">
                <a:solidFill>
                  <a:schemeClr val="tx1">
                    <a:lumMod val="95000"/>
                    <a:lumOff val="5000"/>
                  </a:schemeClr>
                </a:solidFill>
              </a:rPr>
              <a:t>silence, democracy</a:t>
            </a:r>
            <a:r>
              <a:rPr lang="en-US" dirty="0"/>
              <a:t>, independence, </a:t>
            </a:r>
            <a:r>
              <a:rPr lang="en-US" dirty="0">
                <a:solidFill>
                  <a:schemeClr val="tx1">
                    <a:lumMod val="95000"/>
                    <a:lumOff val="5000"/>
                  </a:schemeClr>
                </a:solidFill>
              </a:rPr>
              <a:t>resourcefulness, bravery, diligence</a:t>
            </a:r>
            <a:r>
              <a:rPr lang="en-US" dirty="0"/>
              <a:t>, sensitivity and cleanliness.</a:t>
            </a:r>
          </a:p>
          <a:p>
            <a:endParaRPr lang="uk-UA" dirty="0"/>
          </a:p>
        </p:txBody>
      </p:sp>
    </p:spTree>
    <p:extLst>
      <p:ext uri="{BB962C8B-B14F-4D97-AF65-F5344CB8AC3E}">
        <p14:creationId xmlns:p14="http://schemas.microsoft.com/office/powerpoint/2010/main" val="3289304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36100"/>
            <a:ext cx="8399441" cy="5370786"/>
          </a:xfrm>
          <a:prstGeom prst="rect">
            <a:avLst/>
          </a:prstGeom>
        </p:spPr>
      </p:pic>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en-US" dirty="0" smtClean="0">
                <a:solidFill>
                  <a:schemeClr val="bg1"/>
                </a:solidFill>
              </a:rPr>
              <a:t>Finns </a:t>
            </a:r>
            <a:r>
              <a:rPr lang="en-US" dirty="0" err="1" smtClean="0">
                <a:solidFill>
                  <a:schemeClr val="bg1"/>
                </a:solidFill>
              </a:rPr>
              <a:t>endavour</a:t>
            </a:r>
            <a:r>
              <a:rPr lang="en-US" dirty="0" smtClean="0">
                <a:solidFill>
                  <a:schemeClr val="bg1"/>
                </a:solidFill>
              </a:rPr>
              <a:t> </a:t>
            </a:r>
            <a:r>
              <a:rPr lang="en-US" dirty="0">
                <a:solidFill>
                  <a:schemeClr val="bg1"/>
                </a:solidFill>
              </a:rPr>
              <a:t>to make productive use</a:t>
            </a:r>
            <a:r>
              <a:rPr lang="en-US" dirty="0"/>
              <a:t> of their time. They follow </a:t>
            </a:r>
            <a:r>
              <a:rPr lang="en-US" dirty="0">
                <a:solidFill>
                  <a:schemeClr val="bg1"/>
                </a:solidFill>
              </a:rPr>
              <a:t>timetables and other plans faithfully and </a:t>
            </a:r>
            <a:r>
              <a:rPr lang="en-US" dirty="0"/>
              <a:t>expect the same of </a:t>
            </a:r>
            <a:r>
              <a:rPr lang="en-US" dirty="0">
                <a:solidFill>
                  <a:schemeClr val="bg1"/>
                </a:solidFill>
              </a:rPr>
              <a:t>others. Being late is considered very rude</a:t>
            </a:r>
            <a:r>
              <a:rPr lang="en-US" dirty="0"/>
              <a:t>. This pertains both to </a:t>
            </a:r>
            <a:r>
              <a:rPr lang="en-US" dirty="0">
                <a:solidFill>
                  <a:schemeClr val="bg1"/>
                </a:solidFill>
              </a:rPr>
              <a:t>business and social occasions. If you are </a:t>
            </a:r>
            <a:r>
              <a:rPr lang="en-US" dirty="0"/>
              <a:t>running more than five </a:t>
            </a:r>
            <a:r>
              <a:rPr lang="en-US" dirty="0">
                <a:solidFill>
                  <a:schemeClr val="bg1"/>
                </a:solidFill>
              </a:rPr>
              <a:t>minutes late for a meeting or a dinner, yo</a:t>
            </a:r>
            <a:r>
              <a:rPr lang="en-US" dirty="0"/>
              <a:t>u</a:t>
            </a:r>
            <a:r>
              <a:rPr lang="en-US" dirty="0">
                <a:solidFill>
                  <a:schemeClr val="bg1"/>
                </a:solidFill>
              </a:rPr>
              <a:t> </a:t>
            </a:r>
            <a:r>
              <a:rPr lang="en-US" dirty="0"/>
              <a:t>should call ahead and </a:t>
            </a:r>
            <a:r>
              <a:rPr lang="en-US" dirty="0" smtClean="0">
                <a:solidFill>
                  <a:schemeClr val="bg1"/>
                </a:solidFill>
              </a:rPr>
              <a:t>apologize.</a:t>
            </a:r>
            <a:r>
              <a:rPr lang="en-US" dirty="0" smtClean="0"/>
              <a:t> </a:t>
            </a:r>
          </a:p>
          <a:p>
            <a:pPr marL="0" indent="0">
              <a:buNone/>
            </a:pPr>
            <a:r>
              <a:rPr lang="en-US" dirty="0" smtClean="0">
                <a:solidFill>
                  <a:schemeClr val="bg1">
                    <a:lumMod val="95000"/>
                  </a:schemeClr>
                </a:solidFill>
              </a:rPr>
              <a:t>Meetings </a:t>
            </a:r>
            <a:r>
              <a:rPr lang="en-US" dirty="0">
                <a:solidFill>
                  <a:schemeClr val="bg1">
                    <a:lumMod val="95000"/>
                  </a:schemeClr>
                </a:solidFill>
              </a:rPr>
              <a:t>are expected to start and end at </a:t>
            </a:r>
            <a:r>
              <a:rPr lang="en-US" dirty="0"/>
              <a:t>the agreed. Finns are also </a:t>
            </a:r>
            <a:r>
              <a:rPr lang="en-US" dirty="0">
                <a:solidFill>
                  <a:schemeClr val="bg1">
                    <a:lumMod val="95000"/>
                  </a:schemeClr>
                </a:solidFill>
              </a:rPr>
              <a:t>well prepared for meetings so much of the </a:t>
            </a:r>
            <a:r>
              <a:rPr lang="en-US" dirty="0"/>
              <a:t>work is done in advance. Although</a:t>
            </a:r>
            <a:r>
              <a:rPr lang="en-US" dirty="0">
                <a:solidFill>
                  <a:schemeClr val="bg1">
                    <a:lumMod val="95000"/>
                  </a:schemeClr>
                </a:solidFill>
              </a:rPr>
              <a:t> Finns are careful with the ground</a:t>
            </a:r>
            <a:r>
              <a:rPr lang="en-US" dirty="0"/>
              <a:t>work, they still often make decisions quickly</a:t>
            </a:r>
            <a:r>
              <a:rPr lang="en-US" dirty="0">
                <a:solidFill>
                  <a:schemeClr val="bg1">
                    <a:lumMod val="95000"/>
                  </a:schemeClr>
                </a:solidFill>
              </a:rPr>
              <a:t>. They are known for </a:t>
            </a:r>
            <a:r>
              <a:rPr lang="en-US" dirty="0"/>
              <a:t>not asking many </a:t>
            </a:r>
            <a:r>
              <a:rPr lang="en-US" dirty="0">
                <a:solidFill>
                  <a:schemeClr val="bg1">
                    <a:lumMod val="95000"/>
                  </a:schemeClr>
                </a:solidFill>
              </a:rPr>
              <a:t>questions </a:t>
            </a:r>
            <a:r>
              <a:rPr lang="en-US" dirty="0" smtClean="0"/>
              <a:t>should </a:t>
            </a:r>
            <a:r>
              <a:rPr lang="en-US" dirty="0"/>
              <a:t>be </a:t>
            </a:r>
            <a:r>
              <a:rPr lang="en-US" dirty="0">
                <a:solidFill>
                  <a:schemeClr val="bg1">
                    <a:lumMod val="95000"/>
                  </a:schemeClr>
                </a:solidFill>
              </a:rPr>
              <a:t>prepared </a:t>
            </a:r>
            <a:r>
              <a:rPr lang="en-US" dirty="0"/>
              <a:t>to give such an extensive </a:t>
            </a:r>
            <a:r>
              <a:rPr lang="en-US" dirty="0">
                <a:solidFill>
                  <a:schemeClr val="bg1">
                    <a:lumMod val="95000"/>
                  </a:schemeClr>
                </a:solidFill>
              </a:rPr>
              <a:t>presentation that </a:t>
            </a:r>
            <a:r>
              <a:rPr lang="en-US" dirty="0"/>
              <a:t>and so you </a:t>
            </a:r>
            <a:r>
              <a:rPr lang="en-US" dirty="0" smtClean="0">
                <a:solidFill>
                  <a:schemeClr val="bg1">
                    <a:lumMod val="95000"/>
                  </a:schemeClr>
                </a:solidFill>
              </a:rPr>
              <a:t>there </a:t>
            </a:r>
            <a:r>
              <a:rPr lang="en-US" dirty="0">
                <a:solidFill>
                  <a:schemeClr val="bg1">
                    <a:lumMod val="95000"/>
                  </a:schemeClr>
                </a:solidFill>
              </a:rPr>
              <a:t>will be no need for </a:t>
            </a:r>
            <a:r>
              <a:rPr lang="en-US" dirty="0"/>
              <a:t>complementary </a:t>
            </a:r>
            <a:r>
              <a:rPr lang="en-US" dirty="0">
                <a:solidFill>
                  <a:schemeClr val="bg1">
                    <a:lumMod val="95000"/>
                  </a:schemeClr>
                </a:solidFill>
              </a:rPr>
              <a:t>questions. This also </a:t>
            </a:r>
            <a:r>
              <a:rPr lang="en-US" dirty="0"/>
              <a:t>makes time </a:t>
            </a:r>
            <a:r>
              <a:rPr lang="en-US" dirty="0">
                <a:solidFill>
                  <a:schemeClr val="bg1">
                    <a:lumMod val="95000"/>
                  </a:schemeClr>
                </a:solidFill>
              </a:rPr>
              <a:t>managem</a:t>
            </a:r>
            <a:r>
              <a:rPr lang="en-US" dirty="0"/>
              <a:t>ent</a:t>
            </a:r>
            <a:r>
              <a:rPr lang="en-US" dirty="0">
                <a:solidFill>
                  <a:schemeClr val="bg1">
                    <a:lumMod val="95000"/>
                  </a:schemeClr>
                </a:solidFill>
              </a:rPr>
              <a:t> </a:t>
            </a:r>
            <a:r>
              <a:rPr lang="en-US" dirty="0"/>
              <a:t>easier.</a:t>
            </a:r>
          </a:p>
          <a:p>
            <a:endParaRPr lang="uk-UA" dirty="0"/>
          </a:p>
        </p:txBody>
      </p:sp>
    </p:spTree>
    <p:extLst>
      <p:ext uri="{BB962C8B-B14F-4D97-AF65-F5344CB8AC3E}">
        <p14:creationId xmlns:p14="http://schemas.microsoft.com/office/powerpoint/2010/main" val="7786200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
            <a:ext cx="7353499" cy="6858000"/>
          </a:xfrm>
          <a:prstGeom prst="rect">
            <a:avLst/>
          </a:prstGeom>
        </p:spPr>
      </p:pic>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3869268" y="0"/>
            <a:ext cx="7315200" cy="6853428"/>
          </a:xfrm>
        </p:spPr>
        <p:txBody>
          <a:bodyPr>
            <a:normAutofit/>
          </a:bodyPr>
          <a:lstStyle/>
          <a:p>
            <a:r>
              <a:rPr lang="en-US" dirty="0"/>
              <a:t>When invited to a private home, it’s polite to bring a small gift with you. Some safe options for gifts are chocolates, wine and flowers but avoid giving white and yellow flowers as they are common at funerals and as potted plants.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solidFill>
                  <a:schemeClr val="tx1">
                    <a:lumMod val="85000"/>
                    <a:lumOff val="15000"/>
                  </a:schemeClr>
                </a:solidFill>
              </a:rPr>
              <a:t>In </a:t>
            </a:r>
            <a:r>
              <a:rPr lang="en-US" dirty="0">
                <a:solidFill>
                  <a:schemeClr val="tx1">
                    <a:lumMod val="85000"/>
                    <a:lumOff val="15000"/>
                  </a:schemeClr>
                </a:solidFill>
              </a:rPr>
              <a:t>business meetings it is uncommon to exchange gifts. However after successful negotiations it is acceptable to give small gifts, such as glass, books, local gifts or liquor. When giving gifts you should be careful to make sure that these are not too valuable so that they cannot be interpreted as bribes.</a:t>
            </a:r>
          </a:p>
          <a:p>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418" y="1123837"/>
            <a:ext cx="3808808" cy="3786086"/>
          </a:xfrm>
          <a:prstGeom prst="rect">
            <a:avLst/>
          </a:prstGeom>
        </p:spPr>
      </p:pic>
    </p:spTree>
    <p:extLst>
      <p:ext uri="{BB962C8B-B14F-4D97-AF65-F5344CB8AC3E}">
        <p14:creationId xmlns:p14="http://schemas.microsoft.com/office/powerpoint/2010/main" val="2032648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heel(1)">
                                      <p:cBhvr>
                                        <p:cTn id="7" dur="20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3835"/>
            <a:ext cx="7159263" cy="5374822"/>
          </a:xfrm>
          <a:prstGeom prst="rect">
            <a:avLst/>
          </a:prstGeom>
        </p:spPr>
      </p:pic>
      <p:sp>
        <p:nvSpPr>
          <p:cNvPr id="3" name="Объект 2"/>
          <p:cNvSpPr>
            <a:spLocks noGrp="1"/>
          </p:cNvSpPr>
          <p:nvPr>
            <p:ph idx="1"/>
          </p:nvPr>
        </p:nvSpPr>
        <p:spPr>
          <a:xfrm>
            <a:off x="6400800" y="864108"/>
            <a:ext cx="4783668" cy="5120640"/>
          </a:xfrm>
        </p:spPr>
        <p:txBody>
          <a:bodyPr/>
          <a:lstStyle/>
          <a:p>
            <a:r>
              <a:rPr lang="en-US" dirty="0"/>
              <a:t>Business attire is stylish and conservative in Finland. Men should wear business suits and women should choose skirt suits, trouser suits, or dresses. For dinner, dress formally if no other dress code is given</a:t>
            </a:r>
            <a:r>
              <a:rPr lang="en-US" dirty="0" smtClean="0"/>
              <a:t>.</a:t>
            </a:r>
          </a:p>
          <a:p>
            <a:r>
              <a:rPr lang="en-US" dirty="0"/>
              <a:t> The temperatures also vary considerably between the north and south. For example a 20-30 degree variation in the temperature between southern and northern Finland at the same point in time is not unusual</a:t>
            </a:r>
            <a:r>
              <a:rPr lang="en-US" dirty="0" smtClean="0"/>
              <a:t>. </a:t>
            </a:r>
            <a:r>
              <a:rPr lang="en-US" dirty="0"/>
              <a:t>It is advisable to take some waterproof clothing with you throughout the year. In order to keep your feet dry, you should take additional outdoor footwear with you. It is quite common for women to change their outdoor shoes to something more elegant once inside.</a:t>
            </a:r>
            <a:endParaRPr lang="uk-UA"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607" y="635508"/>
            <a:ext cx="2381250" cy="33051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506" y="1647389"/>
            <a:ext cx="1624529" cy="2293294"/>
          </a:xfrm>
          <a:prstGeom prst="rect">
            <a:avLst/>
          </a:prstGeom>
        </p:spPr>
      </p:pic>
    </p:spTree>
    <p:extLst>
      <p:ext uri="{BB962C8B-B14F-4D97-AF65-F5344CB8AC3E}">
        <p14:creationId xmlns:p14="http://schemas.microsoft.com/office/powerpoint/2010/main" val="37707018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ам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TC103457475[[fn=Рамка]]</Template>
  <TotalTime>39</TotalTime>
  <Words>511</Words>
  <Application>Microsoft Office PowerPoint</Application>
  <PresentationFormat>Широкоэкранный</PresentationFormat>
  <Paragraphs>19</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a_BodoniNovaNr</vt:lpstr>
      <vt:lpstr>Corbel</vt:lpstr>
      <vt:lpstr>Wingdings 2</vt:lpstr>
      <vt:lpstr>Рама</vt:lpstr>
      <vt:lpstr>Business etiquette in Finland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etiquette in Finland</dc:title>
  <dc:creator>Ирочка</dc:creator>
  <cp:lastModifiedBy>Ирочка</cp:lastModifiedBy>
  <cp:revision>5</cp:revision>
  <dcterms:created xsi:type="dcterms:W3CDTF">2014-11-07T21:09:10Z</dcterms:created>
  <dcterms:modified xsi:type="dcterms:W3CDTF">2014-11-07T21:49:07Z</dcterms:modified>
</cp:coreProperties>
</file>