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1" r:id="rId31"/>
    <p:sldId id="279" r:id="rId32"/>
    <p:sldId id="280" r:id="rId33"/>
    <p:sldId id="281" r:id="rId34"/>
    <p:sldId id="282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31.12.2005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"/>
            <a:ext cx="9143999" cy="685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Monotype Corsiva" pitchFamily="66" charset="0"/>
              </a:rPr>
              <a:t>Канада</a:t>
            </a:r>
            <a:endParaRPr lang="ru-RU" sz="5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Етимологія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896544" cy="5400600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Назва</a:t>
            </a:r>
            <a:r>
              <a:rPr lang="ru-RU" dirty="0"/>
              <a:t> Канада походить </a:t>
            </a:r>
            <a:r>
              <a:rPr lang="ru-RU" dirty="0" err="1"/>
              <a:t>від</a:t>
            </a:r>
            <a:r>
              <a:rPr lang="ru-RU" dirty="0"/>
              <a:t> слова Жака </a:t>
            </a:r>
            <a:r>
              <a:rPr lang="ru-RU" dirty="0" err="1"/>
              <a:t>Картьє</a:t>
            </a:r>
            <a:r>
              <a:rPr lang="ru-RU" dirty="0"/>
              <a:t>, </a:t>
            </a:r>
            <a:r>
              <a:rPr lang="en-US" dirty="0" err="1"/>
              <a:t>kanata</a:t>
            </a:r>
            <a:r>
              <a:rPr lang="en-US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"селище" </a:t>
            </a:r>
            <a:r>
              <a:rPr lang="ru-RU" dirty="0" err="1"/>
              <a:t>або</a:t>
            </a:r>
            <a:r>
              <a:rPr lang="ru-RU" dirty="0"/>
              <a:t> "</a:t>
            </a:r>
            <a:r>
              <a:rPr lang="ru-RU" dirty="0" err="1"/>
              <a:t>поселення</a:t>
            </a:r>
            <a:r>
              <a:rPr lang="ru-RU" dirty="0"/>
              <a:t>". У 1535, </a:t>
            </a:r>
            <a:r>
              <a:rPr lang="ru-RU" dirty="0" err="1"/>
              <a:t>корінні</a:t>
            </a:r>
            <a:r>
              <a:rPr lang="ru-RU" dirty="0"/>
              <a:t> </a:t>
            </a:r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Квебек слово </a:t>
            </a:r>
            <a:r>
              <a:rPr lang="ru-RU" dirty="0" err="1"/>
              <a:t>французького</a:t>
            </a:r>
            <a:r>
              <a:rPr lang="ru-RU" dirty="0"/>
              <a:t> </a:t>
            </a:r>
            <a:r>
              <a:rPr lang="ru-RU" dirty="0" err="1"/>
              <a:t>дослідника</a:t>
            </a:r>
            <a:r>
              <a:rPr lang="ru-RU" dirty="0"/>
              <a:t> </a:t>
            </a:r>
            <a:r>
              <a:rPr lang="en-US" dirty="0"/>
              <a:t>French explorer </a:t>
            </a:r>
            <a:r>
              <a:rPr lang="ru-RU" dirty="0"/>
              <a:t>Жака </a:t>
            </a:r>
            <a:r>
              <a:rPr lang="ru-RU" dirty="0" err="1"/>
              <a:t>Картьє</a:t>
            </a:r>
            <a:r>
              <a:rPr lang="ru-RU" dirty="0"/>
              <a:t> для </a:t>
            </a:r>
            <a:r>
              <a:rPr lang="ru-RU" dirty="0" err="1"/>
              <a:t>назви</a:t>
            </a:r>
            <a:r>
              <a:rPr lang="ru-RU" dirty="0"/>
              <a:t> селища </a:t>
            </a:r>
            <a:r>
              <a:rPr lang="en-US" dirty="0" err="1" smtClean="0"/>
              <a:t>Stadacona</a:t>
            </a:r>
            <a:r>
              <a:rPr lang="en-US" dirty="0" smtClean="0"/>
              <a:t>.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/>
              <a:t>Картьє</a:t>
            </a:r>
            <a:r>
              <a:rPr lang="ru-RU" dirty="0"/>
              <a:t> </a:t>
            </a:r>
            <a:r>
              <a:rPr lang="ru-RU" dirty="0" err="1"/>
              <a:t>використовував</a:t>
            </a:r>
            <a:r>
              <a:rPr lang="ru-RU" dirty="0"/>
              <a:t> слово </a:t>
            </a:r>
            <a:r>
              <a:rPr lang="en-US" dirty="0"/>
              <a:t>Canada </a:t>
            </a:r>
            <a:r>
              <a:rPr lang="ru-RU" dirty="0"/>
              <a:t>для </a:t>
            </a:r>
            <a:r>
              <a:rPr lang="ru-RU" dirty="0" err="1"/>
              <a:t>позначення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селища, але й </a:t>
            </a:r>
            <a:r>
              <a:rPr lang="ru-RU" dirty="0" err="1"/>
              <a:t>прилеглих</a:t>
            </a:r>
            <a:r>
              <a:rPr lang="ru-RU" dirty="0"/>
              <a:t> до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/>
              <a:t>; у 1545, у </a:t>
            </a:r>
            <a:r>
              <a:rPr lang="ru-RU" dirty="0" err="1"/>
              <a:t>європейських</a:t>
            </a:r>
            <a:r>
              <a:rPr lang="ru-RU" dirty="0"/>
              <a:t> книжках та </a:t>
            </a:r>
            <a:r>
              <a:rPr lang="ru-RU" dirty="0" err="1"/>
              <a:t>мапах</a:t>
            </a:r>
            <a:r>
              <a:rPr lang="ru-RU" dirty="0"/>
              <a:t> </a:t>
            </a:r>
            <a:r>
              <a:rPr lang="ru-RU" dirty="0" err="1"/>
              <a:t>даний</a:t>
            </a:r>
            <a:r>
              <a:rPr lang="ru-RU" dirty="0"/>
              <a:t> </a:t>
            </a:r>
            <a:r>
              <a:rPr lang="ru-RU" dirty="0" err="1"/>
              <a:t>регіон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en-US" dirty="0"/>
              <a:t>Canada</a:t>
            </a:r>
            <a:r>
              <a:rPr lang="en-US" dirty="0" smtClean="0"/>
              <a:t>.</a:t>
            </a:r>
            <a:endParaRPr lang="en-US" dirty="0"/>
          </a:p>
          <a:p>
            <a:r>
              <a:rPr lang="ru-RU" dirty="0"/>
              <a:t>З початку 17-го </a:t>
            </a:r>
            <a:r>
              <a:rPr lang="ru-RU" dirty="0" err="1"/>
              <a:t>століття</a:t>
            </a:r>
            <a:r>
              <a:rPr lang="ru-RU" dirty="0"/>
              <a:t>,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Св. </a:t>
            </a:r>
            <a:r>
              <a:rPr lang="ru-RU" dirty="0" err="1"/>
              <a:t>Лаврентія</a:t>
            </a:r>
            <a:r>
              <a:rPr lang="ru-RU" dirty="0"/>
              <a:t> і </a:t>
            </a:r>
            <a:r>
              <a:rPr lang="ru-RU" dirty="0" err="1"/>
              <a:t>північних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Великих озер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названі</a:t>
            </a:r>
            <a:r>
              <a:rPr lang="ru-RU" dirty="0"/>
              <a:t> </a:t>
            </a:r>
            <a:r>
              <a:rPr lang="ru-RU" dirty="0" err="1"/>
              <a:t>Канадою</a:t>
            </a:r>
            <a:r>
              <a:rPr lang="ru-RU" dirty="0"/>
              <a:t>, районом,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розділено</a:t>
            </a:r>
            <a:r>
              <a:rPr lang="ru-RU" dirty="0"/>
              <a:t>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британські</a:t>
            </a:r>
            <a:r>
              <a:rPr lang="ru-RU" dirty="0"/>
              <a:t> </a:t>
            </a:r>
            <a:r>
              <a:rPr lang="ru-RU" dirty="0" err="1"/>
              <a:t>колонії</a:t>
            </a:r>
            <a:r>
              <a:rPr lang="ru-RU" dirty="0"/>
              <a:t>, </a:t>
            </a:r>
            <a:r>
              <a:rPr lang="ru-RU" dirty="0" err="1"/>
              <a:t>Верхню</a:t>
            </a:r>
            <a:r>
              <a:rPr lang="ru-RU" dirty="0"/>
              <a:t> Канаду і </a:t>
            </a:r>
            <a:r>
              <a:rPr lang="ru-RU" dirty="0" err="1"/>
              <a:t>Нижню</a:t>
            </a:r>
            <a:r>
              <a:rPr lang="ru-RU" dirty="0"/>
              <a:t> Канаду, доки у 1841 </a:t>
            </a:r>
            <a:r>
              <a:rPr lang="ru-RU" dirty="0" err="1"/>
              <a:t>році</a:t>
            </a:r>
            <a:r>
              <a:rPr lang="ru-RU" dirty="0"/>
              <a:t> вони не </a:t>
            </a:r>
            <a:r>
              <a:rPr lang="ru-RU" dirty="0" err="1"/>
              <a:t>об'єднались</a:t>
            </a:r>
            <a:r>
              <a:rPr lang="ru-RU" dirty="0"/>
              <a:t> в одну </a:t>
            </a:r>
            <a:r>
              <a:rPr lang="ru-RU" dirty="0" err="1"/>
              <a:t>провінцію</a:t>
            </a:r>
            <a:r>
              <a:rPr lang="ru-RU" dirty="0"/>
              <a:t> Канада. За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Конфедерації</a:t>
            </a:r>
            <a:r>
              <a:rPr lang="ru-RU" dirty="0"/>
              <a:t>, у 1867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назва</a:t>
            </a:r>
            <a:r>
              <a:rPr lang="ru-RU" dirty="0"/>
              <a:t> Канада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прийнята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правової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для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 smtClean="0"/>
              <a:t>, </a:t>
            </a:r>
            <a:r>
              <a:rPr lang="ru-RU" dirty="0"/>
              <a:t>і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надано</a:t>
            </a:r>
            <a:r>
              <a:rPr lang="ru-RU" dirty="0"/>
              <a:t> статусу </a:t>
            </a:r>
            <a:r>
              <a:rPr lang="ru-RU" dirty="0" err="1"/>
              <a:t>домініону</a:t>
            </a:r>
            <a:r>
              <a:rPr lang="ru-RU" dirty="0"/>
              <a:t> з </a:t>
            </a:r>
            <a:r>
              <a:rPr lang="ru-RU" dirty="0" err="1"/>
              <a:t>назвою</a:t>
            </a:r>
            <a:r>
              <a:rPr lang="ru-RU" dirty="0"/>
              <a:t> Канада,[8] </a:t>
            </a:r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Домініон</a:t>
            </a:r>
            <a:r>
              <a:rPr lang="ru-RU" dirty="0"/>
              <a:t> Канада </a:t>
            </a:r>
            <a:r>
              <a:rPr lang="ru-RU" dirty="0" err="1"/>
              <a:t>був</a:t>
            </a:r>
            <a:r>
              <a:rPr lang="ru-RU" dirty="0"/>
              <a:t> у </a:t>
            </a:r>
            <a:r>
              <a:rPr lang="ru-RU" dirty="0" err="1"/>
              <a:t>загальному</a:t>
            </a:r>
            <a:r>
              <a:rPr lang="ru-RU" dirty="0"/>
              <a:t> </a:t>
            </a:r>
            <a:r>
              <a:rPr lang="ru-RU" dirty="0" err="1"/>
              <a:t>вжитку</a:t>
            </a:r>
            <a:r>
              <a:rPr lang="ru-RU" dirty="0"/>
              <a:t> до 1950-х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того, як Канада </a:t>
            </a:r>
            <a:r>
              <a:rPr lang="ru-RU" dirty="0" err="1"/>
              <a:t>отримала</a:t>
            </a:r>
            <a:r>
              <a:rPr lang="ru-RU" dirty="0"/>
              <a:t> свою </a:t>
            </a:r>
            <a:r>
              <a:rPr lang="ru-RU" dirty="0" err="1"/>
              <a:t>політичну</a:t>
            </a:r>
            <a:r>
              <a:rPr lang="ru-RU" dirty="0"/>
              <a:t> </a:t>
            </a:r>
            <a:r>
              <a:rPr lang="ru-RU" dirty="0" err="1"/>
              <a:t>незалежність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Великобританії</a:t>
            </a:r>
            <a:r>
              <a:rPr lang="ru-RU" dirty="0"/>
              <a:t>, </a:t>
            </a:r>
            <a:r>
              <a:rPr lang="ru-RU" dirty="0" err="1"/>
              <a:t>федеральний</a:t>
            </a:r>
            <a:r>
              <a:rPr lang="ru-RU" dirty="0"/>
              <a:t> уряд все </a:t>
            </a:r>
            <a:r>
              <a:rPr lang="ru-RU" dirty="0" err="1"/>
              <a:t>частіше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на </a:t>
            </a:r>
            <a:r>
              <a:rPr lang="ru-RU" dirty="0" err="1"/>
              <a:t>державних</a:t>
            </a:r>
            <a:r>
              <a:rPr lang="ru-RU" dirty="0"/>
              <a:t> документах і договорах, у </a:t>
            </a:r>
            <a:r>
              <a:rPr lang="ru-RU" dirty="0" err="1"/>
              <a:t>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у 1982 </a:t>
            </a:r>
            <a:r>
              <a:rPr lang="ru-RU" dirty="0" err="1"/>
              <a:t>році</a:t>
            </a:r>
            <a:r>
              <a:rPr lang="ru-RU" dirty="0"/>
              <a:t>, головне </a:t>
            </a:r>
            <a:r>
              <a:rPr lang="ru-RU" dirty="0" err="1"/>
              <a:t>національне</a:t>
            </a:r>
            <a:r>
              <a:rPr lang="ru-RU" dirty="0"/>
              <a:t> </a:t>
            </a:r>
            <a:r>
              <a:rPr lang="ru-RU" dirty="0" err="1"/>
              <a:t>св'ято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перейменовано</a:t>
            </a:r>
            <a:r>
              <a:rPr lang="ru-RU" dirty="0"/>
              <a:t> з Дня </a:t>
            </a:r>
            <a:r>
              <a:rPr lang="ru-RU" dirty="0" err="1"/>
              <a:t>Домініону</a:t>
            </a:r>
            <a:r>
              <a:rPr lang="ru-RU" dirty="0"/>
              <a:t> у День </a:t>
            </a:r>
            <a:r>
              <a:rPr lang="ru-RU" dirty="0" err="1"/>
              <a:t>Канади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674813" cy="237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 bwMode="auto">
          <a:xfrm>
            <a:off x="5292079" y="3688581"/>
            <a:ext cx="3674813" cy="25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9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/>
              <a:t>ЕГП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Канада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високорозвинутих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і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сьоме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за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найрозвинутіших</a:t>
            </a:r>
            <a:r>
              <a:rPr lang="ru-RU" dirty="0"/>
              <a:t> держав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r>
              <a:rPr lang="ru-RU" dirty="0"/>
              <a:t>Канада </a:t>
            </a:r>
            <a:r>
              <a:rPr lang="ru-RU" dirty="0" err="1"/>
              <a:t>розташована</a:t>
            </a:r>
            <a:r>
              <a:rPr lang="ru-RU" dirty="0"/>
              <a:t> в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Америки і </a:t>
            </a:r>
            <a:r>
              <a:rPr lang="ru-RU" dirty="0" err="1"/>
              <a:t>займає</a:t>
            </a:r>
            <a:r>
              <a:rPr lang="ru-RU" dirty="0"/>
              <a:t> 2/5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. За </a:t>
            </a:r>
            <a:r>
              <a:rPr lang="ru-RU" dirty="0" err="1"/>
              <a:t>площею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друга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. </a:t>
            </a:r>
            <a:r>
              <a:rPr lang="ru-RU" dirty="0" err="1"/>
              <a:t>Омивається</a:t>
            </a:r>
            <a:r>
              <a:rPr lang="ru-RU" dirty="0"/>
              <a:t> вона водами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океанів</a:t>
            </a:r>
            <a:r>
              <a:rPr lang="ru-RU" dirty="0"/>
              <a:t>: </a:t>
            </a:r>
            <a:r>
              <a:rPr lang="ru-RU" dirty="0" err="1"/>
              <a:t>Північного</a:t>
            </a:r>
            <a:r>
              <a:rPr lang="ru-RU" dirty="0"/>
              <a:t> </a:t>
            </a:r>
            <a:r>
              <a:rPr lang="ru-RU" dirty="0" err="1"/>
              <a:t>Льодовитого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, Тихого на </a:t>
            </a:r>
            <a:r>
              <a:rPr lang="ru-RU" dirty="0" err="1"/>
              <a:t>заході</a:t>
            </a:r>
            <a:r>
              <a:rPr lang="ru-RU" dirty="0"/>
              <a:t> та </a:t>
            </a:r>
            <a:r>
              <a:rPr lang="ru-RU" dirty="0" err="1"/>
              <a:t>Атлантичного</a:t>
            </a:r>
            <a:r>
              <a:rPr lang="ru-RU" dirty="0"/>
              <a:t> на </a:t>
            </a:r>
            <a:r>
              <a:rPr lang="ru-RU" dirty="0" err="1"/>
              <a:t>сході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</a:t>
            </a:r>
            <a:r>
              <a:rPr lang="ru-RU" dirty="0" err="1"/>
              <a:t>морський</a:t>
            </a:r>
            <a:r>
              <a:rPr lang="ru-RU" dirty="0"/>
              <a:t> кордон, </a:t>
            </a:r>
            <a:r>
              <a:rPr lang="ru-RU" dirty="0" err="1"/>
              <a:t>який</a:t>
            </a:r>
            <a:r>
              <a:rPr lang="ru-RU" dirty="0"/>
              <a:t> становить </a:t>
            </a:r>
            <a:r>
              <a:rPr lang="ru-RU" dirty="0" err="1"/>
              <a:t>майже</a:t>
            </a:r>
            <a:r>
              <a:rPr lang="ru-RU" dirty="0"/>
              <a:t> 120 тис. км.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зв'язків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Атлантичного</a:t>
            </a:r>
            <a:r>
              <a:rPr lang="ru-RU" dirty="0"/>
              <a:t> океану і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естуарію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Святого </a:t>
            </a:r>
            <a:r>
              <a:rPr lang="ru-RU" dirty="0" err="1"/>
              <a:t>Лаврентія</a:t>
            </a:r>
            <a:r>
              <a:rPr lang="ru-RU" dirty="0"/>
              <a:t>. На </a:t>
            </a:r>
            <a:r>
              <a:rPr lang="ru-RU" dirty="0" err="1"/>
              <a:t>заході</a:t>
            </a:r>
            <a:r>
              <a:rPr lang="ru-RU" dirty="0"/>
              <a:t> Канада </a:t>
            </a:r>
            <a:r>
              <a:rPr lang="ru-RU" dirty="0" err="1"/>
              <a:t>омивається</a:t>
            </a:r>
            <a:r>
              <a:rPr lang="ru-RU" dirty="0"/>
              <a:t> водами Тихого океану. </a:t>
            </a:r>
            <a:r>
              <a:rPr lang="ru-RU" dirty="0" err="1"/>
              <a:t>Виробничий</a:t>
            </a:r>
            <a:r>
              <a:rPr lang="ru-RU" dirty="0"/>
              <a:t>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району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зв'язків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США і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196753"/>
            <a:ext cx="4038600" cy="187220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сухопутний</a:t>
            </a:r>
            <a:r>
              <a:rPr lang="ru-RU" dirty="0"/>
              <a:t> кордон </a:t>
            </a:r>
            <a:r>
              <a:rPr lang="ru-RU" dirty="0" err="1"/>
              <a:t>тільки</a:t>
            </a:r>
            <a:r>
              <a:rPr lang="ru-RU" dirty="0"/>
              <a:t> з США. </a:t>
            </a:r>
            <a:r>
              <a:rPr lang="ru-RU" dirty="0" err="1"/>
              <a:t>Безпосереднє</a:t>
            </a:r>
            <a:r>
              <a:rPr lang="ru-RU" dirty="0"/>
              <a:t> </a:t>
            </a:r>
            <a:r>
              <a:rPr lang="ru-RU" dirty="0" err="1"/>
              <a:t>сусідство</a:t>
            </a:r>
            <a:r>
              <a:rPr lang="ru-RU" dirty="0"/>
              <a:t> з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 </a:t>
            </a:r>
            <a:r>
              <a:rPr lang="ru-RU" dirty="0" err="1"/>
              <a:t>вплинуло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вони є </a:t>
            </a:r>
            <a:r>
              <a:rPr lang="ru-RU" dirty="0" err="1"/>
              <a:t>взаємозалежними</a:t>
            </a:r>
            <a:r>
              <a:rPr lang="ru-RU" dirty="0"/>
              <a:t> і </a:t>
            </a:r>
            <a:r>
              <a:rPr lang="ru-RU" dirty="0" err="1"/>
              <a:t>доповнюють</a:t>
            </a:r>
            <a:r>
              <a:rPr lang="ru-RU" dirty="0"/>
              <a:t> одна одну. США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торговим</a:t>
            </a:r>
            <a:r>
              <a:rPr lang="ru-RU" dirty="0"/>
              <a:t> партнером </a:t>
            </a:r>
            <a:r>
              <a:rPr lang="ru-RU" dirty="0" err="1"/>
              <a:t>Канади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ЕГП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вигідним</a:t>
            </a:r>
            <a:r>
              <a:rPr lang="ru-RU" dirty="0"/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426843" cy="335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8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Населення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на 1/3 </a:t>
            </a:r>
            <a:r>
              <a:rPr lang="ru-RU" dirty="0" err="1"/>
              <a:t>формується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іммігрантів</a:t>
            </a:r>
            <a:r>
              <a:rPr lang="ru-RU" dirty="0"/>
              <a:t>. </a:t>
            </a:r>
            <a:r>
              <a:rPr lang="ru-RU" dirty="0" err="1"/>
              <a:t>Природний</a:t>
            </a:r>
            <a:r>
              <a:rPr lang="ru-RU" dirty="0"/>
              <a:t> </a:t>
            </a:r>
            <a:r>
              <a:rPr lang="ru-RU" dirty="0" err="1"/>
              <a:t>приріст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— 6 на 1000 </a:t>
            </a:r>
            <a:r>
              <a:rPr lang="ru-RU" dirty="0" err="1"/>
              <a:t>осіб</a:t>
            </a:r>
            <a:r>
              <a:rPr lang="ru-RU" dirty="0"/>
              <a:t>.</a:t>
            </a:r>
          </a:p>
          <a:p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— понад.77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Понад</a:t>
            </a:r>
            <a:r>
              <a:rPr lang="ru-RU" dirty="0"/>
              <a:t> 10% </a:t>
            </a:r>
            <a:r>
              <a:rPr lang="ru-RU" dirty="0" err="1"/>
              <a:t>населення</a:t>
            </a:r>
            <a:r>
              <a:rPr lang="ru-RU" dirty="0"/>
              <a:t> старше 65 </a:t>
            </a:r>
            <a:r>
              <a:rPr lang="ru-RU" dirty="0" err="1"/>
              <a:t>років</a:t>
            </a:r>
            <a:r>
              <a:rPr lang="ru-RU" dirty="0"/>
              <a:t>, і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питома</a:t>
            </a:r>
            <a:r>
              <a:rPr lang="ru-RU" dirty="0"/>
              <a:t> вага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зростати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660704" cy="358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4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Сучасне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сформувалось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з </a:t>
            </a:r>
            <a:r>
              <a:rPr lang="ru-RU" dirty="0" err="1"/>
              <a:t>іммігрантів</a:t>
            </a:r>
            <a:r>
              <a:rPr lang="ru-RU" dirty="0"/>
              <a:t> — </a:t>
            </a:r>
            <a:r>
              <a:rPr lang="ru-RU" dirty="0" err="1"/>
              <a:t>вихідців</a:t>
            </a:r>
            <a:r>
              <a:rPr lang="ru-RU" dirty="0"/>
              <a:t> з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 </a:t>
            </a:r>
            <a:r>
              <a:rPr lang="ru-RU" dirty="0" err="1"/>
              <a:t>Корінні</a:t>
            </a:r>
            <a:r>
              <a:rPr lang="ru-RU" dirty="0"/>
              <a:t> </a:t>
            </a:r>
            <a:r>
              <a:rPr lang="ru-RU" dirty="0" err="1"/>
              <a:t>жителі</a:t>
            </a:r>
            <a:r>
              <a:rPr lang="ru-RU" dirty="0"/>
              <a:t> — </a:t>
            </a:r>
            <a:r>
              <a:rPr lang="ru-RU" dirty="0" err="1"/>
              <a:t>індіанці</a:t>
            </a:r>
            <a:r>
              <a:rPr lang="ru-RU" dirty="0"/>
              <a:t> (1 млн </a:t>
            </a:r>
            <a:r>
              <a:rPr lang="ru-RU" dirty="0" err="1"/>
              <a:t>осіб</a:t>
            </a:r>
            <a:r>
              <a:rPr lang="ru-RU" dirty="0"/>
              <a:t>) та </a:t>
            </a:r>
            <a:r>
              <a:rPr lang="ru-RU" dirty="0" err="1"/>
              <a:t>ескімоси</a:t>
            </a:r>
            <a:r>
              <a:rPr lang="ru-RU" dirty="0"/>
              <a:t> (50 тис. </a:t>
            </a:r>
            <a:r>
              <a:rPr lang="ru-RU" dirty="0" err="1"/>
              <a:t>осіб</a:t>
            </a:r>
            <a:r>
              <a:rPr lang="ru-RU" dirty="0"/>
              <a:t>) </a:t>
            </a:r>
            <a:r>
              <a:rPr lang="ru-RU" dirty="0" err="1"/>
              <a:t>дуже</a:t>
            </a:r>
            <a:r>
              <a:rPr lang="ru-RU" dirty="0"/>
              <a:t> мало </a:t>
            </a:r>
            <a:r>
              <a:rPr lang="ru-RU" dirty="0" err="1"/>
              <a:t>впливали</a:t>
            </a:r>
            <a:r>
              <a:rPr lang="ru-RU" dirty="0"/>
              <a:t> на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канадської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. Основу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англоканадці</a:t>
            </a:r>
            <a:r>
              <a:rPr lang="ru-RU" dirty="0"/>
              <a:t> (</a:t>
            </a:r>
            <a:r>
              <a:rPr lang="ru-RU" dirty="0" err="1"/>
              <a:t>близько</a:t>
            </a:r>
            <a:r>
              <a:rPr lang="ru-RU" dirty="0"/>
              <a:t> 58 %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) та франко-</a:t>
            </a:r>
            <a:r>
              <a:rPr lang="ru-RU" dirty="0" err="1"/>
              <a:t>канадці</a:t>
            </a:r>
            <a:r>
              <a:rPr lang="ru-RU" dirty="0"/>
              <a:t> (31 % </a:t>
            </a:r>
            <a:r>
              <a:rPr lang="ru-RU" dirty="0" err="1"/>
              <a:t>населення</a:t>
            </a:r>
            <a:r>
              <a:rPr lang="ru-RU" dirty="0"/>
              <a:t>).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вихідців</a:t>
            </a:r>
            <a:r>
              <a:rPr lang="ru-RU" dirty="0"/>
              <a:t> з </a:t>
            </a:r>
            <a:r>
              <a:rPr lang="ru-RU" dirty="0" err="1"/>
              <a:t>Німеччини</a:t>
            </a:r>
            <a:r>
              <a:rPr lang="ru-RU" dirty="0"/>
              <a:t>, </a:t>
            </a:r>
            <a:r>
              <a:rPr lang="ru-RU" dirty="0" err="1"/>
              <a:t>Італії</a:t>
            </a:r>
            <a:r>
              <a:rPr lang="ru-RU" dirty="0"/>
              <a:t>,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Державні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— </a:t>
            </a:r>
            <a:r>
              <a:rPr lang="ru-RU" dirty="0" err="1"/>
              <a:t>англійська</a:t>
            </a:r>
            <a:r>
              <a:rPr lang="ru-RU" dirty="0"/>
              <a:t> та </a:t>
            </a:r>
            <a:r>
              <a:rPr lang="ru-RU" dirty="0" err="1"/>
              <a:t>французька</a:t>
            </a:r>
            <a:r>
              <a:rPr lang="ru-RU" dirty="0"/>
              <a:t>. Франко-</a:t>
            </a:r>
            <a:r>
              <a:rPr lang="ru-RU" dirty="0" err="1"/>
              <a:t>канадці</a:t>
            </a:r>
            <a:r>
              <a:rPr lang="ru-RU" dirty="0"/>
              <a:t> </a:t>
            </a:r>
            <a:r>
              <a:rPr lang="ru-RU" dirty="0" err="1"/>
              <a:t>населяють</a:t>
            </a:r>
            <a:r>
              <a:rPr lang="ru-RU" dirty="0"/>
              <a:t> </a:t>
            </a:r>
            <a:r>
              <a:rPr lang="ru-RU" dirty="0" err="1"/>
              <a:t>провінцію</a:t>
            </a:r>
            <a:r>
              <a:rPr lang="ru-RU" dirty="0"/>
              <a:t> Квебек і час </a:t>
            </a:r>
            <a:r>
              <a:rPr lang="ru-RU" dirty="0" err="1"/>
              <a:t>від</a:t>
            </a:r>
            <a:r>
              <a:rPr lang="ru-RU" dirty="0"/>
              <a:t> часу </a:t>
            </a:r>
            <a:r>
              <a:rPr lang="ru-RU" dirty="0" err="1"/>
              <a:t>висувають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франко-</a:t>
            </a:r>
            <a:r>
              <a:rPr lang="ru-RU" dirty="0" err="1"/>
              <a:t>канадської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. </a:t>
            </a:r>
            <a:r>
              <a:rPr lang="ru-RU" dirty="0" err="1"/>
              <a:t>Українці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10%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Манітоба</a:t>
            </a:r>
            <a:r>
              <a:rPr lang="ru-RU" dirty="0"/>
              <a:t> і 8% — Саскачеван (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 млн </a:t>
            </a:r>
            <a:r>
              <a:rPr lang="ru-RU" dirty="0" err="1"/>
              <a:t>осіб</a:t>
            </a:r>
            <a:r>
              <a:rPr lang="ru-RU" dirty="0"/>
              <a:t>).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446748" cy="45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77498"/>
            <a:ext cx="3368402" cy="245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874">
            <a:off x="361240" y="2675705"/>
            <a:ext cx="3405359" cy="229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399">
            <a:off x="2242615" y="545198"/>
            <a:ext cx="2909077" cy="21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689">
            <a:off x="2151884" y="4366868"/>
            <a:ext cx="2976717" cy="2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716016" y="3071188"/>
            <a:ext cx="42119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038600" cy="5976664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Середня</a:t>
            </a:r>
            <a:r>
              <a:rPr lang="ru-RU" dirty="0"/>
              <a:t> густота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Канаді</a:t>
            </a:r>
            <a:r>
              <a:rPr lang="ru-RU" dirty="0"/>
              <a:t> є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найнижчих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—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на 1 км2. У </a:t>
            </a:r>
            <a:r>
              <a:rPr lang="ru-RU" dirty="0" err="1"/>
              <a:t>долині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Святого </a:t>
            </a:r>
            <a:r>
              <a:rPr lang="ru-RU" dirty="0" err="1"/>
              <a:t>Лаврентія</a:t>
            </a:r>
            <a:r>
              <a:rPr lang="ru-RU" dirty="0"/>
              <a:t> і на </a:t>
            </a:r>
            <a:r>
              <a:rPr lang="ru-RU" dirty="0" err="1"/>
              <a:t>міжозерній</a:t>
            </a:r>
            <a:r>
              <a:rPr lang="ru-RU" dirty="0"/>
              <a:t> </a:t>
            </a:r>
            <a:r>
              <a:rPr lang="ru-RU" dirty="0" err="1"/>
              <a:t>рівнині</a:t>
            </a:r>
            <a:r>
              <a:rPr lang="ru-RU" dirty="0"/>
              <a:t> вона </a:t>
            </a:r>
            <a:r>
              <a:rPr lang="ru-RU" dirty="0" err="1"/>
              <a:t>досягає</a:t>
            </a:r>
            <a:r>
              <a:rPr lang="ru-RU" dirty="0"/>
              <a:t> 160 </a:t>
            </a:r>
            <a:r>
              <a:rPr lang="ru-RU" dirty="0" err="1"/>
              <a:t>осіб</a:t>
            </a:r>
            <a:r>
              <a:rPr lang="ru-RU" dirty="0"/>
              <a:t> на 1 км2. У </a:t>
            </a:r>
            <a:r>
              <a:rPr lang="ru-RU" dirty="0" err="1"/>
              <a:t>північно-західних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 на </a:t>
            </a:r>
            <a:r>
              <a:rPr lang="ru-RU" dirty="0" err="1"/>
              <a:t>кожні</a:t>
            </a:r>
            <a:r>
              <a:rPr lang="ru-RU" dirty="0"/>
              <a:t> 100 км2 </a:t>
            </a:r>
            <a:r>
              <a:rPr lang="ru-RU" dirty="0" err="1"/>
              <a:t>припадає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особи.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третини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зосереджено</a:t>
            </a:r>
            <a:r>
              <a:rPr lang="ru-RU" dirty="0"/>
              <a:t> в </a:t>
            </a:r>
            <a:r>
              <a:rPr lang="ru-RU" dirty="0" err="1"/>
              <a:t>приозерній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, а 90 % </a:t>
            </a:r>
            <a:r>
              <a:rPr lang="ru-RU" dirty="0" err="1"/>
              <a:t>проживає</a:t>
            </a:r>
            <a:r>
              <a:rPr lang="ru-RU" dirty="0"/>
              <a:t> в </a:t>
            </a:r>
            <a:r>
              <a:rPr lang="ru-RU" dirty="0" err="1"/>
              <a:t>смузі</a:t>
            </a:r>
            <a:r>
              <a:rPr lang="ru-RU" dirty="0"/>
              <a:t>, яка </a:t>
            </a:r>
            <a:r>
              <a:rPr lang="ru-RU" dirty="0" err="1"/>
              <a:t>прилягає</a:t>
            </a:r>
            <a:r>
              <a:rPr lang="ru-RU" dirty="0"/>
              <a:t> до кордону </a:t>
            </a:r>
            <a:r>
              <a:rPr lang="ru-RU" dirty="0" err="1"/>
              <a:t>зі</a:t>
            </a:r>
            <a:r>
              <a:rPr lang="ru-RU" dirty="0"/>
              <a:t> США.</a:t>
            </a:r>
          </a:p>
          <a:p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урбанізації</a:t>
            </a:r>
            <a:r>
              <a:rPr lang="ru-RU" dirty="0"/>
              <a:t> становить 80 %.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субурбанізації</a:t>
            </a:r>
            <a:r>
              <a:rPr lang="ru-RU" dirty="0"/>
              <a:t>. Великими </a:t>
            </a:r>
            <a:r>
              <a:rPr lang="ru-RU" dirty="0" err="1"/>
              <a:t>адміністративними</a:t>
            </a:r>
            <a:r>
              <a:rPr lang="ru-RU" dirty="0"/>
              <a:t>, </a:t>
            </a:r>
            <a:r>
              <a:rPr lang="ru-RU" dirty="0" err="1"/>
              <a:t>фінансово-торговельними</a:t>
            </a:r>
            <a:r>
              <a:rPr lang="ru-RU" dirty="0"/>
              <a:t>, .</a:t>
            </a:r>
            <a:r>
              <a:rPr lang="ru-RU" dirty="0" err="1"/>
              <a:t>транспортними</a:t>
            </a:r>
            <a:r>
              <a:rPr lang="ru-RU" dirty="0"/>
              <a:t>, </a:t>
            </a:r>
            <a:r>
              <a:rPr lang="ru-RU" dirty="0" err="1"/>
              <a:t>науковими</a:t>
            </a:r>
            <a:r>
              <a:rPr lang="ru-RU" dirty="0"/>
              <a:t> і </a:t>
            </a:r>
            <a:r>
              <a:rPr lang="ru-RU" dirty="0" err="1"/>
              <a:t>культурними</a:t>
            </a:r>
            <a:r>
              <a:rPr lang="ru-RU" dirty="0"/>
              <a:t> центрами </a:t>
            </a:r>
            <a:r>
              <a:rPr lang="ru-RU" dirty="0" err="1"/>
              <a:t>країни</a:t>
            </a:r>
            <a:r>
              <a:rPr lang="ru-RU" dirty="0"/>
              <a:t> на </a:t>
            </a:r>
            <a:r>
              <a:rPr lang="ru-RU" dirty="0" err="1"/>
              <a:t>сьогодні</a:t>
            </a:r>
            <a:r>
              <a:rPr lang="ru-RU" dirty="0"/>
              <a:t> є Торонто, Монреаль, Оттава, Ванкувер, </a:t>
            </a:r>
            <a:r>
              <a:rPr lang="ru-RU" dirty="0" err="1"/>
              <a:t>Едмонтон</a:t>
            </a:r>
            <a:r>
              <a:rPr lang="ru-RU" dirty="0"/>
              <a:t>, </a:t>
            </a:r>
            <a:r>
              <a:rPr lang="ru-RU" dirty="0" err="1"/>
              <a:t>Калгарі</a:t>
            </a:r>
            <a:r>
              <a:rPr lang="ru-RU" dirty="0"/>
              <a:t>, </a:t>
            </a:r>
            <a:r>
              <a:rPr lang="ru-RU" dirty="0" err="1"/>
              <a:t>Вінніпег</a:t>
            </a:r>
            <a:r>
              <a:rPr lang="ru-RU" dirty="0"/>
              <a:t>.</a:t>
            </a:r>
          </a:p>
          <a:p>
            <a:r>
              <a:rPr lang="ru-RU" dirty="0" err="1"/>
              <a:t>Близько</a:t>
            </a:r>
            <a:r>
              <a:rPr lang="ru-RU" dirty="0"/>
              <a:t> 75 %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зайнято</a:t>
            </a:r>
            <a:r>
              <a:rPr lang="ru-RU" dirty="0"/>
              <a:t> в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.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7442">
            <a:off x="174003" y="379390"/>
            <a:ext cx="2499274" cy="161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14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і </a:t>
            </a:r>
            <a:r>
              <a:rPr lang="ru-RU" dirty="0" err="1"/>
              <a:t>ресурси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4797152"/>
            <a:ext cx="8363272" cy="18002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За </a:t>
            </a:r>
            <a:r>
              <a:rPr lang="ru-RU" dirty="0" err="1"/>
              <a:t>різноманітністю</a:t>
            </a:r>
            <a:r>
              <a:rPr lang="ru-RU" dirty="0"/>
              <a:t> і </a:t>
            </a:r>
            <a:r>
              <a:rPr lang="ru-RU" dirty="0" err="1"/>
              <a:t>загальними</a:t>
            </a:r>
            <a:r>
              <a:rPr lang="ru-RU" dirty="0"/>
              <a:t> запасами </a:t>
            </a:r>
            <a:r>
              <a:rPr lang="ru-RU" dirty="0" err="1"/>
              <a:t>мінеральних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Канада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надрах</a:t>
            </a:r>
            <a:r>
              <a:rPr lang="ru-RU" dirty="0"/>
              <a:t> є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паливно-енергетичних</a:t>
            </a:r>
            <a:r>
              <a:rPr lang="ru-RU" dirty="0"/>
              <a:t>, </a:t>
            </a:r>
            <a:r>
              <a:rPr lang="ru-RU" dirty="0" err="1"/>
              <a:t>рудних</a:t>
            </a:r>
            <a:r>
              <a:rPr lang="ru-RU" dirty="0"/>
              <a:t> і </a:t>
            </a:r>
            <a:r>
              <a:rPr lang="ru-RU" dirty="0" err="1"/>
              <a:t>нерудних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вона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п'яте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за запасами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нафти</a:t>
            </a:r>
            <a:r>
              <a:rPr lang="ru-RU" dirty="0"/>
              <a:t> та газу.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вуглеводневого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відкриті</a:t>
            </a:r>
            <a:r>
              <a:rPr lang="ru-RU" dirty="0"/>
              <a:t> у </a:t>
            </a:r>
            <a:r>
              <a:rPr lang="ru-RU" dirty="0" err="1"/>
              <a:t>передгір'ях</a:t>
            </a:r>
            <a:r>
              <a:rPr lang="ru-RU" dirty="0"/>
              <a:t> </a:t>
            </a:r>
            <a:r>
              <a:rPr lang="ru-RU" dirty="0" err="1"/>
              <a:t>Кордильєр</a:t>
            </a:r>
            <a:r>
              <a:rPr lang="ru-RU" dirty="0"/>
              <a:t>. Канада є </a:t>
            </a:r>
            <a:r>
              <a:rPr lang="ru-RU" dirty="0" err="1"/>
              <a:t>багатою</a:t>
            </a:r>
            <a:r>
              <a:rPr lang="ru-RU" dirty="0"/>
              <a:t> на </a:t>
            </a:r>
            <a:r>
              <a:rPr lang="ru-RU" dirty="0" err="1"/>
              <a:t>уранові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2/5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 у </a:t>
            </a:r>
            <a:r>
              <a:rPr lang="ru-RU" dirty="0" err="1"/>
              <a:t>розвинених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484784"/>
            <a:ext cx="46750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43" y="1484784"/>
            <a:ext cx="41628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3188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8363272" cy="204482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є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рудних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;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зосереджені</a:t>
            </a:r>
            <a:r>
              <a:rPr lang="ru-RU" dirty="0"/>
              <a:t> як у межах </a:t>
            </a:r>
            <a:r>
              <a:rPr lang="ru-RU" dirty="0" err="1"/>
              <a:t>канадського</a:t>
            </a:r>
            <a:r>
              <a:rPr lang="ru-RU" dirty="0"/>
              <a:t> </a:t>
            </a:r>
            <a:r>
              <a:rPr lang="ru-RU" dirty="0" err="1"/>
              <a:t>кристалічного</a:t>
            </a:r>
            <a:r>
              <a:rPr lang="ru-RU" dirty="0"/>
              <a:t> щита, так і в горах </a:t>
            </a:r>
            <a:r>
              <a:rPr lang="ru-RU" dirty="0" err="1"/>
              <a:t>Кордильєрах</a:t>
            </a:r>
            <a:r>
              <a:rPr lang="ru-RU" dirty="0"/>
              <a:t>. Особливо </a:t>
            </a:r>
            <a:r>
              <a:rPr lang="ru-RU" dirty="0" err="1"/>
              <a:t>значні</a:t>
            </a:r>
            <a:r>
              <a:rPr lang="ru-RU" dirty="0"/>
              <a:t> запаси </a:t>
            </a:r>
            <a:r>
              <a:rPr lang="ru-RU" dirty="0" err="1"/>
              <a:t>залізних</a:t>
            </a:r>
            <a:r>
              <a:rPr lang="ru-RU" dirty="0"/>
              <a:t> руд, </a:t>
            </a:r>
            <a:r>
              <a:rPr lang="ru-RU" dirty="0" err="1"/>
              <a:t>різноманітних</a:t>
            </a:r>
            <a:r>
              <a:rPr lang="ru-RU" dirty="0"/>
              <a:t> руд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(особливо </a:t>
            </a:r>
            <a:r>
              <a:rPr lang="ru-RU" dirty="0" err="1"/>
              <a:t>нікелю</a:t>
            </a:r>
            <a:r>
              <a:rPr lang="ru-RU" dirty="0"/>
              <a:t>, </a:t>
            </a:r>
            <a:r>
              <a:rPr lang="ru-RU" dirty="0" err="1"/>
              <a:t>поліметалевих</a:t>
            </a:r>
            <a:r>
              <a:rPr lang="ru-RU" dirty="0"/>
              <a:t> руд, </a:t>
            </a:r>
            <a:r>
              <a:rPr lang="ru-RU" dirty="0" err="1"/>
              <a:t>міді</a:t>
            </a:r>
            <a:r>
              <a:rPr lang="ru-RU" dirty="0"/>
              <a:t>, титану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).</a:t>
            </a:r>
          </a:p>
          <a:p>
            <a:r>
              <a:rPr lang="ru-RU" dirty="0"/>
              <a:t>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найбільші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запаси </a:t>
            </a:r>
            <a:r>
              <a:rPr lang="ru-RU" dirty="0" err="1"/>
              <a:t>нерудних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калійних</a:t>
            </a:r>
            <a:r>
              <a:rPr lang="ru-RU" dirty="0"/>
              <a:t> солей,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передумовою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тут </a:t>
            </a:r>
            <a:r>
              <a:rPr lang="ru-RU" dirty="0" err="1"/>
              <a:t>калійних</a:t>
            </a:r>
            <a:r>
              <a:rPr lang="ru-RU" dirty="0"/>
              <a:t> добрив.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992888" cy="421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91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3068960"/>
            <a:ext cx="4038600" cy="356125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різноманітної</a:t>
            </a:r>
            <a:r>
              <a:rPr lang="ru-RU" dirty="0"/>
              <a:t> </a:t>
            </a:r>
            <a:r>
              <a:rPr lang="ru-RU" dirty="0" err="1"/>
              <a:t>будівельної</a:t>
            </a:r>
            <a:r>
              <a:rPr lang="ru-RU" dirty="0"/>
              <a:t> </a:t>
            </a:r>
            <a:r>
              <a:rPr lang="ru-RU" dirty="0" err="1"/>
              <a:t>сировини</a:t>
            </a:r>
            <a:r>
              <a:rPr lang="ru-RU" dirty="0"/>
              <a:t>.</a:t>
            </a:r>
          </a:p>
          <a:p>
            <a:r>
              <a:rPr lang="ru-RU" dirty="0" err="1"/>
              <a:t>Загалом</a:t>
            </a:r>
            <a:r>
              <a:rPr lang="ru-RU" dirty="0"/>
              <a:t>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недостатньо</a:t>
            </a:r>
            <a:r>
              <a:rPr lang="ru-RU" dirty="0"/>
              <a:t> </a:t>
            </a:r>
            <a:r>
              <a:rPr lang="ru-RU" dirty="0" err="1"/>
              <a:t>освоєна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надра</a:t>
            </a:r>
            <a:r>
              <a:rPr lang="ru-RU" dirty="0"/>
              <a:t>, особливо в </a:t>
            </a:r>
            <a:r>
              <a:rPr lang="ru-RU" dirty="0" err="1"/>
              <a:t>північних</a:t>
            </a:r>
            <a:r>
              <a:rPr lang="ru-RU" dirty="0"/>
              <a:t> районах, слабо </a:t>
            </a:r>
            <a:r>
              <a:rPr lang="ru-RU" dirty="0" err="1"/>
              <a:t>досліджені</a:t>
            </a:r>
            <a:r>
              <a:rPr lang="ru-RU" dirty="0"/>
              <a:t>. </a:t>
            </a:r>
            <a:r>
              <a:rPr lang="ru-RU" dirty="0" err="1"/>
              <a:t>Останнім</a:t>
            </a:r>
            <a:r>
              <a:rPr lang="ru-RU" dirty="0"/>
              <a:t> часом держава </a:t>
            </a:r>
            <a:r>
              <a:rPr lang="ru-RU" dirty="0" err="1"/>
              <a:t>вкладає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в </a:t>
            </a:r>
            <a:r>
              <a:rPr lang="ru-RU" dirty="0" err="1"/>
              <a:t>господарське</a:t>
            </a:r>
            <a:r>
              <a:rPr lang="ru-RU" dirty="0"/>
              <a:t> </a:t>
            </a:r>
            <a:r>
              <a:rPr lang="ru-RU" dirty="0" err="1"/>
              <a:t>освоєння</a:t>
            </a:r>
            <a:r>
              <a:rPr lang="ru-RU" dirty="0"/>
              <a:t> </a:t>
            </a:r>
            <a:r>
              <a:rPr lang="ru-RU" dirty="0" err="1"/>
              <a:t>північних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968552" cy="364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17971"/>
            <a:ext cx="4968552" cy="321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" y="0"/>
            <a:ext cx="4053913" cy="302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2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60648"/>
            <a:ext cx="4038600" cy="324035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охоплюють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озера та </a:t>
            </a:r>
            <a:r>
              <a:rPr lang="ru-RU" dirty="0" err="1"/>
              <a:t>річки</a:t>
            </a:r>
            <a:r>
              <a:rPr lang="ru-RU" dirty="0"/>
              <a:t> Св. </a:t>
            </a:r>
            <a:r>
              <a:rPr lang="ru-RU" dirty="0" err="1"/>
              <a:t>Лаврентія</a:t>
            </a:r>
            <a:r>
              <a:rPr lang="ru-RU" dirty="0"/>
              <a:t>, </a:t>
            </a:r>
            <a:r>
              <a:rPr lang="ru-RU" dirty="0" err="1"/>
              <a:t>Маккензі</a:t>
            </a:r>
            <a:r>
              <a:rPr lang="ru-RU" dirty="0"/>
              <a:t>, Юкон, Нельсон. </a:t>
            </a:r>
            <a:r>
              <a:rPr lang="ru-RU" dirty="0" err="1"/>
              <a:t>Значні</a:t>
            </a:r>
            <a:r>
              <a:rPr lang="ru-RU" dirty="0"/>
              <a:t> запаси </a:t>
            </a:r>
            <a:r>
              <a:rPr lang="ru-RU" dirty="0" err="1"/>
              <a:t>прісних</a:t>
            </a:r>
            <a:r>
              <a:rPr lang="ru-RU" dirty="0"/>
              <a:t> вод є в </a:t>
            </a:r>
            <a:r>
              <a:rPr lang="ru-RU" dirty="0" err="1"/>
              <a:t>центральних</a:t>
            </a:r>
            <a:r>
              <a:rPr lang="ru-RU" dirty="0"/>
              <a:t> і особливо в </a:t>
            </a:r>
            <a:r>
              <a:rPr lang="ru-RU" dirty="0" err="1"/>
              <a:t>північних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. </a:t>
            </a:r>
            <a:r>
              <a:rPr lang="ru-RU" dirty="0" err="1"/>
              <a:t>Канади</a:t>
            </a:r>
            <a:r>
              <a:rPr lang="ru-RU" dirty="0"/>
              <a:t>, де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прісноводних</a:t>
            </a:r>
            <a:r>
              <a:rPr lang="ru-RU" dirty="0"/>
              <a:t> озер і </a:t>
            </a:r>
            <a:r>
              <a:rPr lang="ru-RU" dirty="0" err="1"/>
              <a:t>повноводних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. Але </a:t>
            </a:r>
            <a:r>
              <a:rPr lang="ru-RU" dirty="0" err="1"/>
              <a:t>слабка</a:t>
            </a:r>
            <a:r>
              <a:rPr lang="ru-RU" dirty="0"/>
              <a:t> </a:t>
            </a:r>
            <a:r>
              <a:rPr lang="ru-RU" dirty="0" err="1"/>
              <a:t>освоєність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не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використанню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тут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У </a:t>
            </a:r>
            <a:r>
              <a:rPr lang="ru-RU" dirty="0" err="1"/>
              <a:t>Канаді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гірських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тому є </a:t>
            </a:r>
            <a:r>
              <a:rPr lang="ru-RU" dirty="0" err="1"/>
              <a:t>великі</a:t>
            </a:r>
            <a:r>
              <a:rPr lang="ru-RU" dirty="0"/>
              <a:t> запаси </a:t>
            </a:r>
            <a:r>
              <a:rPr lang="ru-RU" dirty="0" err="1"/>
              <a:t>гідроресурсів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8"/>
          <a:stretch/>
        </p:blipFill>
        <p:spPr bwMode="auto">
          <a:xfrm>
            <a:off x="7889" y="6160"/>
            <a:ext cx="4880369" cy="320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" y="3212976"/>
            <a:ext cx="4880369" cy="36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58" y="3212976"/>
            <a:ext cx="4255742" cy="36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30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7744" y="2060848"/>
            <a:ext cx="4038600" cy="233285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Приблизно</a:t>
            </a:r>
            <a:r>
              <a:rPr lang="ru-RU" dirty="0"/>
              <a:t> половина (43 %)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вкрита</a:t>
            </a:r>
            <a:r>
              <a:rPr lang="ru-RU" dirty="0"/>
              <a:t> </a:t>
            </a:r>
            <a:r>
              <a:rPr lang="ru-RU" dirty="0" err="1"/>
              <a:t>лісами</a:t>
            </a:r>
            <a:r>
              <a:rPr lang="ru-RU" dirty="0"/>
              <a:t>,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у </a:t>
            </a:r>
            <a:r>
              <a:rPr lang="ru-RU" dirty="0" err="1"/>
              <a:t>доступних</a:t>
            </a:r>
            <a:r>
              <a:rPr lang="ru-RU" dirty="0"/>
              <a:t> для </a:t>
            </a:r>
            <a:r>
              <a:rPr lang="ru-RU" dirty="0" err="1"/>
              <a:t>освоєння</a:t>
            </a:r>
            <a:r>
              <a:rPr lang="ru-RU" dirty="0"/>
              <a:t> районах. За запасами </a:t>
            </a:r>
            <a:r>
              <a:rPr lang="ru-RU" dirty="0" err="1"/>
              <a:t>лісу</a:t>
            </a:r>
            <a:r>
              <a:rPr lang="ru-RU" dirty="0"/>
              <a:t> (</a:t>
            </a:r>
            <a:r>
              <a:rPr lang="ru-RU" dirty="0" err="1"/>
              <a:t>близько</a:t>
            </a:r>
            <a:r>
              <a:rPr lang="ru-RU" dirty="0"/>
              <a:t> 20 % </a:t>
            </a:r>
            <a:r>
              <a:rPr lang="ru-RU" dirty="0" err="1"/>
              <a:t>світових</a:t>
            </a:r>
            <a:r>
              <a:rPr lang="ru-RU" dirty="0"/>
              <a:t>) Канада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та </a:t>
            </a:r>
            <a:r>
              <a:rPr lang="ru-RU" dirty="0" err="1"/>
              <a:t>Бразилії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6102" cy="203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42" y="0"/>
            <a:ext cx="3227629" cy="20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04"/>
            <a:ext cx="2555776" cy="204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70" y="0"/>
            <a:ext cx="2724929" cy="20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0"/>
            <a:ext cx="3244965" cy="278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70" y="2029505"/>
            <a:ext cx="2724929" cy="204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52" y="4077071"/>
            <a:ext cx="3184219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70" y="4077071"/>
            <a:ext cx="2724930" cy="281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44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7502" y="241917"/>
            <a:ext cx="8674978" cy="246700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Канада (англ. </a:t>
            </a:r>
            <a:r>
              <a:rPr lang="en-US" dirty="0"/>
              <a:t>Canada) — </a:t>
            </a:r>
            <a:r>
              <a:rPr lang="ru-RU" dirty="0" err="1"/>
              <a:t>країна</a:t>
            </a:r>
            <a:r>
              <a:rPr lang="ru-RU" dirty="0"/>
              <a:t>, яка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Америки, </a:t>
            </a:r>
            <a:r>
              <a:rPr lang="ru-RU" dirty="0" err="1"/>
              <a:t>простягаючись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Атлантичного</a:t>
            </a:r>
            <a:r>
              <a:rPr lang="ru-RU" dirty="0"/>
              <a:t> океану на </a:t>
            </a:r>
            <a:r>
              <a:rPr lang="ru-RU" dirty="0" err="1"/>
              <a:t>сході</a:t>
            </a:r>
            <a:r>
              <a:rPr lang="ru-RU" dirty="0"/>
              <a:t> до Тихого океану на </a:t>
            </a:r>
            <a:r>
              <a:rPr lang="ru-RU" dirty="0" err="1"/>
              <a:t>заході</a:t>
            </a:r>
            <a:r>
              <a:rPr lang="ru-RU" dirty="0"/>
              <a:t>. Є другою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, </a:t>
            </a:r>
            <a:r>
              <a:rPr lang="ru-RU" dirty="0"/>
              <a:t>і </a:t>
            </a:r>
            <a:r>
              <a:rPr lang="ru-RU" dirty="0" err="1"/>
              <a:t>межує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Сполученими</a:t>
            </a:r>
            <a:r>
              <a:rPr lang="ru-RU" dirty="0"/>
              <a:t> Штатами Америки на </a:t>
            </a:r>
            <a:r>
              <a:rPr lang="ru-RU" dirty="0" err="1"/>
              <a:t>півдні</a:t>
            </a:r>
            <a:r>
              <a:rPr lang="ru-RU" dirty="0"/>
              <a:t> та </a:t>
            </a:r>
            <a:r>
              <a:rPr lang="ru-RU" dirty="0" err="1"/>
              <a:t>північному-заході</a:t>
            </a:r>
            <a:r>
              <a:rPr lang="ru-RU" dirty="0"/>
              <a:t>.</a:t>
            </a:r>
          </a:p>
          <a:p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/>
              <a:t>— 9,97 млн км2. </a:t>
            </a:r>
            <a:r>
              <a:rPr lang="ru-RU" dirty="0" err="1"/>
              <a:t>Населення</a:t>
            </a:r>
            <a:r>
              <a:rPr lang="ru-RU" dirty="0"/>
              <a:t> — 33,3 млн </a:t>
            </a:r>
            <a:r>
              <a:rPr lang="ru-RU" dirty="0" err="1"/>
              <a:t>осіб</a:t>
            </a:r>
            <a:r>
              <a:rPr lang="ru-RU" dirty="0"/>
              <a:t>.</a:t>
            </a:r>
          </a:p>
          <a:p>
            <a:r>
              <a:rPr lang="ru-RU" dirty="0"/>
              <a:t>Держава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Співдружності</a:t>
            </a:r>
            <a:r>
              <a:rPr lang="ru-RU" dirty="0"/>
              <a:t> — десять </a:t>
            </a:r>
            <a:r>
              <a:rPr lang="ru-RU" dirty="0" err="1"/>
              <a:t>провінцій</a:t>
            </a:r>
            <a:r>
              <a:rPr lang="ru-RU" dirty="0"/>
              <a:t> і три </a:t>
            </a:r>
            <a:r>
              <a:rPr lang="ru-RU" dirty="0" err="1"/>
              <a:t>території</a:t>
            </a:r>
            <a:r>
              <a:rPr lang="ru-RU" dirty="0"/>
              <a:t>. </a:t>
            </a:r>
            <a:r>
              <a:rPr lang="ru-RU" dirty="0" err="1"/>
              <a:t>Столиця</a:t>
            </a:r>
            <a:r>
              <a:rPr lang="ru-RU" dirty="0"/>
              <a:t> — Оттава</a:t>
            </a:r>
            <a:r>
              <a:rPr lang="ru-RU" dirty="0" smtClean="0"/>
              <a:t>.</a:t>
            </a:r>
          </a:p>
          <a:p>
            <a:r>
              <a:rPr lang="ru-RU" dirty="0"/>
              <a:t>Канада є </a:t>
            </a:r>
            <a:r>
              <a:rPr lang="ru-RU" dirty="0" err="1"/>
              <a:t>парламентською</a:t>
            </a:r>
            <a:r>
              <a:rPr lang="ru-RU" dirty="0"/>
              <a:t> </a:t>
            </a:r>
            <a:r>
              <a:rPr lang="ru-RU" dirty="0" err="1"/>
              <a:t>демократію</a:t>
            </a:r>
            <a:r>
              <a:rPr lang="ru-RU" dirty="0"/>
              <a:t> і </a:t>
            </a:r>
            <a:r>
              <a:rPr lang="ru-RU" dirty="0" err="1"/>
              <a:t>конституційною</a:t>
            </a:r>
            <a:r>
              <a:rPr lang="ru-RU" dirty="0"/>
              <a:t> </a:t>
            </a:r>
            <a:r>
              <a:rPr lang="ru-RU" dirty="0" err="1"/>
              <a:t>монархію</a:t>
            </a:r>
            <a:r>
              <a:rPr lang="ru-RU" dirty="0"/>
              <a:t>, з королевою </a:t>
            </a:r>
            <a:r>
              <a:rPr lang="ru-RU" dirty="0" err="1"/>
              <a:t>Єлизаветою</a:t>
            </a:r>
            <a:r>
              <a:rPr lang="ru-RU" dirty="0"/>
              <a:t> </a:t>
            </a:r>
            <a:r>
              <a:rPr lang="en-US" dirty="0"/>
              <a:t>II </a:t>
            </a:r>
            <a:r>
              <a:rPr lang="ru-RU" dirty="0"/>
              <a:t>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глави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багатомовна</a:t>
            </a:r>
            <a:r>
              <a:rPr lang="ru-RU" dirty="0"/>
              <a:t> і </a:t>
            </a:r>
            <a:r>
              <a:rPr lang="ru-RU" dirty="0" err="1"/>
              <a:t>багатокультурна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на федеральному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визнано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державні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— </a:t>
            </a:r>
            <a:r>
              <a:rPr lang="ru-RU" dirty="0" err="1"/>
              <a:t>англійська</a:t>
            </a:r>
            <a:r>
              <a:rPr lang="ru-RU" dirty="0"/>
              <a:t> та </a:t>
            </a:r>
            <a:r>
              <a:rPr lang="ru-RU" dirty="0" err="1"/>
              <a:t>французька</a:t>
            </a:r>
            <a:r>
              <a:rPr lang="ru-RU" dirty="0"/>
              <a:t>. Будучи </a:t>
            </a:r>
            <a:r>
              <a:rPr lang="ru-RU" dirty="0" err="1"/>
              <a:t>технологічно</a:t>
            </a:r>
            <a:r>
              <a:rPr lang="ru-RU" dirty="0"/>
              <a:t> і </a:t>
            </a:r>
            <a:r>
              <a:rPr lang="ru-RU" dirty="0" err="1"/>
              <a:t>промислово</a:t>
            </a:r>
            <a:r>
              <a:rPr lang="ru-RU" dirty="0"/>
              <a:t> </a:t>
            </a:r>
            <a:r>
              <a:rPr lang="ru-RU" dirty="0" err="1"/>
              <a:t>розвиненою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, 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диверсифіковану</a:t>
            </a:r>
            <a:r>
              <a:rPr lang="ru-RU" dirty="0"/>
              <a:t> </a:t>
            </a:r>
            <a:r>
              <a:rPr lang="ru-RU" dirty="0" err="1"/>
              <a:t>економіку</a:t>
            </a:r>
            <a:r>
              <a:rPr lang="ru-RU" dirty="0"/>
              <a:t>, яка у </a:t>
            </a:r>
            <a:r>
              <a:rPr lang="ru-RU" dirty="0" err="1"/>
              <a:t>значній</a:t>
            </a:r>
            <a:r>
              <a:rPr lang="ru-RU" dirty="0"/>
              <a:t> </a:t>
            </a:r>
            <a:r>
              <a:rPr lang="ru-RU" dirty="0" err="1"/>
              <a:t>мірі</a:t>
            </a:r>
            <a:r>
              <a:rPr lang="ru-RU" dirty="0"/>
              <a:t> </a:t>
            </a:r>
            <a:r>
              <a:rPr lang="ru-RU" dirty="0" err="1"/>
              <a:t>базується</a:t>
            </a:r>
            <a:r>
              <a:rPr lang="ru-RU" dirty="0"/>
              <a:t> на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багатих</a:t>
            </a:r>
            <a:r>
              <a:rPr lang="ru-RU" dirty="0"/>
              <a:t> </a:t>
            </a:r>
            <a:r>
              <a:rPr lang="ru-RU" dirty="0" err="1"/>
              <a:t>природніх</a:t>
            </a:r>
            <a:r>
              <a:rPr lang="ru-RU" dirty="0"/>
              <a:t> ресурсах, і на </a:t>
            </a:r>
            <a:r>
              <a:rPr lang="ru-RU" dirty="0" err="1"/>
              <a:t>торгівлі</a:t>
            </a:r>
            <a:r>
              <a:rPr lang="ru-RU" dirty="0"/>
              <a:t>, у першу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Сполученими</a:t>
            </a:r>
            <a:r>
              <a:rPr lang="ru-RU" dirty="0"/>
              <a:t> Штатами Америки, з </a:t>
            </a:r>
            <a:r>
              <a:rPr lang="ru-RU" dirty="0" err="1"/>
              <a:t>якої</a:t>
            </a:r>
            <a:r>
              <a:rPr lang="ru-RU" dirty="0"/>
              <a:t> 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давні</a:t>
            </a:r>
            <a:r>
              <a:rPr lang="ru-RU" dirty="0"/>
              <a:t> і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стосунки</a:t>
            </a:r>
            <a:r>
              <a:rPr lang="ru-RU" dirty="0"/>
              <a:t>. Канада є членом </a:t>
            </a:r>
            <a:r>
              <a:rPr lang="en-US" dirty="0"/>
              <a:t>G8, </a:t>
            </a:r>
            <a:r>
              <a:rPr lang="ru-RU" dirty="0"/>
              <a:t>НАТО, </a:t>
            </a:r>
            <a:r>
              <a:rPr lang="ru-RU" dirty="0" err="1"/>
              <a:t>Співдружність</a:t>
            </a:r>
            <a:r>
              <a:rPr lang="ru-RU" dirty="0"/>
              <a:t> </a:t>
            </a:r>
            <a:r>
              <a:rPr lang="ru-RU" dirty="0" err="1"/>
              <a:t>націй</a:t>
            </a:r>
            <a:r>
              <a:rPr lang="ru-RU" dirty="0"/>
              <a:t>, </a:t>
            </a:r>
            <a:r>
              <a:rPr lang="ru-RU" dirty="0" err="1"/>
              <a:t>Франкофонії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Об'єднаних</a:t>
            </a:r>
            <a:r>
              <a:rPr lang="ru-RU" dirty="0"/>
              <a:t> </a:t>
            </a:r>
            <a:r>
              <a:rPr lang="ru-RU" dirty="0" err="1"/>
              <a:t>Націй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496943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6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30819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Різноманітність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умов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географічним</a:t>
            </a:r>
            <a:r>
              <a:rPr lang="ru-RU" dirty="0"/>
              <a:t> </a:t>
            </a:r>
            <a:r>
              <a:rPr lang="ru-RU" dirty="0" err="1"/>
              <a:t>положенням</a:t>
            </a:r>
            <a:r>
              <a:rPr lang="ru-RU" dirty="0"/>
              <a:t>.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витягнулася</a:t>
            </a:r>
            <a:r>
              <a:rPr lang="ru-RU" dirty="0"/>
              <a:t> з </a:t>
            </a:r>
            <a:r>
              <a:rPr lang="ru-RU" dirty="0" err="1"/>
              <a:t>півдня</a:t>
            </a:r>
            <a:r>
              <a:rPr lang="ru-RU" dirty="0"/>
              <a:t> на </a:t>
            </a:r>
            <a:r>
              <a:rPr lang="ru-RU" dirty="0" err="1"/>
              <a:t>північ</a:t>
            </a:r>
            <a:r>
              <a:rPr lang="ru-RU" dirty="0"/>
              <a:t> на 4600 км і </a:t>
            </a:r>
            <a:r>
              <a:rPr lang="ru-RU" dirty="0" err="1"/>
              <a:t>розташована</a:t>
            </a:r>
            <a:r>
              <a:rPr lang="ru-RU" dirty="0"/>
              <a:t> у </a:t>
            </a:r>
            <a:r>
              <a:rPr lang="ru-RU" dirty="0" err="1"/>
              <a:t>помірному</a:t>
            </a:r>
            <a:r>
              <a:rPr lang="ru-RU" dirty="0"/>
              <a:t>, </a:t>
            </a:r>
            <a:r>
              <a:rPr lang="ru-RU" dirty="0" err="1"/>
              <a:t>субарктичному</a:t>
            </a:r>
            <a:r>
              <a:rPr lang="ru-RU" dirty="0"/>
              <a:t> та </a:t>
            </a:r>
            <a:r>
              <a:rPr lang="ru-RU" dirty="0" err="1"/>
              <a:t>арктичному</a:t>
            </a:r>
            <a:r>
              <a:rPr lang="ru-RU" dirty="0"/>
              <a:t> поясах. </a:t>
            </a:r>
            <a:r>
              <a:rPr lang="ru-RU" dirty="0" err="1"/>
              <a:t>Зі</a:t>
            </a:r>
            <a:r>
              <a:rPr lang="ru-RU" dirty="0"/>
              <a:t> сходу на </a:t>
            </a:r>
            <a:r>
              <a:rPr lang="ru-RU" dirty="0" err="1"/>
              <a:t>захід</a:t>
            </a:r>
            <a:r>
              <a:rPr lang="ru-RU" dirty="0"/>
              <a:t> вона </a:t>
            </a:r>
            <a:r>
              <a:rPr lang="ru-RU" dirty="0" err="1"/>
              <a:t>простягається</a:t>
            </a:r>
            <a:r>
              <a:rPr lang="ru-RU" dirty="0"/>
              <a:t> на 5200 км і </a:t>
            </a:r>
            <a:r>
              <a:rPr lang="ru-RU" dirty="0" err="1"/>
              <a:t>розміщується</a:t>
            </a:r>
            <a:r>
              <a:rPr lang="ru-RU" dirty="0"/>
              <a:t> в шести </a:t>
            </a:r>
            <a:r>
              <a:rPr lang="ru-RU" dirty="0" err="1"/>
              <a:t>годинних</a:t>
            </a:r>
            <a:r>
              <a:rPr lang="ru-RU" dirty="0"/>
              <a:t> поясах.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 і </a:t>
            </a:r>
            <a:r>
              <a:rPr lang="ru-RU" dirty="0" err="1"/>
              <a:t>півостровів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мало </a:t>
            </a:r>
            <a:r>
              <a:rPr lang="ru-RU" dirty="0" err="1"/>
              <a:t>освоєні</a:t>
            </a:r>
            <a:r>
              <a:rPr lang="ru-RU" dirty="0"/>
              <a:t> й </a:t>
            </a:r>
            <a:r>
              <a:rPr lang="ru-RU" dirty="0" err="1"/>
              <a:t>характеризуються</a:t>
            </a:r>
            <a:r>
              <a:rPr lang="ru-RU" dirty="0"/>
              <a:t> </a:t>
            </a:r>
            <a:r>
              <a:rPr lang="ru-RU" dirty="0" err="1"/>
              <a:t>екстремальними</a:t>
            </a:r>
            <a:r>
              <a:rPr lang="ru-RU" dirty="0"/>
              <a:t> </a:t>
            </a:r>
            <a:r>
              <a:rPr lang="ru-RU" dirty="0" err="1"/>
              <a:t>кліматичними</a:t>
            </a:r>
            <a:r>
              <a:rPr lang="ru-RU" dirty="0"/>
              <a:t> </a:t>
            </a:r>
            <a:r>
              <a:rPr lang="ru-RU" dirty="0" err="1"/>
              <a:t>умовами</a:t>
            </a:r>
            <a:r>
              <a:rPr lang="ru-RU" dirty="0"/>
              <a:t>.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 є </a:t>
            </a:r>
            <a:r>
              <a:rPr lang="ru-RU" dirty="0" err="1"/>
              <a:t>Аппалач-ські</a:t>
            </a:r>
            <a:r>
              <a:rPr lang="ru-RU" dirty="0"/>
              <a:t> гори, </a:t>
            </a:r>
            <a:r>
              <a:rPr lang="ru-RU" dirty="0" err="1"/>
              <a:t>Кордильєри</a:t>
            </a:r>
            <a:r>
              <a:rPr lang="ru-RU" dirty="0"/>
              <a:t> і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ними </a:t>
            </a:r>
            <a:r>
              <a:rPr lang="ru-RU" dirty="0" err="1"/>
              <a:t>Лаврентійська</a:t>
            </a:r>
            <a:r>
              <a:rPr lang="ru-RU" dirty="0"/>
              <a:t> </a:t>
            </a:r>
            <a:r>
              <a:rPr lang="ru-RU" dirty="0" err="1"/>
              <a:t>височина</a:t>
            </a:r>
            <a:r>
              <a:rPr lang="ru-RU" dirty="0"/>
              <a:t> з </a:t>
            </a:r>
            <a:r>
              <a:rPr lang="ru-RU" dirty="0" err="1"/>
              <a:t>прилеглими</a:t>
            </a:r>
            <a:r>
              <a:rPr lang="ru-RU" dirty="0"/>
              <a:t> </a:t>
            </a:r>
            <a:r>
              <a:rPr lang="ru-RU" dirty="0" err="1"/>
              <a:t>низовинами</a:t>
            </a:r>
            <a:r>
              <a:rPr lang="ru-RU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-1729"/>
            <a:ext cx="4997138" cy="303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" y="3033146"/>
            <a:ext cx="4997138" cy="356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73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Лише </a:t>
            </a:r>
            <a:r>
              <a:rPr lang="ru-RU" dirty="0" err="1"/>
              <a:t>південні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ґрунтово-кліматичні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. </a:t>
            </a:r>
            <a:r>
              <a:rPr lang="ru-RU" dirty="0" err="1"/>
              <a:t>Стримує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на Великих </a:t>
            </a:r>
            <a:r>
              <a:rPr lang="ru-RU" dirty="0" err="1"/>
              <a:t>рівнинах</a:t>
            </a:r>
            <a:r>
              <a:rPr lang="ru-RU" dirty="0"/>
              <a:t> </a:t>
            </a:r>
            <a:r>
              <a:rPr lang="ru-RU" dirty="0" err="1"/>
              <a:t>недостатня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 (250—500 мм на </a:t>
            </a:r>
            <a:r>
              <a:rPr lang="ru-RU" dirty="0" err="1"/>
              <a:t>рік</a:t>
            </a:r>
            <a:r>
              <a:rPr lang="ru-RU" dirty="0"/>
              <a:t>). На </a:t>
            </a:r>
            <a:r>
              <a:rPr lang="ru-RU" dirty="0" err="1"/>
              <a:t>більшій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ґрунти</a:t>
            </a:r>
            <a:r>
              <a:rPr lang="ru-RU" dirty="0"/>
              <a:t> </a:t>
            </a:r>
            <a:r>
              <a:rPr lang="ru-RU" dirty="0" err="1"/>
              <a:t>підзолисті</a:t>
            </a:r>
            <a:r>
              <a:rPr lang="ru-RU" dirty="0"/>
              <a:t>, на </a:t>
            </a:r>
            <a:r>
              <a:rPr lang="ru-RU" dirty="0" err="1"/>
              <a:t>півдні</a:t>
            </a:r>
            <a:r>
              <a:rPr lang="ru-RU" dirty="0"/>
              <a:t> — </a:t>
            </a:r>
            <a:r>
              <a:rPr lang="ru-RU" dirty="0" err="1"/>
              <a:t>сірі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, </a:t>
            </a:r>
            <a:r>
              <a:rPr lang="ru-RU" dirty="0" err="1"/>
              <a:t>чорноземні</a:t>
            </a:r>
            <a:r>
              <a:rPr lang="ru-RU" dirty="0"/>
              <a:t> та </a:t>
            </a:r>
            <a:r>
              <a:rPr lang="ru-RU" dirty="0" err="1"/>
              <a:t>каштанові</a:t>
            </a:r>
            <a:r>
              <a:rPr lang="ru-RU" dirty="0"/>
              <a:t>. 15 %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придатні</a:t>
            </a:r>
            <a:r>
              <a:rPr lang="ru-RU" dirty="0"/>
              <a:t> для </a:t>
            </a:r>
            <a:r>
              <a:rPr lang="ru-RU" dirty="0" err="1"/>
              <a:t>обробітку</a:t>
            </a:r>
            <a:r>
              <a:rPr lang="ru-RU" dirty="0"/>
              <a:t>. </a:t>
            </a:r>
            <a:r>
              <a:rPr lang="ru-RU" dirty="0" err="1"/>
              <a:t>Майже</a:t>
            </a:r>
            <a:r>
              <a:rPr lang="ru-RU" dirty="0"/>
              <a:t> 70 млн га </a:t>
            </a:r>
            <a:r>
              <a:rPr lang="ru-RU" dirty="0" err="1"/>
              <a:t>використовується</a:t>
            </a:r>
            <a:r>
              <a:rPr lang="ru-RU" dirty="0"/>
              <a:t> в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2381250" cy="65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96" y="188640"/>
            <a:ext cx="2381250" cy="65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35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Канада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індустріальна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з </a:t>
            </a:r>
            <a:r>
              <a:rPr lang="ru-RU" dirty="0" err="1"/>
              <a:t>розвинутим</a:t>
            </a:r>
            <a:r>
              <a:rPr lang="ru-RU" dirty="0"/>
              <a:t> </a:t>
            </a:r>
            <a:r>
              <a:rPr lang="ru-RU" dirty="0" err="1"/>
              <a:t>сільським</a:t>
            </a:r>
            <a:r>
              <a:rPr lang="ru-RU" dirty="0"/>
              <a:t> </a:t>
            </a:r>
            <a:r>
              <a:rPr lang="ru-RU" dirty="0" err="1"/>
              <a:t>господарством</a:t>
            </a:r>
            <a:r>
              <a:rPr lang="ru-RU" dirty="0"/>
              <a:t>, яка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2 %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(12—13-е </a:t>
            </a:r>
            <a:r>
              <a:rPr lang="ru-RU" dirty="0" err="1"/>
              <a:t>місце</a:t>
            </a:r>
            <a:r>
              <a:rPr lang="ru-RU" dirty="0"/>
              <a:t>). Для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характерним</a:t>
            </a:r>
            <a:r>
              <a:rPr lang="ru-RU" dirty="0"/>
              <a:t> є </a:t>
            </a:r>
            <a:r>
              <a:rPr lang="ru-RU" dirty="0" err="1"/>
              <a:t>сировинний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яка </a:t>
            </a:r>
            <a:r>
              <a:rPr lang="ru-RU" dirty="0" err="1"/>
              <a:t>орієнтується</a:t>
            </a:r>
            <a:r>
              <a:rPr lang="ru-RU" dirty="0"/>
              <a:t> на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. </a:t>
            </a:r>
            <a:r>
              <a:rPr lang="ru-RU" dirty="0" err="1"/>
              <a:t>Аграрний</a:t>
            </a:r>
            <a:r>
              <a:rPr lang="ru-RU" dirty="0"/>
              <a:t> сектор </a:t>
            </a:r>
            <a:r>
              <a:rPr lang="ru-RU" dirty="0" err="1"/>
              <a:t>орієнтований</a:t>
            </a:r>
            <a:r>
              <a:rPr lang="ru-RU" dirty="0"/>
              <a:t> на </a:t>
            </a:r>
            <a:r>
              <a:rPr lang="ru-RU" dirty="0" err="1"/>
              <a:t>експорт</a:t>
            </a:r>
            <a:r>
              <a:rPr lang="ru-RU" dirty="0"/>
              <a:t> </a:t>
            </a:r>
            <a:r>
              <a:rPr lang="ru-RU" dirty="0" err="1"/>
              <a:t>пшениці</a:t>
            </a:r>
            <a:r>
              <a:rPr lang="ru-RU" dirty="0"/>
              <a:t> й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. </a:t>
            </a:r>
            <a:r>
              <a:rPr lang="ru-RU" dirty="0" err="1"/>
              <a:t>Величезні</a:t>
            </a:r>
            <a:r>
              <a:rPr lang="ru-RU" dirty="0"/>
              <a:t> запаси </a:t>
            </a:r>
            <a:r>
              <a:rPr lang="ru-RU" dirty="0" err="1"/>
              <a:t>лісових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розвивати</a:t>
            </a:r>
            <a:r>
              <a:rPr lang="ru-RU" dirty="0"/>
              <a:t> </a:t>
            </a:r>
            <a:r>
              <a:rPr lang="ru-RU" dirty="0" err="1"/>
              <a:t>деревообробну</a:t>
            </a:r>
            <a:r>
              <a:rPr lang="ru-RU" dirty="0"/>
              <a:t> та </a:t>
            </a:r>
            <a:r>
              <a:rPr lang="ru-RU" dirty="0" err="1"/>
              <a:t>целюлозно-паперову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, </a:t>
            </a:r>
            <a:r>
              <a:rPr lang="ru-RU" dirty="0" err="1"/>
              <a:t>продукція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експортне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  <a:r>
              <a:rPr lang="ru-RU" dirty="0" err="1"/>
              <a:t>Промисловість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провідне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матеріального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і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3/4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</a:t>
            </a:r>
          </a:p>
          <a:p>
            <a:r>
              <a:rPr lang="ru-RU" dirty="0" err="1"/>
              <a:t>Експортна</a:t>
            </a:r>
            <a:r>
              <a:rPr lang="ru-RU" dirty="0"/>
              <a:t> </a:t>
            </a:r>
            <a:r>
              <a:rPr lang="ru-RU" dirty="0" err="1"/>
              <a:t>орієнтація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залежною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(доходи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1/5 ВВП </a:t>
            </a:r>
            <a:r>
              <a:rPr lang="ru-RU" dirty="0" err="1"/>
              <a:t>країни</a:t>
            </a:r>
            <a:r>
              <a:rPr lang="ru-RU" dirty="0"/>
              <a:t>). Особливо вона </a:t>
            </a:r>
            <a:r>
              <a:rPr lang="ru-RU" dirty="0" err="1"/>
              <a:t>інтегрована</a:t>
            </a:r>
            <a:r>
              <a:rPr lang="ru-RU" dirty="0"/>
              <a:t> з </a:t>
            </a:r>
            <a:r>
              <a:rPr lang="ru-RU" dirty="0" err="1"/>
              <a:t>економікою</a:t>
            </a:r>
            <a:r>
              <a:rPr lang="ru-RU" dirty="0"/>
              <a:t> США.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32" y="1412776"/>
            <a:ext cx="4286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32" y="4279800"/>
            <a:ext cx="4286250" cy="246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2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87"/>
            <a:ext cx="8229600" cy="1143000"/>
          </a:xfrm>
        </p:spPr>
        <p:txBody>
          <a:bodyPr/>
          <a:lstStyle/>
          <a:p>
            <a:r>
              <a:rPr lang="ru-RU" dirty="0" err="1"/>
              <a:t>Промисловість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244280" cy="5328592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спеціалізації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— </a:t>
            </a:r>
            <a:r>
              <a:rPr lang="ru-RU" dirty="0" err="1"/>
              <a:t>лісова</a:t>
            </a:r>
            <a:r>
              <a:rPr lang="ru-RU" dirty="0"/>
              <a:t>, </a:t>
            </a:r>
            <a:r>
              <a:rPr lang="ru-RU" dirty="0" err="1"/>
              <a:t>енергетична</a:t>
            </a:r>
            <a:r>
              <a:rPr lang="ru-RU" dirty="0"/>
              <a:t>, </a:t>
            </a:r>
            <a:r>
              <a:rPr lang="ru-RU" dirty="0" err="1"/>
              <a:t>гірничовидобувна</a:t>
            </a:r>
            <a:r>
              <a:rPr lang="ru-RU" dirty="0"/>
              <a:t>, </a:t>
            </a:r>
            <a:r>
              <a:rPr lang="ru-RU" dirty="0" err="1"/>
              <a:t>кольорова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.</a:t>
            </a:r>
          </a:p>
          <a:p>
            <a:r>
              <a:rPr lang="ru-RU" dirty="0"/>
              <a:t>ПЕК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на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паливно-енергетичних</a:t>
            </a:r>
            <a:r>
              <a:rPr lang="ru-RU" dirty="0"/>
              <a:t> ресурсах. Канада </a:t>
            </a:r>
            <a:r>
              <a:rPr lang="ru-RU" dirty="0" err="1"/>
              <a:t>видобуває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100 млн т </a:t>
            </a:r>
            <a:r>
              <a:rPr lang="ru-RU" dirty="0" err="1"/>
              <a:t>вугілля</a:t>
            </a:r>
            <a:r>
              <a:rPr lang="ru-RU" dirty="0"/>
              <a:t>, 80 млн т </a:t>
            </a:r>
            <a:r>
              <a:rPr lang="ru-RU" dirty="0" err="1"/>
              <a:t>нафти</a:t>
            </a:r>
            <a:r>
              <a:rPr lang="ru-RU" dirty="0"/>
              <a:t> і 100 млрд м3 газу. </a:t>
            </a:r>
            <a:r>
              <a:rPr lang="ru-RU" dirty="0" err="1"/>
              <a:t>Частину</a:t>
            </a:r>
            <a:r>
              <a:rPr lang="ru-RU" dirty="0"/>
              <a:t> газу та </a:t>
            </a:r>
            <a:r>
              <a:rPr lang="ru-RU" dirty="0" err="1"/>
              <a:t>нафти</a:t>
            </a:r>
            <a:r>
              <a:rPr lang="ru-RU" dirty="0"/>
              <a:t> вона </a:t>
            </a:r>
            <a:r>
              <a:rPr lang="ru-RU" dirty="0" err="1"/>
              <a:t>постачає</a:t>
            </a:r>
            <a:r>
              <a:rPr lang="ru-RU" dirty="0"/>
              <a:t> до США, але у той же час </a:t>
            </a:r>
            <a:r>
              <a:rPr lang="ru-RU" dirty="0" err="1"/>
              <a:t>імпортує</a:t>
            </a:r>
            <a:r>
              <a:rPr lang="ru-RU" dirty="0"/>
              <a:t> </a:t>
            </a:r>
            <a:r>
              <a:rPr lang="ru-RU" dirty="0" err="1"/>
              <a:t>нафту</a:t>
            </a:r>
            <a:r>
              <a:rPr lang="ru-RU" dirty="0"/>
              <a:t> з </a:t>
            </a:r>
            <a:r>
              <a:rPr lang="ru-RU" dirty="0" err="1"/>
              <a:t>Нігерії</a:t>
            </a:r>
            <a:r>
              <a:rPr lang="ru-RU" dirty="0"/>
              <a:t> для </a:t>
            </a:r>
            <a:r>
              <a:rPr lang="ru-RU" dirty="0" err="1"/>
              <a:t>східних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. Канада </a:t>
            </a:r>
            <a:r>
              <a:rPr lang="ru-RU" dirty="0" err="1"/>
              <a:t>має</a:t>
            </a:r>
            <a:r>
              <a:rPr lang="ru-RU" dirty="0"/>
              <a:t> добре </a:t>
            </a:r>
            <a:r>
              <a:rPr lang="ru-RU" dirty="0" err="1"/>
              <a:t>розвинену</a:t>
            </a:r>
            <a:r>
              <a:rPr lang="ru-RU" dirty="0"/>
              <a:t> </a:t>
            </a:r>
            <a:r>
              <a:rPr lang="ru-RU" dirty="0" err="1"/>
              <a:t>електроенергетику</a:t>
            </a:r>
            <a:r>
              <a:rPr lang="ru-RU" dirty="0"/>
              <a:t>, яка </a:t>
            </a:r>
            <a:r>
              <a:rPr lang="ru-RU" dirty="0" err="1"/>
              <a:t>виробляє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540 млрд кВт * год (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шосте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). Основа </a:t>
            </a:r>
            <a:r>
              <a:rPr lang="ru-RU" dirty="0" err="1"/>
              <a:t>енергетики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— ГЕС,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виробляють</a:t>
            </a:r>
            <a:r>
              <a:rPr lang="ru-RU" dirty="0"/>
              <a:t> 60 % </a:t>
            </a:r>
            <a:r>
              <a:rPr lang="ru-RU" dirty="0" err="1"/>
              <a:t>енергії</a:t>
            </a:r>
            <a:r>
              <a:rPr lang="ru-RU" dirty="0"/>
              <a:t>, 23 % — ТЕС,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на </a:t>
            </a:r>
            <a:r>
              <a:rPr lang="ru-RU" dirty="0" err="1"/>
              <a:t>вугіллі</a:t>
            </a:r>
            <a:r>
              <a:rPr lang="ru-RU" dirty="0"/>
              <a:t> та </a:t>
            </a:r>
            <a:r>
              <a:rPr lang="ru-RU" dirty="0" err="1"/>
              <a:t>мазуті</a:t>
            </a:r>
            <a:r>
              <a:rPr lang="ru-RU" dirty="0"/>
              <a:t> і 17 % </a:t>
            </a:r>
            <a:r>
              <a:rPr lang="ru-RU" dirty="0" err="1"/>
              <a:t>дають</a:t>
            </a:r>
            <a:r>
              <a:rPr lang="ru-RU" dirty="0"/>
              <a:t> АЕС. </a:t>
            </a:r>
            <a:r>
              <a:rPr lang="ru-RU" dirty="0" err="1"/>
              <a:t>Найбільшими</a:t>
            </a:r>
            <a:r>
              <a:rPr lang="ru-RU" dirty="0"/>
              <a:t> </a:t>
            </a:r>
            <a:r>
              <a:rPr lang="ru-RU" dirty="0" err="1"/>
              <a:t>споживачами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 в </a:t>
            </a:r>
            <a:r>
              <a:rPr lang="ru-RU" dirty="0" err="1"/>
              <a:t>Канаді</a:t>
            </a:r>
            <a:r>
              <a:rPr lang="ru-RU" dirty="0"/>
              <a:t> є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енергоємні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, як </a:t>
            </a:r>
            <a:r>
              <a:rPr lang="ru-RU" dirty="0" err="1"/>
              <a:t>кольорова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 та </a:t>
            </a:r>
            <a:r>
              <a:rPr lang="ru-RU" dirty="0" err="1"/>
              <a:t>целюлозно-паперова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 по ЛЕП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передається</a:t>
            </a:r>
            <a:r>
              <a:rPr lang="ru-RU" dirty="0"/>
              <a:t> до </a:t>
            </a:r>
            <a:r>
              <a:rPr lang="ru-RU" dirty="0" err="1"/>
              <a:t>електромережі</a:t>
            </a:r>
            <a:r>
              <a:rPr lang="ru-RU" dirty="0"/>
              <a:t> США.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596435" cy="336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/>
              <a:t>Металургія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представлена </a:t>
            </a:r>
            <a:r>
              <a:rPr lang="ru-RU" dirty="0" err="1"/>
              <a:t>чорною</a:t>
            </a:r>
            <a:r>
              <a:rPr lang="ru-RU" dirty="0"/>
              <a:t> і </a:t>
            </a:r>
            <a:r>
              <a:rPr lang="ru-RU" dirty="0" err="1"/>
              <a:t>кольоровою</a:t>
            </a:r>
            <a:r>
              <a:rPr lang="ru-RU" dirty="0"/>
              <a:t> </a:t>
            </a:r>
            <a:r>
              <a:rPr lang="ru-RU" dirty="0" err="1"/>
              <a:t>металургією</a:t>
            </a:r>
            <a:r>
              <a:rPr lang="ru-RU" dirty="0"/>
              <a:t>. </a:t>
            </a:r>
            <a:r>
              <a:rPr lang="ru-RU" dirty="0" err="1"/>
              <a:t>Чорна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потреби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в </a:t>
            </a:r>
            <a:r>
              <a:rPr lang="ru-RU" dirty="0" err="1"/>
              <a:t>металі</a:t>
            </a:r>
            <a:r>
              <a:rPr lang="ru-RU" dirty="0"/>
              <a:t>. </a:t>
            </a:r>
            <a:r>
              <a:rPr lang="ru-RU" dirty="0" err="1"/>
              <a:t>Розвинута</a:t>
            </a:r>
            <a:r>
              <a:rPr lang="ru-RU" dirty="0"/>
              <a:t> </a:t>
            </a:r>
            <a:r>
              <a:rPr lang="ru-RU" dirty="0" err="1"/>
              <a:t>кольорова</a:t>
            </a:r>
            <a:r>
              <a:rPr lang="ru-RU" dirty="0"/>
              <a:t> </a:t>
            </a:r>
            <a:r>
              <a:rPr lang="ru-RU" dirty="0" err="1"/>
              <a:t>металургія</a:t>
            </a:r>
            <a:r>
              <a:rPr lang="ru-RU" dirty="0"/>
              <a:t>, яка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здебільшого</a:t>
            </a:r>
            <a:r>
              <a:rPr lang="ru-RU" dirty="0"/>
              <a:t> на </a:t>
            </a:r>
            <a:r>
              <a:rPr lang="ru-RU" dirty="0" err="1"/>
              <a:t>власній</a:t>
            </a:r>
            <a:r>
              <a:rPr lang="ru-RU" dirty="0"/>
              <a:t> </a:t>
            </a:r>
            <a:r>
              <a:rPr lang="ru-RU" dirty="0" err="1"/>
              <a:t>сировині</a:t>
            </a:r>
            <a:r>
              <a:rPr lang="ru-RU" dirty="0"/>
              <a:t> (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алюмінієва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на </a:t>
            </a:r>
            <a:r>
              <a:rPr lang="ru-RU" dirty="0" err="1"/>
              <a:t>імпортній</a:t>
            </a:r>
            <a:r>
              <a:rPr lang="ru-RU" dirty="0"/>
              <a:t> </a:t>
            </a:r>
            <a:r>
              <a:rPr lang="ru-RU" dirty="0" err="1"/>
              <a:t>сировині</a:t>
            </a:r>
            <a:r>
              <a:rPr lang="ru-RU" dirty="0"/>
              <a:t> з </a:t>
            </a:r>
            <a:r>
              <a:rPr lang="ru-RU" dirty="0" err="1"/>
              <a:t>Центральної</a:t>
            </a:r>
            <a:r>
              <a:rPr lang="ru-RU" dirty="0"/>
              <a:t> Америки). Держава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галузевий</a:t>
            </a:r>
            <a:r>
              <a:rPr lang="ru-RU" dirty="0"/>
              <a:t> </a:t>
            </a:r>
            <a:r>
              <a:rPr lang="ru-RU" dirty="0" err="1"/>
              <a:t>набір</a:t>
            </a:r>
            <a:r>
              <a:rPr lang="ru-RU" dirty="0"/>
              <a:t> </a:t>
            </a:r>
            <a:r>
              <a:rPr lang="ru-RU" dirty="0" err="1"/>
              <a:t>виплавки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на </a:t>
            </a:r>
            <a:r>
              <a:rPr lang="ru-RU" dirty="0" err="1"/>
              <a:t>власній</a:t>
            </a:r>
            <a:r>
              <a:rPr lang="ru-RU" dirty="0"/>
              <a:t> </a:t>
            </a:r>
            <a:r>
              <a:rPr lang="ru-RU" dirty="0" err="1"/>
              <a:t>сировині</a:t>
            </a:r>
            <a:r>
              <a:rPr lang="ru-RU" dirty="0"/>
              <a:t> в </a:t>
            </a:r>
            <a:r>
              <a:rPr lang="ru-RU" dirty="0" err="1"/>
              <a:t>Канаді</a:t>
            </a:r>
            <a:r>
              <a:rPr lang="ru-RU" dirty="0"/>
              <a:t> </a:t>
            </a:r>
            <a:r>
              <a:rPr lang="ru-RU" dirty="0" err="1"/>
              <a:t>базується</a:t>
            </a:r>
            <a:r>
              <a:rPr lang="ru-RU" dirty="0"/>
              <a:t> </a:t>
            </a:r>
            <a:r>
              <a:rPr lang="ru-RU" dirty="0" err="1"/>
              <a:t>мідеплавильна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(за </a:t>
            </a:r>
            <a:r>
              <a:rPr lang="ru-RU" dirty="0" err="1"/>
              <a:t>виплавкою</a:t>
            </a:r>
            <a:r>
              <a:rPr lang="ru-RU" dirty="0"/>
              <a:t> </a:t>
            </a:r>
            <a:r>
              <a:rPr lang="ru-RU" dirty="0" err="1"/>
              <a:t>міді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з перших </a:t>
            </a:r>
            <a:r>
              <a:rPr lang="ru-RU" dirty="0" err="1"/>
              <a:t>місць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).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" y="116632"/>
            <a:ext cx="485775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4" y="3212976"/>
            <a:ext cx="4857750" cy="35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70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дешевої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ГЕС і </a:t>
            </a:r>
            <a:r>
              <a:rPr lang="ru-RU" dirty="0" err="1"/>
              <a:t>наявність</a:t>
            </a:r>
            <a:r>
              <a:rPr lang="ru-RU" dirty="0"/>
              <a:t> великих </a:t>
            </a:r>
            <a:r>
              <a:rPr lang="ru-RU" dirty="0" err="1"/>
              <a:t>запасів</a:t>
            </a:r>
            <a:r>
              <a:rPr lang="ru-RU" dirty="0"/>
              <a:t> </a:t>
            </a:r>
            <a:r>
              <a:rPr lang="ru-RU" dirty="0" err="1"/>
              <a:t>прісної</a:t>
            </a:r>
            <a:r>
              <a:rPr lang="ru-RU" dirty="0"/>
              <a:t> води </a:t>
            </a:r>
            <a:r>
              <a:rPr lang="ru-RU" dirty="0" err="1"/>
              <a:t>сприяли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потужної</a:t>
            </a:r>
            <a:r>
              <a:rPr lang="ru-RU" dirty="0"/>
              <a:t> </a:t>
            </a:r>
            <a:r>
              <a:rPr lang="ru-RU" dirty="0" err="1"/>
              <a:t>алюмінієвої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на </a:t>
            </a:r>
            <a:r>
              <a:rPr lang="ru-RU" dirty="0" err="1"/>
              <a:t>імпортованих</a:t>
            </a:r>
            <a:r>
              <a:rPr lang="ru-RU" dirty="0"/>
              <a:t> бокситах з Ямайки. За </a:t>
            </a:r>
            <a:r>
              <a:rPr lang="ru-RU" dirty="0" err="1"/>
              <a:t>виробництвом</a:t>
            </a:r>
            <a:r>
              <a:rPr lang="ru-RU" dirty="0"/>
              <a:t> </a:t>
            </a:r>
            <a:r>
              <a:rPr lang="ru-RU" dirty="0" err="1"/>
              <a:t>алюмінію</a:t>
            </a:r>
            <a:r>
              <a:rPr lang="ru-RU" dirty="0"/>
              <a:t> Канада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тут </a:t>
            </a:r>
            <a:r>
              <a:rPr lang="ru-RU" dirty="0" err="1"/>
              <a:t>розвинута</a:t>
            </a:r>
            <a:r>
              <a:rPr lang="ru-RU" dirty="0"/>
              <a:t> </a:t>
            </a:r>
            <a:r>
              <a:rPr lang="ru-RU" dirty="0" err="1"/>
              <a:t>свинцево-цинкова</a:t>
            </a:r>
            <a:r>
              <a:rPr lang="ru-RU" dirty="0"/>
              <a:t>, </a:t>
            </a:r>
            <a:r>
              <a:rPr lang="ru-RU" dirty="0" err="1"/>
              <a:t>титанова</a:t>
            </a:r>
            <a:r>
              <a:rPr lang="ru-RU" dirty="0"/>
              <a:t>, </a:t>
            </a:r>
            <a:r>
              <a:rPr lang="ru-RU" dirty="0" err="1"/>
              <a:t>нікелева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. Канада є </a:t>
            </a:r>
            <a:r>
              <a:rPr lang="ru-RU" dirty="0" err="1"/>
              <a:t>експортером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на </a:t>
            </a:r>
            <a:r>
              <a:rPr lang="ru-RU" dirty="0" err="1"/>
              <a:t>світовий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4608512" cy="35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91498"/>
            <a:ext cx="4608512" cy="316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21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Потужна</a:t>
            </a:r>
            <a:r>
              <a:rPr lang="ru-RU" dirty="0"/>
              <a:t> </a:t>
            </a:r>
            <a:r>
              <a:rPr lang="ru-RU" dirty="0" err="1"/>
              <a:t>металургійна</a:t>
            </a:r>
            <a:r>
              <a:rPr lang="ru-RU" dirty="0"/>
              <a:t> база </a:t>
            </a:r>
            <a:r>
              <a:rPr lang="ru-RU" dirty="0" err="1"/>
              <a:t>країни</a:t>
            </a:r>
            <a:r>
              <a:rPr lang="ru-RU" dirty="0"/>
              <a:t> є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передумовою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тут </a:t>
            </a:r>
            <a:r>
              <a:rPr lang="ru-RU" dirty="0" err="1"/>
              <a:t>багатогалузевого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, яке </a:t>
            </a:r>
            <a:r>
              <a:rPr lang="ru-RU" dirty="0" err="1"/>
              <a:t>дає</a:t>
            </a:r>
            <a:r>
              <a:rPr lang="ru-RU" dirty="0"/>
              <a:t> 1/4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промислової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і.понад</a:t>
            </a:r>
            <a:r>
              <a:rPr lang="ru-RU" dirty="0"/>
              <a:t> 40 % </a:t>
            </a:r>
            <a:r>
              <a:rPr lang="ru-RU" dirty="0" err="1"/>
              <a:t>експортного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. Головна </a:t>
            </a:r>
            <a:r>
              <a:rPr lang="ru-RU" dirty="0" err="1"/>
              <a:t>галузь</a:t>
            </a:r>
            <a:r>
              <a:rPr lang="ru-RU" dirty="0"/>
              <a:t> — </a:t>
            </a:r>
            <a:r>
              <a:rPr lang="ru-RU" dirty="0" err="1"/>
              <a:t>транспортне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, яке </a:t>
            </a:r>
            <a:r>
              <a:rPr lang="ru-RU" dirty="0" err="1"/>
              <a:t>тяжіє</a:t>
            </a:r>
            <a:r>
              <a:rPr lang="ru-RU" dirty="0"/>
              <a:t> до </a:t>
            </a:r>
            <a:r>
              <a:rPr lang="ru-RU" dirty="0" err="1"/>
              <a:t>машинобудівних</a:t>
            </a:r>
            <a:r>
              <a:rPr lang="ru-RU" dirty="0"/>
              <a:t> </a:t>
            </a:r>
            <a:r>
              <a:rPr lang="ru-RU" dirty="0" err="1"/>
              <a:t>центрів</a:t>
            </a:r>
            <a:r>
              <a:rPr lang="ru-RU" dirty="0"/>
              <a:t> США. </a:t>
            </a:r>
            <a:r>
              <a:rPr lang="ru-RU" dirty="0" err="1"/>
              <a:t>Високорозвинутим</a:t>
            </a:r>
            <a:r>
              <a:rPr lang="ru-RU" dirty="0"/>
              <a:t> є </a:t>
            </a:r>
            <a:r>
              <a:rPr lang="ru-RU" dirty="0" err="1"/>
              <a:t>автомобільне</a:t>
            </a:r>
            <a:r>
              <a:rPr lang="ru-RU" dirty="0"/>
              <a:t> (</a:t>
            </a:r>
            <a:r>
              <a:rPr lang="ru-RU" dirty="0" err="1"/>
              <a:t>понад</a:t>
            </a:r>
            <a:r>
              <a:rPr lang="ru-RU" dirty="0"/>
              <a:t> 2 млн автомашин), </a:t>
            </a:r>
            <a:r>
              <a:rPr lang="ru-RU" dirty="0" err="1"/>
              <a:t>сільськогосподарське</a:t>
            </a:r>
            <a:r>
              <a:rPr lang="ru-RU" dirty="0"/>
              <a:t> та </a:t>
            </a:r>
            <a:r>
              <a:rPr lang="ru-RU" dirty="0" err="1"/>
              <a:t>енергетичне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, яке </a:t>
            </a:r>
            <a:r>
              <a:rPr lang="ru-RU" dirty="0" err="1"/>
              <a:t>розміщене</a:t>
            </a:r>
            <a:r>
              <a:rPr lang="ru-RU" dirty="0"/>
              <a:t> у Торонто, </a:t>
            </a:r>
            <a:r>
              <a:rPr lang="ru-RU" dirty="0" err="1"/>
              <a:t>Монреалі</a:t>
            </a:r>
            <a:r>
              <a:rPr lang="ru-RU" dirty="0"/>
              <a:t>, </a:t>
            </a:r>
            <a:r>
              <a:rPr lang="ru-RU" dirty="0" err="1"/>
              <a:t>Гамільтоні</a:t>
            </a:r>
            <a:r>
              <a:rPr lang="ru-RU" dirty="0"/>
              <a:t>, </a:t>
            </a:r>
            <a:r>
              <a:rPr lang="ru-RU" dirty="0" err="1"/>
              <a:t>Вїнсорі</a:t>
            </a:r>
            <a:r>
              <a:rPr lang="ru-RU" dirty="0"/>
              <a:t>, </a:t>
            </a:r>
            <a:r>
              <a:rPr lang="ru-RU" dirty="0" err="1"/>
              <a:t>Оттаві</a:t>
            </a:r>
            <a:r>
              <a:rPr lang="ru-RU" dirty="0"/>
              <a:t>, </a:t>
            </a:r>
            <a:r>
              <a:rPr lang="ru-RU" dirty="0" err="1"/>
              <a:t>Галіфаксі</a:t>
            </a:r>
            <a:r>
              <a:rPr lang="ru-RU" dirty="0"/>
              <a:t>, </a:t>
            </a:r>
            <a:r>
              <a:rPr lang="ru-RU" dirty="0" err="1"/>
              <a:t>Ванкувері</a:t>
            </a:r>
            <a:r>
              <a:rPr lang="ru-RU" dirty="0"/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13"/>
            <a:ext cx="4866117" cy="306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866117" cy="37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33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Канада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розвинуту</a:t>
            </a:r>
            <a:r>
              <a:rPr lang="ru-RU" dirty="0"/>
              <a:t> </a:t>
            </a:r>
            <a:r>
              <a:rPr lang="ru-RU" dirty="0" err="1"/>
              <a:t>нафтопереробну</a:t>
            </a:r>
            <a:r>
              <a:rPr lang="ru-RU" dirty="0"/>
              <a:t> і </a:t>
            </a:r>
            <a:r>
              <a:rPr lang="ru-RU" dirty="0" err="1"/>
              <a:t>хімічну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відіграють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формуванні</a:t>
            </a:r>
            <a:r>
              <a:rPr lang="ru-RU" dirty="0"/>
              <a:t> </a:t>
            </a:r>
            <a:r>
              <a:rPr lang="ru-RU" dirty="0" err="1"/>
              <a:t>експортного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. </a:t>
            </a:r>
            <a:r>
              <a:rPr lang="ru-RU" dirty="0" err="1"/>
              <a:t>Гірничо-хімічна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 представлена, перш за все, </a:t>
            </a:r>
            <a:r>
              <a:rPr lang="ru-RU" dirty="0" err="1"/>
              <a:t>видобутком</a:t>
            </a:r>
            <a:r>
              <a:rPr lang="ru-RU" dirty="0"/>
              <a:t> </a:t>
            </a:r>
            <a:r>
              <a:rPr lang="ru-RU" dirty="0" err="1"/>
              <a:t>калійних</a:t>
            </a:r>
            <a:r>
              <a:rPr lang="ru-RU" dirty="0"/>
              <a:t> солей.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основній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неорганічній</a:t>
            </a:r>
            <a:r>
              <a:rPr lang="ru-RU" dirty="0"/>
              <a:t> </a:t>
            </a:r>
            <a:r>
              <a:rPr lang="ru-RU" dirty="0" err="1"/>
              <a:t>хімії</a:t>
            </a:r>
            <a:r>
              <a:rPr lang="ru-RU" dirty="0"/>
              <a:t>, яка </a:t>
            </a:r>
            <a:r>
              <a:rPr lang="ru-RU" dirty="0" err="1"/>
              <a:t>спеціалізується</a:t>
            </a:r>
            <a:r>
              <a:rPr lang="ru-RU" dirty="0"/>
              <a:t> на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добрив (</a:t>
            </a:r>
            <a:r>
              <a:rPr lang="ru-RU" dirty="0" err="1"/>
              <a:t>калійних</a:t>
            </a:r>
            <a:r>
              <a:rPr lang="ru-RU" dirty="0"/>
              <a:t>, </a:t>
            </a:r>
            <a:r>
              <a:rPr lang="ru-RU" dirty="0" err="1"/>
              <a:t>азотних</a:t>
            </a:r>
            <a:r>
              <a:rPr lang="ru-RU" dirty="0"/>
              <a:t>, </a:t>
            </a:r>
            <a:r>
              <a:rPr lang="ru-RU" dirty="0" err="1"/>
              <a:t>фосфорних</a:t>
            </a:r>
            <a:r>
              <a:rPr lang="ru-RU" dirty="0"/>
              <a:t>) —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США та Китаю. </a:t>
            </a:r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органічна</a:t>
            </a:r>
            <a:r>
              <a:rPr lang="ru-RU" dirty="0"/>
              <a:t> </a:t>
            </a:r>
            <a:r>
              <a:rPr lang="ru-RU" dirty="0" err="1"/>
              <a:t>хімія</a:t>
            </a:r>
            <a:r>
              <a:rPr lang="ru-RU" dirty="0"/>
              <a:t>, яка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пластмас</a:t>
            </a:r>
            <a:r>
              <a:rPr lang="ru-RU" dirty="0"/>
              <a:t> (</a:t>
            </a:r>
            <a:r>
              <a:rPr lang="ru-RU" dirty="0" err="1"/>
              <a:t>дев'яте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), синтетичного каучуку, </a:t>
            </a:r>
            <a:r>
              <a:rPr lang="ru-RU" dirty="0" err="1"/>
              <a:t>хімічних</a:t>
            </a:r>
            <a:r>
              <a:rPr lang="ru-RU" dirty="0"/>
              <a:t> волокон. </a:t>
            </a:r>
            <a:r>
              <a:rPr lang="ru-RU" dirty="0" err="1"/>
              <a:t>Основними</a:t>
            </a:r>
            <a:r>
              <a:rPr lang="ru-RU" dirty="0"/>
              <a:t> центрами є: </a:t>
            </a:r>
            <a:r>
              <a:rPr lang="ru-RU" dirty="0" err="1"/>
              <a:t>Сарнія</a:t>
            </a:r>
            <a:r>
              <a:rPr lang="ru-RU" dirty="0"/>
              <a:t>, Монреаль, Торонто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46" y="44624"/>
            <a:ext cx="454240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45" y="2924944"/>
            <a:ext cx="454240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8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За </a:t>
            </a:r>
            <a:r>
              <a:rPr lang="ru-RU" dirty="0" err="1"/>
              <a:t>заготівлею</a:t>
            </a:r>
            <a:r>
              <a:rPr lang="ru-RU" dirty="0"/>
              <a:t> </a:t>
            </a:r>
            <a:r>
              <a:rPr lang="ru-RU" dirty="0" err="1"/>
              <a:t>деревини</a:t>
            </a:r>
            <a:r>
              <a:rPr lang="ru-RU" dirty="0"/>
              <a:t> Канада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п'яте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, а за </a:t>
            </a:r>
            <a:r>
              <a:rPr lang="ru-RU" dirty="0" err="1"/>
              <a:t>виробництвом</a:t>
            </a:r>
            <a:r>
              <a:rPr lang="ru-RU" dirty="0"/>
              <a:t> </a:t>
            </a:r>
            <a:r>
              <a:rPr lang="ru-RU" dirty="0" err="1"/>
              <a:t>пиломатеріалів</a:t>
            </a:r>
            <a:r>
              <a:rPr lang="ru-RU" dirty="0"/>
              <a:t> і </a:t>
            </a:r>
            <a:r>
              <a:rPr lang="ru-RU" dirty="0" err="1"/>
              <a:t>паперу</a:t>
            </a:r>
            <a:r>
              <a:rPr lang="ru-RU" dirty="0"/>
              <a:t> —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 В </a:t>
            </a:r>
            <a:r>
              <a:rPr lang="ru-RU" dirty="0" err="1"/>
              <a:t>експорті</a:t>
            </a:r>
            <a:r>
              <a:rPr lang="ru-RU" dirty="0"/>
              <a:t> </a:t>
            </a:r>
            <a:r>
              <a:rPr lang="ru-RU" dirty="0" err="1"/>
              <a:t>пиломатеріалів</a:t>
            </a:r>
            <a:r>
              <a:rPr lang="ru-RU" dirty="0"/>
              <a:t> і </a:t>
            </a:r>
            <a:r>
              <a:rPr lang="ru-RU" dirty="0" err="1"/>
              <a:t>паперу</a:t>
            </a:r>
            <a:r>
              <a:rPr lang="ru-RU" dirty="0"/>
              <a:t> Канада — </a:t>
            </a:r>
            <a:r>
              <a:rPr lang="ru-RU" dirty="0" err="1"/>
              <a:t>світовий</a:t>
            </a:r>
            <a:r>
              <a:rPr lang="ru-RU" dirty="0"/>
              <a:t> </a:t>
            </a:r>
            <a:r>
              <a:rPr lang="ru-RU" dirty="0" err="1"/>
              <a:t>лідер</a:t>
            </a:r>
            <a:r>
              <a:rPr lang="ru-RU" dirty="0"/>
              <a:t>. </a:t>
            </a:r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деревообробної</a:t>
            </a:r>
            <a:r>
              <a:rPr lang="ru-RU" dirty="0"/>
              <a:t> та </a:t>
            </a:r>
            <a:r>
              <a:rPr lang="ru-RU" dirty="0" err="1"/>
              <a:t>целюлозно-паперової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розміщені</a:t>
            </a:r>
            <a:r>
              <a:rPr lang="ru-RU" dirty="0"/>
              <a:t> у </a:t>
            </a:r>
            <a:r>
              <a:rPr lang="ru-RU" dirty="0" err="1"/>
              <a:t>лісовому</a:t>
            </a:r>
            <a:r>
              <a:rPr lang="ru-RU" dirty="0"/>
              <a:t> </a:t>
            </a:r>
            <a:r>
              <a:rPr lang="ru-RU" dirty="0" err="1"/>
              <a:t>поясі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(на </a:t>
            </a:r>
            <a:r>
              <a:rPr lang="ru-RU" dirty="0" err="1"/>
              <a:t>заході</a:t>
            </a:r>
            <a:r>
              <a:rPr lang="ru-RU" dirty="0"/>
              <a:t>).</a:t>
            </a:r>
          </a:p>
          <a:p>
            <a:r>
              <a:rPr lang="ru-RU" dirty="0"/>
              <a:t>Легка і </a:t>
            </a:r>
            <a:r>
              <a:rPr lang="ru-RU" dirty="0" err="1"/>
              <a:t>харчова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орієнтуються</a:t>
            </a:r>
            <a:r>
              <a:rPr lang="ru-RU" dirty="0"/>
              <a:t> на </a:t>
            </a:r>
            <a:r>
              <a:rPr lang="ru-RU" dirty="0" err="1"/>
              <a:t>споживача</a:t>
            </a:r>
            <a:r>
              <a:rPr lang="ru-RU" dirty="0"/>
              <a:t>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розселенням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. Товарами </a:t>
            </a:r>
            <a:r>
              <a:rPr lang="ru-RU" dirty="0" err="1"/>
              <a:t>легкої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Канада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потреби </a:t>
            </a:r>
            <a:r>
              <a:rPr lang="ru-RU" dirty="0" err="1"/>
              <a:t>тільки</a:t>
            </a:r>
            <a:r>
              <a:rPr lang="ru-RU" dirty="0"/>
              <a:t> на 50 %.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3" y="0"/>
            <a:ext cx="476250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74572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16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Канаді</a:t>
            </a:r>
            <a:r>
              <a:rPr lang="ru-RU" dirty="0"/>
              <a:t> добре </a:t>
            </a:r>
            <a:r>
              <a:rPr lang="ru-RU" dirty="0" err="1"/>
              <a:t>розвинуте</a:t>
            </a:r>
            <a:r>
              <a:rPr lang="ru-RU" dirty="0"/>
              <a:t>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(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smtClean="0"/>
              <a:t>9% </a:t>
            </a:r>
            <a:r>
              <a:rPr lang="ru-RU" dirty="0"/>
              <a:t>ВВП). 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галузевій</a:t>
            </a:r>
            <a:r>
              <a:rPr lang="ru-RU" dirty="0"/>
              <a:t> </a:t>
            </a:r>
            <a:r>
              <a:rPr lang="ru-RU" dirty="0" err="1"/>
              <a:t>структурі</a:t>
            </a:r>
            <a:r>
              <a:rPr lang="ru-RU" dirty="0"/>
              <a:t> при добре </a:t>
            </a:r>
            <a:r>
              <a:rPr lang="ru-RU" dirty="0" err="1"/>
              <a:t>розвинутому</a:t>
            </a:r>
            <a:r>
              <a:rPr lang="ru-RU" dirty="0"/>
              <a:t> </a:t>
            </a:r>
            <a:r>
              <a:rPr lang="ru-RU" dirty="0" err="1"/>
              <a:t>рослинництві</a:t>
            </a:r>
            <a:r>
              <a:rPr lang="ru-RU" dirty="0"/>
              <a:t>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переважає</a:t>
            </a:r>
            <a:r>
              <a:rPr lang="ru-RU" dirty="0"/>
              <a:t> </a:t>
            </a:r>
            <a:r>
              <a:rPr lang="ru-RU" dirty="0" err="1"/>
              <a:t>тваринництво</a:t>
            </a:r>
            <a:r>
              <a:rPr lang="ru-RU" dirty="0"/>
              <a:t>.</a:t>
            </a:r>
          </a:p>
          <a:p>
            <a:r>
              <a:rPr lang="ru-RU" dirty="0" err="1"/>
              <a:t>Рослинництво</a:t>
            </a:r>
            <a:r>
              <a:rPr lang="ru-RU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високими</a:t>
            </a:r>
            <a:r>
              <a:rPr lang="ru-RU" dirty="0"/>
              <a:t> </a:t>
            </a:r>
            <a:r>
              <a:rPr lang="ru-RU" dirty="0" err="1"/>
              <a:t>зборами</a:t>
            </a:r>
            <a:r>
              <a:rPr lang="ru-RU" dirty="0"/>
              <a:t> </a:t>
            </a:r>
            <a:r>
              <a:rPr lang="ru-RU" dirty="0" err="1"/>
              <a:t>продовольчого</a:t>
            </a:r>
            <a:r>
              <a:rPr lang="ru-RU" dirty="0"/>
              <a:t> зерна, </a:t>
            </a:r>
            <a:r>
              <a:rPr lang="ru-RU" dirty="0" err="1"/>
              <a:t>зростанням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фуражних</a:t>
            </a:r>
            <a:r>
              <a:rPr lang="ru-RU" dirty="0"/>
              <a:t> і </a:t>
            </a:r>
            <a:r>
              <a:rPr lang="ru-RU" dirty="0" err="1"/>
              <a:t>кормових</a:t>
            </a:r>
            <a:r>
              <a:rPr lang="ru-RU" dirty="0"/>
              <a:t> культур (ячменю, </a:t>
            </a:r>
            <a:r>
              <a:rPr lang="ru-RU" dirty="0" err="1"/>
              <a:t>кукурудзи</a:t>
            </a:r>
            <a:r>
              <a:rPr lang="ru-RU" dirty="0"/>
              <a:t>). Канада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шосте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за </a:t>
            </a:r>
            <a:r>
              <a:rPr lang="ru-RU" dirty="0" err="1"/>
              <a:t>збором</a:t>
            </a:r>
            <a:r>
              <a:rPr lang="ru-RU" dirty="0"/>
              <a:t> </a:t>
            </a:r>
            <a:r>
              <a:rPr lang="ru-RU" dirty="0" err="1"/>
              <a:t>зернових</a:t>
            </a:r>
            <a:r>
              <a:rPr lang="ru-RU" dirty="0"/>
              <a:t>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1"/>
            <a:ext cx="4260758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54" y="3645024"/>
            <a:ext cx="4271611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96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5161876" cy="34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456">
            <a:off x="1617619" y="4360170"/>
            <a:ext cx="3200343" cy="21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Природа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07578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Східна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— </a:t>
            </a:r>
            <a:r>
              <a:rPr lang="ru-RU" dirty="0" err="1"/>
              <a:t>рівнини</a:t>
            </a:r>
            <a:r>
              <a:rPr lang="ru-RU" dirty="0"/>
              <a:t> і плато вис. 300-1500 м.</a:t>
            </a:r>
          </a:p>
          <a:p>
            <a:r>
              <a:rPr lang="ru-RU" dirty="0"/>
              <a:t>На </a:t>
            </a:r>
            <a:r>
              <a:rPr lang="ru-RU" dirty="0" err="1"/>
              <a:t>заході</a:t>
            </a:r>
            <a:r>
              <a:rPr lang="ru-RU" dirty="0"/>
              <a:t> — </a:t>
            </a:r>
            <a:r>
              <a:rPr lang="ru-RU" dirty="0" err="1"/>
              <a:t>Кордильєри</a:t>
            </a:r>
            <a:r>
              <a:rPr lang="ru-RU" dirty="0"/>
              <a:t> (</a:t>
            </a:r>
            <a:r>
              <a:rPr lang="ru-RU" dirty="0" err="1"/>
              <a:t>найвища</a:t>
            </a:r>
            <a:r>
              <a:rPr lang="ru-RU" dirty="0"/>
              <a:t> точка – г. </a:t>
            </a:r>
            <a:r>
              <a:rPr lang="ru-RU" dirty="0" err="1"/>
              <a:t>Логан</a:t>
            </a:r>
            <a:r>
              <a:rPr lang="ru-RU" dirty="0"/>
              <a:t>, 6050 м).</a:t>
            </a:r>
          </a:p>
          <a:p>
            <a:r>
              <a:rPr lang="ru-RU" dirty="0"/>
              <a:t>На </a:t>
            </a:r>
            <a:r>
              <a:rPr lang="ru-RU" dirty="0" err="1"/>
              <a:t>південному-сході</a:t>
            </a:r>
            <a:r>
              <a:rPr lang="ru-RU" dirty="0"/>
              <a:t> — система Великих озер;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озера: </a:t>
            </a:r>
            <a:r>
              <a:rPr lang="ru-RU" dirty="0" err="1"/>
              <a:t>Велике</a:t>
            </a:r>
            <a:r>
              <a:rPr lang="ru-RU" dirty="0"/>
              <a:t> </a:t>
            </a:r>
            <a:r>
              <a:rPr lang="ru-RU" dirty="0" err="1"/>
              <a:t>ведмеже</a:t>
            </a:r>
            <a:r>
              <a:rPr lang="ru-RU" dirty="0"/>
              <a:t>, </a:t>
            </a:r>
            <a:r>
              <a:rPr lang="ru-RU" dirty="0" err="1"/>
              <a:t>Велике</a:t>
            </a:r>
            <a:r>
              <a:rPr lang="ru-RU" dirty="0"/>
              <a:t> </a:t>
            </a:r>
            <a:r>
              <a:rPr lang="ru-RU" dirty="0" err="1"/>
              <a:t>невільницьке</a:t>
            </a:r>
            <a:r>
              <a:rPr lang="ru-RU" dirty="0"/>
              <a:t>, </a:t>
            </a:r>
            <a:r>
              <a:rPr lang="ru-RU" dirty="0" err="1"/>
              <a:t>Вінніпег</a:t>
            </a:r>
            <a:r>
              <a:rPr lang="ru-RU" dirty="0"/>
              <a:t>, </a:t>
            </a:r>
            <a:r>
              <a:rPr lang="ru-RU" dirty="0" err="1"/>
              <a:t>Атабаска</a:t>
            </a:r>
            <a:r>
              <a:rPr lang="ru-RU" dirty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півночі</a:t>
            </a:r>
            <a:r>
              <a:rPr lang="ru-RU" dirty="0"/>
              <a:t> — </a:t>
            </a:r>
            <a:r>
              <a:rPr lang="ru-RU" dirty="0" err="1"/>
              <a:t>арктична</a:t>
            </a:r>
            <a:r>
              <a:rPr lang="ru-RU" dirty="0"/>
              <a:t> </a:t>
            </a:r>
            <a:r>
              <a:rPr lang="ru-RU" dirty="0" err="1"/>
              <a:t>пустеля</a:t>
            </a:r>
            <a:r>
              <a:rPr lang="ru-RU" dirty="0"/>
              <a:t>, тундра, </a:t>
            </a:r>
            <a:r>
              <a:rPr lang="ru-RU" dirty="0" err="1"/>
              <a:t>лісотундра</a:t>
            </a:r>
            <a:r>
              <a:rPr lang="ru-RU" dirty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півдні</a:t>
            </a:r>
            <a:r>
              <a:rPr lang="ru-RU" dirty="0"/>
              <a:t> — степи та </a:t>
            </a:r>
            <a:r>
              <a:rPr lang="ru-RU" dirty="0" err="1"/>
              <a:t>лісостепи</a:t>
            </a:r>
            <a:r>
              <a:rPr lang="ru-RU" dirty="0"/>
              <a:t> (на </a:t>
            </a:r>
            <a:r>
              <a:rPr lang="ru-RU" dirty="0" err="1"/>
              <a:t>нинішній</a:t>
            </a:r>
            <a:r>
              <a:rPr lang="ru-RU" dirty="0"/>
              <a:t> день </a:t>
            </a:r>
            <a:r>
              <a:rPr lang="ru-RU" dirty="0" err="1"/>
              <a:t>розорані</a:t>
            </a:r>
            <a:r>
              <a:rPr lang="ru-RU" dirty="0"/>
              <a:t>).</a:t>
            </a:r>
          </a:p>
          <a:p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: Святого </a:t>
            </a:r>
            <a:r>
              <a:rPr lang="ru-RU" dirty="0" err="1"/>
              <a:t>Лаврентія</a:t>
            </a:r>
            <a:r>
              <a:rPr lang="ru-RU" dirty="0"/>
              <a:t>, </a:t>
            </a:r>
            <a:r>
              <a:rPr lang="ru-RU" dirty="0" err="1"/>
              <a:t>Макензі</a:t>
            </a:r>
            <a:r>
              <a:rPr lang="ru-RU" dirty="0"/>
              <a:t>, Фрейзер.</a:t>
            </a:r>
          </a:p>
          <a:p>
            <a:r>
              <a:rPr lang="ru-RU" dirty="0" err="1"/>
              <a:t>Клімат</a:t>
            </a:r>
            <a:r>
              <a:rPr lang="ru-RU" dirty="0"/>
              <a:t> — </a:t>
            </a:r>
            <a:r>
              <a:rPr lang="ru-RU" dirty="0" err="1"/>
              <a:t>помірний</a:t>
            </a:r>
            <a:r>
              <a:rPr lang="ru-RU" dirty="0"/>
              <a:t> та </a:t>
            </a:r>
            <a:r>
              <a:rPr lang="ru-RU" dirty="0" err="1"/>
              <a:t>субарктичний</a:t>
            </a:r>
            <a:r>
              <a:rPr lang="ru-RU" dirty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480">
            <a:off x="4833655" y="3834375"/>
            <a:ext cx="39528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1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сільськогосподарськими</a:t>
            </a:r>
            <a:r>
              <a:rPr lang="ru-RU" dirty="0"/>
              <a:t> районами </a:t>
            </a:r>
            <a:r>
              <a:rPr lang="ru-RU" dirty="0" err="1"/>
              <a:t>залишаються</a:t>
            </a:r>
            <a:r>
              <a:rPr lang="ru-RU" dirty="0"/>
              <a:t> </a:t>
            </a:r>
            <a:r>
              <a:rPr lang="ru-RU" dirty="0" err="1"/>
              <a:t>степові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спеціалізуються</a:t>
            </a:r>
            <a:r>
              <a:rPr lang="ru-RU" dirty="0"/>
              <a:t> на зерновому </a:t>
            </a:r>
            <a:r>
              <a:rPr lang="ru-RU" dirty="0" err="1"/>
              <a:t>господарстві</a:t>
            </a:r>
            <a:r>
              <a:rPr lang="ru-RU" dirty="0"/>
              <a:t>, </a:t>
            </a:r>
            <a:r>
              <a:rPr lang="ru-RU" dirty="0" err="1"/>
              <a:t>м'ясному</a:t>
            </a:r>
            <a:r>
              <a:rPr lang="ru-RU" dirty="0"/>
              <a:t> </a:t>
            </a:r>
            <a:r>
              <a:rPr lang="ru-RU" dirty="0" err="1"/>
              <a:t>скотарстві</a:t>
            </a:r>
            <a:r>
              <a:rPr lang="ru-RU" dirty="0"/>
              <a:t>, </a:t>
            </a:r>
            <a:r>
              <a:rPr lang="ru-RU" dirty="0" err="1"/>
              <a:t>м'ясо-вовняному</a:t>
            </a:r>
            <a:r>
              <a:rPr lang="ru-RU" dirty="0"/>
              <a:t> </a:t>
            </a:r>
            <a:r>
              <a:rPr lang="ru-RU" dirty="0" err="1"/>
              <a:t>вівчарстві</a:t>
            </a:r>
            <a:r>
              <a:rPr lang="ru-RU" dirty="0"/>
              <a:t>. У </a:t>
            </a:r>
            <a:r>
              <a:rPr lang="ru-RU" dirty="0" err="1"/>
              <a:t>провінціях</a:t>
            </a:r>
            <a:r>
              <a:rPr lang="ru-RU" dirty="0"/>
              <a:t> </a:t>
            </a:r>
            <a:r>
              <a:rPr lang="ru-RU" dirty="0" err="1"/>
              <a:t>південного</a:t>
            </a:r>
            <a:r>
              <a:rPr lang="ru-RU" dirty="0"/>
              <a:t> сходу </a:t>
            </a:r>
            <a:r>
              <a:rPr lang="ru-RU" dirty="0" err="1"/>
              <a:t>переважає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картоплі</a:t>
            </a:r>
            <a:r>
              <a:rPr lang="ru-RU" dirty="0"/>
              <a:t>, </a:t>
            </a:r>
            <a:r>
              <a:rPr lang="ru-RU" dirty="0" err="1"/>
              <a:t>молочне</a:t>
            </a:r>
            <a:r>
              <a:rPr lang="ru-RU" dirty="0"/>
              <a:t> </a:t>
            </a:r>
            <a:r>
              <a:rPr lang="ru-RU" dirty="0" err="1"/>
              <a:t>тваринництво</a:t>
            </a:r>
            <a:r>
              <a:rPr lang="ru-RU" dirty="0"/>
              <a:t>.</a:t>
            </a:r>
          </a:p>
          <a:p>
            <a:r>
              <a:rPr lang="ru-RU" dirty="0"/>
              <a:t>Канада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вилов</a:t>
            </a:r>
            <a:r>
              <a:rPr lang="ru-RU" dirty="0"/>
              <a:t> </a:t>
            </a:r>
            <a:r>
              <a:rPr lang="ru-RU" dirty="0" err="1"/>
              <a:t>тріски</a:t>
            </a:r>
            <a:r>
              <a:rPr lang="ru-RU" dirty="0"/>
              <a:t> в </a:t>
            </a:r>
            <a:r>
              <a:rPr lang="ru-RU" dirty="0" err="1"/>
              <a:t>Атлантичному</a:t>
            </a:r>
            <a:r>
              <a:rPr lang="ru-RU" dirty="0"/>
              <a:t> </a:t>
            </a:r>
            <a:r>
              <a:rPr lang="ru-RU" dirty="0" err="1"/>
              <a:t>океані</a:t>
            </a:r>
            <a:r>
              <a:rPr lang="ru-RU" dirty="0"/>
              <a:t>, у Тихому — лосося, в озерах — окуня.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8" y="116632"/>
            <a:ext cx="452565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8" y="2996952"/>
            <a:ext cx="4525659" cy="35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64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389343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Потужний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транспорту в </a:t>
            </a:r>
            <a:r>
              <a:rPr lang="ru-RU" dirty="0" err="1"/>
              <a:t>Канаді</a:t>
            </a:r>
            <a:r>
              <a:rPr lang="ru-RU" dirty="0"/>
              <a:t> </a:t>
            </a:r>
            <a:r>
              <a:rPr lang="ru-RU" dirty="0" err="1"/>
              <a:t>зумовлений</a:t>
            </a:r>
            <a:r>
              <a:rPr lang="ru-RU" dirty="0"/>
              <a:t> </a:t>
            </a:r>
            <a:r>
              <a:rPr lang="ru-RU" dirty="0" err="1"/>
              <a:t>величезними</a:t>
            </a:r>
            <a:r>
              <a:rPr lang="ru-RU" dirty="0"/>
              <a:t> </a:t>
            </a:r>
            <a:r>
              <a:rPr lang="ru-RU" dirty="0" err="1"/>
              <a:t>розмірами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приморським</a:t>
            </a:r>
            <a:r>
              <a:rPr lang="ru-RU" dirty="0"/>
              <a:t> </a:t>
            </a:r>
            <a:r>
              <a:rPr lang="ru-RU" dirty="0" err="1"/>
              <a:t>положенням</a:t>
            </a:r>
            <a:r>
              <a:rPr lang="ru-RU" dirty="0"/>
              <a:t>, </a:t>
            </a:r>
            <a:r>
              <a:rPr lang="ru-RU" dirty="0" err="1"/>
              <a:t>експортним</a:t>
            </a:r>
            <a:r>
              <a:rPr lang="ru-RU" dirty="0"/>
              <a:t> характером </a:t>
            </a:r>
            <a:r>
              <a:rPr lang="ru-RU" dirty="0" err="1"/>
              <a:t>економіки</a:t>
            </a:r>
            <a:r>
              <a:rPr lang="ru-RU" dirty="0"/>
              <a:t>, </a:t>
            </a:r>
            <a:r>
              <a:rPr lang="ru-RU" dirty="0" err="1"/>
              <a:t>глибокою</a:t>
            </a:r>
            <a:r>
              <a:rPr lang="ru-RU" dirty="0"/>
              <a:t> </a:t>
            </a:r>
            <a:r>
              <a:rPr lang="ru-RU" dirty="0" err="1"/>
              <a:t>спеціалізацією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.</a:t>
            </a:r>
          </a:p>
          <a:p>
            <a:r>
              <a:rPr lang="ru-RU" dirty="0"/>
              <a:t>Перше </a:t>
            </a:r>
            <a:r>
              <a:rPr lang="ru-RU" dirty="0" err="1"/>
              <a:t>місце</a:t>
            </a:r>
            <a:r>
              <a:rPr lang="ru-RU" dirty="0"/>
              <a:t> за </a:t>
            </a:r>
            <a:r>
              <a:rPr lang="ru-RU" dirty="0" err="1"/>
              <a:t>вантажообігом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залізничний</a:t>
            </a:r>
            <a:r>
              <a:rPr lang="ru-RU" dirty="0"/>
              <a:t> транспорт, </a:t>
            </a:r>
            <a:r>
              <a:rPr lang="ru-RU" dirty="0" smtClean="0"/>
              <a:t>а за </a:t>
            </a:r>
            <a:r>
              <a:rPr lang="ru-RU" dirty="0" err="1"/>
              <a:t>пасажирообігом</a:t>
            </a:r>
            <a:r>
              <a:rPr lang="ru-RU" dirty="0"/>
              <a:t> — </a:t>
            </a:r>
            <a:r>
              <a:rPr lang="ru-RU" dirty="0" err="1"/>
              <a:t>автомобільний</a:t>
            </a:r>
            <a:r>
              <a:rPr lang="ru-RU" dirty="0"/>
              <a:t>.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залізничної</a:t>
            </a:r>
            <a:r>
              <a:rPr lang="ru-RU" dirty="0"/>
              <a:t> </a:t>
            </a:r>
            <a:r>
              <a:rPr lang="ru-RU" dirty="0" err="1"/>
              <a:t>колії</a:t>
            </a:r>
            <a:r>
              <a:rPr lang="ru-RU" dirty="0"/>
              <a:t> — 67 тис. км і </a:t>
            </a:r>
            <a:r>
              <a:rPr lang="ru-RU" dirty="0" err="1"/>
              <a:t>має</a:t>
            </a:r>
            <a:r>
              <a:rPr lang="ru-RU" dirty="0"/>
              <a:t> вона </a:t>
            </a:r>
            <a:r>
              <a:rPr lang="ru-RU" dirty="0" err="1"/>
              <a:t>широтне</a:t>
            </a:r>
            <a:r>
              <a:rPr lang="ru-RU" dirty="0"/>
              <a:t> </a:t>
            </a:r>
            <a:r>
              <a:rPr lang="ru-RU" dirty="0" err="1"/>
              <a:t>простягання</a:t>
            </a:r>
            <a:r>
              <a:rPr lang="ru-RU" dirty="0"/>
              <a:t>, а у районах Лабрадору, Великого </a:t>
            </a:r>
            <a:r>
              <a:rPr lang="ru-RU" dirty="0" err="1"/>
              <a:t>Невільничого</a:t>
            </a:r>
            <a:r>
              <a:rPr lang="ru-RU" dirty="0"/>
              <a:t> озера — </a:t>
            </a:r>
            <a:r>
              <a:rPr lang="ru-RU" dirty="0" err="1"/>
              <a:t>меридіональне</a:t>
            </a:r>
            <a:r>
              <a:rPr lang="ru-RU" dirty="0"/>
              <a:t>.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автодоріг</a:t>
            </a:r>
            <a:r>
              <a:rPr lang="ru-RU" dirty="0"/>
              <a:t> — </a:t>
            </a:r>
            <a:r>
              <a:rPr lang="ru-RU" dirty="0" err="1"/>
              <a:t>понад</a:t>
            </a:r>
            <a:r>
              <a:rPr lang="ru-RU" dirty="0"/>
              <a:t> 900 тис. км.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842387" cy="36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74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659" y="2132856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Русло </a:t>
            </a:r>
            <a:r>
              <a:rPr lang="ru-RU" dirty="0" err="1"/>
              <a:t>річки</a:t>
            </a:r>
            <a:r>
              <a:rPr lang="ru-RU" dirty="0"/>
              <a:t> Св. </a:t>
            </a:r>
            <a:r>
              <a:rPr lang="ru-RU" dirty="0" err="1"/>
              <a:t>Лаврентія</a:t>
            </a:r>
            <a:r>
              <a:rPr lang="ru-RU" dirty="0"/>
              <a:t> </a:t>
            </a:r>
            <a:r>
              <a:rPr lang="ru-RU" dirty="0" err="1"/>
              <a:t>глибоке</a:t>
            </a:r>
            <a:r>
              <a:rPr lang="ru-RU" dirty="0"/>
              <a:t> і </a:t>
            </a:r>
            <a:r>
              <a:rPr lang="ru-RU" dirty="0" err="1"/>
              <a:t>океанські</a:t>
            </a:r>
            <a:r>
              <a:rPr lang="ru-RU" dirty="0"/>
              <a:t> </a:t>
            </a:r>
            <a:r>
              <a:rPr lang="ru-RU" dirty="0" err="1"/>
              <a:t>кораблі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заходити</a:t>
            </a:r>
            <a:r>
              <a:rPr lang="ru-RU" dirty="0"/>
              <a:t> в порти Великих озер. Канада </a:t>
            </a:r>
            <a:r>
              <a:rPr lang="ru-RU" dirty="0" err="1"/>
              <a:t>має</a:t>
            </a:r>
            <a:r>
              <a:rPr lang="ru-RU" dirty="0"/>
              <a:t> добре </a:t>
            </a:r>
            <a:r>
              <a:rPr lang="ru-RU" dirty="0" err="1"/>
              <a:t>розвинутий</a:t>
            </a:r>
            <a:r>
              <a:rPr lang="ru-RU" dirty="0"/>
              <a:t> </a:t>
            </a:r>
            <a:r>
              <a:rPr lang="ru-RU" dirty="0" err="1"/>
              <a:t>трубопровідний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морський</a:t>
            </a:r>
            <a:r>
              <a:rPr lang="ru-RU" dirty="0"/>
              <a:t> транспорт. </a:t>
            </a:r>
            <a:r>
              <a:rPr lang="ru-RU" dirty="0" err="1"/>
              <a:t>Найбільшими</a:t>
            </a:r>
            <a:r>
              <a:rPr lang="ru-RU" dirty="0"/>
              <a:t> портами є Ванкувер, Сеть-</a:t>
            </a:r>
            <a:r>
              <a:rPr lang="ru-RU" dirty="0" err="1"/>
              <a:t>Уль</a:t>
            </a:r>
            <a:r>
              <a:rPr lang="ru-RU" dirty="0"/>
              <a:t>, Монреаль, Квебек, </a:t>
            </a:r>
            <a:r>
              <a:rPr lang="ru-RU" dirty="0" err="1"/>
              <a:t>Галіфакс</a:t>
            </a:r>
            <a:endParaRPr lang="ru-RU" dirty="0"/>
          </a:p>
          <a:p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аеропорт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— Монреаль.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5004048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" y="7143"/>
            <a:ext cx="4137985" cy="205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67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Зовнішньоекономічні</a:t>
            </a:r>
            <a:r>
              <a:rPr lang="ru-RU" dirty="0"/>
              <a:t> </a:t>
            </a:r>
            <a:r>
              <a:rPr lang="ru-RU" dirty="0" err="1"/>
              <a:t>зв'язки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569891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Приблизно</a:t>
            </a:r>
            <a:r>
              <a:rPr lang="ru-RU" dirty="0"/>
              <a:t> 25% </a:t>
            </a:r>
            <a:r>
              <a:rPr lang="ru-RU" dirty="0" err="1"/>
              <a:t>промислової</a:t>
            </a:r>
            <a:r>
              <a:rPr lang="ru-RU" dirty="0"/>
              <a:t> й </a:t>
            </a:r>
            <a:r>
              <a:rPr lang="ru-RU" dirty="0" err="1"/>
              <a:t>сільськогосподарської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надходить</a:t>
            </a:r>
            <a:r>
              <a:rPr lang="ru-RU" dirty="0"/>
              <a:t> на </a:t>
            </a:r>
            <a:r>
              <a:rPr lang="ru-RU" dirty="0" err="1"/>
              <a:t>експорт</a:t>
            </a:r>
            <a:r>
              <a:rPr lang="ru-RU" dirty="0"/>
              <a:t>. Перш за все,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продукція</a:t>
            </a:r>
            <a:r>
              <a:rPr lang="ru-RU" dirty="0"/>
              <a:t> </a:t>
            </a:r>
            <a:r>
              <a:rPr lang="ru-RU" dirty="0" err="1"/>
              <a:t>гірничовидобувної</a:t>
            </a:r>
            <a:r>
              <a:rPr lang="ru-RU" dirty="0"/>
              <a:t> і </a:t>
            </a:r>
            <a:r>
              <a:rPr lang="ru-RU" dirty="0" err="1"/>
              <a:t>паперової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</a:t>
            </a:r>
            <a:r>
              <a:rPr lang="ru-RU" dirty="0" err="1"/>
              <a:t>кольорової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 і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978417" cy="44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34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573" y="1412776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імпорту</a:t>
            </a:r>
            <a:r>
              <a:rPr lang="ru-RU" dirty="0"/>
              <a:t> </a:t>
            </a:r>
            <a:r>
              <a:rPr lang="ru-RU" dirty="0" err="1"/>
              <a:t>переважають</a:t>
            </a:r>
            <a:r>
              <a:rPr lang="ru-RU" dirty="0"/>
              <a:t> </a:t>
            </a:r>
            <a:r>
              <a:rPr lang="ru-RU" dirty="0" err="1"/>
              <a:t>готові</a:t>
            </a:r>
            <a:r>
              <a:rPr lang="ru-RU" dirty="0"/>
              <a:t> </a:t>
            </a:r>
            <a:r>
              <a:rPr lang="ru-RU" dirty="0" err="1"/>
              <a:t>промислові</a:t>
            </a:r>
            <a:r>
              <a:rPr lang="ru-RU" dirty="0"/>
              <a:t> </a:t>
            </a:r>
            <a:r>
              <a:rPr lang="ru-RU" dirty="0" err="1"/>
              <a:t>вироби</a:t>
            </a:r>
            <a:r>
              <a:rPr lang="ru-RU" dirty="0"/>
              <a:t>,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нафта</a:t>
            </a:r>
            <a:r>
              <a:rPr lang="ru-RU" dirty="0"/>
              <a:t>, </a:t>
            </a:r>
            <a:r>
              <a:rPr lang="ru-RU" dirty="0" err="1"/>
              <a:t>цитрусові</a:t>
            </a:r>
            <a:r>
              <a:rPr lang="ru-RU" dirty="0"/>
              <a:t>, </a:t>
            </a:r>
            <a:r>
              <a:rPr lang="ru-RU" dirty="0" err="1"/>
              <a:t>устаткування</a:t>
            </a:r>
            <a:r>
              <a:rPr lang="ru-RU" dirty="0"/>
              <a:t> для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. У </a:t>
            </a:r>
            <a:r>
              <a:rPr lang="ru-RU" dirty="0" err="1"/>
              <a:t>Канаді</a:t>
            </a:r>
            <a:r>
              <a:rPr lang="ru-RU" dirty="0"/>
              <a:t> </a:t>
            </a:r>
            <a:r>
              <a:rPr lang="ru-RU" dirty="0" err="1"/>
              <a:t>розвинута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туризму, яка </a:t>
            </a:r>
            <a:r>
              <a:rPr lang="ru-RU" dirty="0" err="1"/>
              <a:t>поповнює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бюджет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на 6 млрд дол. США </a:t>
            </a:r>
            <a:r>
              <a:rPr lang="ru-RU" dirty="0" err="1"/>
              <a:t>щорічно</a:t>
            </a:r>
            <a:r>
              <a:rPr lang="ru-RU" dirty="0"/>
              <a:t>.</a:t>
            </a:r>
          </a:p>
          <a:p>
            <a:r>
              <a:rPr lang="ru-RU" dirty="0" err="1"/>
              <a:t>Близько</a:t>
            </a:r>
            <a:r>
              <a:rPr lang="ru-RU" dirty="0"/>
              <a:t> 87 % </a:t>
            </a:r>
            <a:r>
              <a:rPr lang="ru-RU" dirty="0" err="1"/>
              <a:t>канадського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на </a:t>
            </a:r>
            <a:r>
              <a:rPr lang="ru-RU" dirty="0" err="1"/>
              <a:t>торгівлю</a:t>
            </a:r>
            <a:r>
              <a:rPr lang="ru-RU" dirty="0"/>
              <a:t> з США</a:t>
            </a:r>
            <a:r>
              <a:rPr lang="ru-RU" dirty="0" smtClean="0"/>
              <a:t>.</a:t>
            </a:r>
          </a:p>
          <a:p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торговими</a:t>
            </a:r>
            <a:r>
              <a:rPr lang="ru-RU" dirty="0"/>
              <a:t> партнерами </a:t>
            </a:r>
            <a:r>
              <a:rPr lang="ru-RU" dirty="0" err="1"/>
              <a:t>Канади</a:t>
            </a:r>
            <a:r>
              <a:rPr lang="ru-RU" dirty="0"/>
              <a:t> є </a:t>
            </a:r>
            <a:r>
              <a:rPr lang="ru-RU" dirty="0" err="1"/>
              <a:t>Японія</a:t>
            </a:r>
            <a:r>
              <a:rPr lang="ru-RU" dirty="0"/>
              <a:t>,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5064224" cy="379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2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479400">
            <a:off x="73882" y="2705727"/>
            <a:ext cx="8996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Дякую за увагу!</a:t>
            </a:r>
            <a:endParaRPr lang="ru-RU" sz="8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34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герб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37162" y="1600200"/>
            <a:ext cx="4727326" cy="4925144"/>
          </a:xfrm>
        </p:spPr>
        <p:txBody>
          <a:bodyPr>
            <a:normAutofit fontScale="47500" lnSpcReduction="20000"/>
          </a:bodyPr>
          <a:lstStyle/>
          <a:p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 герб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у 1994 </a:t>
            </a:r>
            <a:r>
              <a:rPr lang="ru-RU" dirty="0" err="1"/>
              <a:t>році</a:t>
            </a:r>
            <a:r>
              <a:rPr lang="ru-RU" dirty="0"/>
              <a:t>. </a:t>
            </a:r>
            <a:r>
              <a:rPr lang="ru-RU" dirty="0" err="1"/>
              <a:t>Найважливішою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у </a:t>
            </a:r>
            <a:r>
              <a:rPr lang="ru-RU" dirty="0" err="1"/>
              <a:t>центрі</a:t>
            </a:r>
            <a:r>
              <a:rPr lang="ru-RU" dirty="0"/>
              <a:t> щит,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зображені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емблеми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символізують</a:t>
            </a:r>
            <a:r>
              <a:rPr lang="ru-RU" dirty="0"/>
              <a:t>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засновників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: </a:t>
            </a:r>
            <a:r>
              <a:rPr lang="ru-RU" dirty="0" err="1"/>
              <a:t>англійця</a:t>
            </a:r>
            <a:r>
              <a:rPr lang="ru-RU" dirty="0"/>
              <a:t>, </a:t>
            </a:r>
            <a:r>
              <a:rPr lang="ru-RU" dirty="0" err="1"/>
              <a:t>шотландця</a:t>
            </a:r>
            <a:r>
              <a:rPr lang="ru-RU" dirty="0"/>
              <a:t>, </a:t>
            </a:r>
            <a:r>
              <a:rPr lang="ru-RU" dirty="0" err="1"/>
              <a:t>ірландця</a:t>
            </a:r>
            <a:r>
              <a:rPr lang="ru-RU" dirty="0"/>
              <a:t> і француза — і </a:t>
            </a:r>
            <a:r>
              <a:rPr lang="ru-RU" dirty="0" err="1"/>
              <a:t>гілка</a:t>
            </a:r>
            <a:r>
              <a:rPr lang="ru-RU" dirty="0"/>
              <a:t> </a:t>
            </a:r>
            <a:r>
              <a:rPr lang="ru-RU" dirty="0" err="1"/>
              <a:t>канадського</a:t>
            </a:r>
            <a:r>
              <a:rPr lang="ru-RU" dirty="0"/>
              <a:t> клена. Щит </a:t>
            </a:r>
            <a:r>
              <a:rPr lang="ru-RU" dirty="0" err="1"/>
              <a:t>підтримують</a:t>
            </a:r>
            <a:r>
              <a:rPr lang="ru-RU" dirty="0"/>
              <a:t>, з одного боку </a:t>
            </a:r>
            <a:r>
              <a:rPr lang="ru-RU" dirty="0" err="1"/>
              <a:t>золотий</a:t>
            </a:r>
            <a:r>
              <a:rPr lang="ru-RU" dirty="0"/>
              <a:t> лев </a:t>
            </a:r>
            <a:r>
              <a:rPr lang="ru-RU" dirty="0" err="1"/>
              <a:t>Англії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несе</a:t>
            </a:r>
            <a:r>
              <a:rPr lang="ru-RU" dirty="0"/>
              <a:t> </a:t>
            </a:r>
            <a:r>
              <a:rPr lang="ru-RU" dirty="0" err="1"/>
              <a:t>королівський</a:t>
            </a:r>
            <a:r>
              <a:rPr lang="ru-RU" dirty="0"/>
              <a:t> прапор на </a:t>
            </a:r>
            <a:r>
              <a:rPr lang="ru-RU" dirty="0" err="1"/>
              <a:t>срібному</a:t>
            </a:r>
            <a:r>
              <a:rPr lang="ru-RU" dirty="0"/>
              <a:t> </a:t>
            </a:r>
            <a:r>
              <a:rPr lang="ru-RU" dirty="0" err="1"/>
              <a:t>списі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золотим </a:t>
            </a:r>
            <a:r>
              <a:rPr lang="ru-RU" dirty="0" err="1"/>
              <a:t>вістрям</a:t>
            </a:r>
            <a:r>
              <a:rPr lang="ru-RU" dirty="0"/>
              <a:t>; з </a:t>
            </a:r>
            <a:r>
              <a:rPr lang="ru-RU" dirty="0" err="1"/>
              <a:t>іншого</a:t>
            </a:r>
            <a:r>
              <a:rPr lang="ru-RU" dirty="0"/>
              <a:t> —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єдиноріг</a:t>
            </a:r>
            <a:r>
              <a:rPr lang="ru-RU" dirty="0"/>
              <a:t> </a:t>
            </a:r>
            <a:r>
              <a:rPr lang="ru-RU" dirty="0" err="1"/>
              <a:t>Шотландії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золотими</a:t>
            </a:r>
            <a:r>
              <a:rPr lang="ru-RU" dirty="0"/>
              <a:t> рогом, гривою й </a:t>
            </a:r>
            <a:r>
              <a:rPr lang="ru-RU" dirty="0" err="1"/>
              <a:t>копитами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тримає</a:t>
            </a:r>
            <a:r>
              <a:rPr lang="ru-RU" dirty="0"/>
              <a:t> прапор </a:t>
            </a:r>
            <a:r>
              <a:rPr lang="ru-RU" dirty="0" err="1"/>
              <a:t>королівської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. Щит </a:t>
            </a:r>
            <a:r>
              <a:rPr lang="ru-RU" dirty="0" err="1"/>
              <a:t>покривають</a:t>
            </a:r>
            <a:r>
              <a:rPr lang="ru-RU" dirty="0"/>
              <a:t> </a:t>
            </a:r>
            <a:r>
              <a:rPr lang="ru-RU" dirty="0" err="1"/>
              <a:t>мантія</a:t>
            </a:r>
            <a:r>
              <a:rPr lang="ru-RU" dirty="0"/>
              <a:t> і </a:t>
            </a:r>
            <a:r>
              <a:rPr lang="ru-RU" dirty="0" err="1"/>
              <a:t>королівський</a:t>
            </a:r>
            <a:r>
              <a:rPr lang="ru-RU" dirty="0"/>
              <a:t> (</a:t>
            </a:r>
            <a:r>
              <a:rPr lang="ru-RU" dirty="0" err="1"/>
              <a:t>шолом</a:t>
            </a:r>
            <a:r>
              <a:rPr lang="ru-RU" dirty="0"/>
              <a:t>), на </a:t>
            </a:r>
            <a:r>
              <a:rPr lang="ru-RU" dirty="0" err="1"/>
              <a:t>гребені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коронований </a:t>
            </a:r>
            <a:r>
              <a:rPr lang="ru-RU" dirty="0" err="1"/>
              <a:t>золотий</a:t>
            </a:r>
            <a:r>
              <a:rPr lang="ru-RU" dirty="0"/>
              <a:t> лев з </a:t>
            </a:r>
            <a:r>
              <a:rPr lang="ru-RU" dirty="0" err="1"/>
              <a:t>гілочкою</a:t>
            </a:r>
            <a:r>
              <a:rPr lang="ru-RU" dirty="0"/>
              <a:t> клена.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вінця</a:t>
            </a:r>
            <a:r>
              <a:rPr lang="ru-RU" dirty="0"/>
              <a:t>, </a:t>
            </a:r>
            <a:r>
              <a:rPr lang="ru-RU" dirty="0" err="1"/>
              <a:t>обплетеного</a:t>
            </a:r>
            <a:r>
              <a:rPr lang="ru-RU" dirty="0"/>
              <a:t> </a:t>
            </a:r>
            <a:r>
              <a:rPr lang="ru-RU" dirty="0" err="1"/>
              <a:t>червоним</a:t>
            </a:r>
            <a:r>
              <a:rPr lang="ru-RU" dirty="0"/>
              <a:t> і </a:t>
            </a:r>
            <a:r>
              <a:rPr lang="ru-RU" dirty="0" err="1"/>
              <a:t>білим</a:t>
            </a:r>
            <a:r>
              <a:rPr lang="ru-RU" dirty="0"/>
              <a:t> </a:t>
            </a:r>
            <a:r>
              <a:rPr lang="ru-RU" dirty="0" err="1"/>
              <a:t>шовком</a:t>
            </a:r>
            <a:r>
              <a:rPr lang="ru-RU" dirty="0"/>
              <a:t>. Лев </a:t>
            </a:r>
            <a:r>
              <a:rPr lang="ru-RU" dirty="0" err="1"/>
              <a:t>символізує</a:t>
            </a:r>
            <a:r>
              <a:rPr lang="ru-RU" dirty="0"/>
              <a:t> доблесть і </a:t>
            </a:r>
            <a:r>
              <a:rPr lang="ru-RU" dirty="0" err="1"/>
              <a:t>мужність</a:t>
            </a:r>
            <a:r>
              <a:rPr lang="ru-RU" dirty="0"/>
              <a:t>, </a:t>
            </a:r>
            <a:r>
              <a:rPr lang="ru-RU" dirty="0" err="1"/>
              <a:t>гребінь</a:t>
            </a:r>
            <a:r>
              <a:rPr lang="ru-RU" dirty="0"/>
              <a:t> — опору в </a:t>
            </a:r>
            <a:r>
              <a:rPr lang="ru-RU" dirty="0" err="1"/>
              <a:t>особі</a:t>
            </a:r>
            <a:r>
              <a:rPr lang="ru-RU" dirty="0"/>
              <a:t> генерал-губернатора. </a:t>
            </a:r>
            <a:r>
              <a:rPr lang="ru-RU" dirty="0" err="1"/>
              <a:t>Імперська</a:t>
            </a:r>
            <a:r>
              <a:rPr lang="ru-RU" dirty="0"/>
              <a:t> корона </a:t>
            </a:r>
            <a:r>
              <a:rPr lang="ru-RU" dirty="0" err="1"/>
              <a:t>зверху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монархію</a:t>
            </a:r>
            <a:r>
              <a:rPr lang="ru-RU" dirty="0"/>
              <a:t> як </a:t>
            </a:r>
            <a:r>
              <a:rPr lang="ru-RU" dirty="0" err="1"/>
              <a:t>верховну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 над </a:t>
            </a:r>
            <a:r>
              <a:rPr lang="ru-RU" dirty="0" err="1"/>
              <a:t>Канадою</a:t>
            </a:r>
            <a:r>
              <a:rPr lang="ru-RU" dirty="0"/>
              <a:t>. У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щита </a:t>
            </a:r>
            <a:r>
              <a:rPr lang="ru-RU" dirty="0" err="1"/>
              <a:t>розміщений</a:t>
            </a:r>
            <a:r>
              <a:rPr lang="ru-RU" dirty="0"/>
              <a:t> </a:t>
            </a:r>
            <a:r>
              <a:rPr lang="ru-RU" dirty="0" err="1"/>
              <a:t>девіз</a:t>
            </a:r>
            <a:r>
              <a:rPr lang="ru-RU" dirty="0"/>
              <a:t> "</a:t>
            </a:r>
            <a:r>
              <a:rPr lang="en-US" dirty="0"/>
              <a:t>A Mare </a:t>
            </a:r>
            <a:r>
              <a:rPr lang="en-US" dirty="0" err="1"/>
              <a:t>usque</a:t>
            </a:r>
            <a:r>
              <a:rPr lang="en-US" dirty="0"/>
              <a:t> ad </a:t>
            </a:r>
            <a:r>
              <a:rPr lang="ru-RU" dirty="0"/>
              <a:t>Маге" ("</a:t>
            </a:r>
            <a:r>
              <a:rPr lang="ru-RU" dirty="0" err="1"/>
              <a:t>Від</a:t>
            </a:r>
            <a:r>
              <a:rPr lang="ru-RU" dirty="0"/>
              <a:t> моря по море"), слова для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взяті</a:t>
            </a:r>
            <a:r>
              <a:rPr lang="ru-RU" dirty="0"/>
              <a:t> з Псалма 72 </a:t>
            </a:r>
            <a:r>
              <a:rPr lang="ru-RU" dirty="0" err="1"/>
              <a:t>Біблії</a:t>
            </a:r>
            <a:r>
              <a:rPr lang="ru-RU" dirty="0"/>
              <a:t>: "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матиме</a:t>
            </a:r>
            <a:r>
              <a:rPr lang="ru-RU" dirty="0"/>
              <a:t> </a:t>
            </a:r>
            <a:r>
              <a:rPr lang="ru-RU" dirty="0" err="1"/>
              <a:t>владарювання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моря по море і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 до краю </a:t>
            </a:r>
            <a:r>
              <a:rPr lang="ru-RU" dirty="0" err="1"/>
              <a:t>Землі</a:t>
            </a:r>
            <a:r>
              <a:rPr lang="ru-RU" dirty="0"/>
              <a:t>". На </a:t>
            </a:r>
            <a:r>
              <a:rPr lang="ru-RU" dirty="0" err="1"/>
              <a:t>стрічці</a:t>
            </a:r>
            <a:r>
              <a:rPr lang="ru-RU" dirty="0"/>
              <a:t>, яка </a:t>
            </a:r>
            <a:r>
              <a:rPr lang="ru-RU" dirty="0" err="1"/>
              <a:t>обвиває</a:t>
            </a:r>
            <a:r>
              <a:rPr lang="ru-RU" dirty="0"/>
              <a:t> щит, </a:t>
            </a:r>
            <a:r>
              <a:rPr lang="ru-RU" dirty="0" err="1"/>
              <a:t>міститься</a:t>
            </a:r>
            <a:r>
              <a:rPr lang="ru-RU" dirty="0"/>
              <a:t> </a:t>
            </a:r>
            <a:r>
              <a:rPr lang="ru-RU" dirty="0" err="1"/>
              <a:t>девіз</a:t>
            </a:r>
            <a:r>
              <a:rPr lang="ru-RU" dirty="0"/>
              <a:t> "</a:t>
            </a:r>
            <a:r>
              <a:rPr lang="en-US" dirty="0" err="1"/>
              <a:t>Desiderantes</a:t>
            </a:r>
            <a:r>
              <a:rPr lang="en-US" dirty="0"/>
              <a:t> </a:t>
            </a:r>
            <a:r>
              <a:rPr lang="en-US" dirty="0" err="1"/>
              <a:t>Meliorem</a:t>
            </a:r>
            <a:r>
              <a:rPr lang="en-US" dirty="0"/>
              <a:t> </a:t>
            </a:r>
            <a:r>
              <a:rPr lang="en-US" dirty="0" err="1"/>
              <a:t>Patriam</a:t>
            </a:r>
            <a:r>
              <a:rPr lang="en-US" dirty="0"/>
              <a:t>" ("</a:t>
            </a:r>
            <a:r>
              <a:rPr lang="ru-RU" dirty="0"/>
              <a:t>Вони </a:t>
            </a:r>
            <a:r>
              <a:rPr lang="ru-RU" dirty="0" err="1"/>
              <a:t>бажали</a:t>
            </a:r>
            <a:r>
              <a:rPr lang="ru-RU" dirty="0"/>
              <a:t> </a:t>
            </a:r>
            <a:r>
              <a:rPr lang="ru-RU" dirty="0" err="1"/>
              <a:t>кращої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"). Внизу герба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емблема</a:t>
            </a:r>
            <a:r>
              <a:rPr lang="ru-RU" dirty="0"/>
              <a:t>, яка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переплетених</a:t>
            </a:r>
            <a:r>
              <a:rPr lang="ru-RU" dirty="0"/>
              <a:t>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рози</a:t>
            </a:r>
            <a:r>
              <a:rPr lang="ru-RU" dirty="0"/>
              <a:t>, </a:t>
            </a:r>
            <a:r>
              <a:rPr lang="ru-RU" dirty="0" err="1"/>
              <a:t>шотландського</a:t>
            </a:r>
            <a:r>
              <a:rPr lang="ru-RU" dirty="0"/>
              <a:t> </a:t>
            </a:r>
            <a:r>
              <a:rPr lang="ru-RU" dirty="0" err="1"/>
              <a:t>чортополоху</a:t>
            </a:r>
            <a:r>
              <a:rPr lang="ru-RU" dirty="0"/>
              <a:t>, </a:t>
            </a:r>
            <a:r>
              <a:rPr lang="ru-RU" dirty="0" err="1"/>
              <a:t>французької</a:t>
            </a:r>
            <a:r>
              <a:rPr lang="ru-RU" dirty="0"/>
              <a:t> </a:t>
            </a:r>
            <a:r>
              <a:rPr lang="ru-RU" dirty="0" err="1"/>
              <a:t>лілії</a:t>
            </a:r>
            <a:r>
              <a:rPr lang="ru-RU" dirty="0"/>
              <a:t> та </a:t>
            </a:r>
            <a:r>
              <a:rPr lang="ru-RU" dirty="0" err="1"/>
              <a:t>ірландського</a:t>
            </a:r>
            <a:r>
              <a:rPr lang="ru-RU" dirty="0"/>
              <a:t> </a:t>
            </a:r>
            <a:r>
              <a:rPr lang="ru-RU" dirty="0" err="1"/>
              <a:t>трилисника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05765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627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прапор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1828800"/>
          </a:xfrm>
        </p:spPr>
        <p:txBody>
          <a:bodyPr>
            <a:normAutofit fontScale="47500" lnSpcReduction="20000"/>
          </a:bodyPr>
          <a:lstStyle/>
          <a:p>
            <a:r>
              <a:rPr lang="ru-RU" dirty="0" err="1"/>
              <a:t>Зображення</a:t>
            </a:r>
            <a:r>
              <a:rPr lang="ru-RU" dirty="0"/>
              <a:t> кленового листка </a:t>
            </a:r>
            <a:r>
              <a:rPr lang="ru-RU" dirty="0" err="1"/>
              <a:t>асоціювалося</a:t>
            </a:r>
            <a:r>
              <a:rPr lang="ru-RU" dirty="0"/>
              <a:t> з </a:t>
            </a:r>
            <a:r>
              <a:rPr lang="ru-RU" dirty="0" err="1"/>
              <a:t>Канадою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 1700 року. </a:t>
            </a:r>
            <a:r>
              <a:rPr lang="ru-RU" dirty="0" err="1"/>
              <a:t>Кленовий</a:t>
            </a:r>
            <a:r>
              <a:rPr lang="ru-RU" dirty="0"/>
              <a:t> листок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та </a:t>
            </a:r>
            <a:r>
              <a:rPr lang="ru-RU" dirty="0" err="1"/>
              <a:t>непохитність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: </a:t>
            </a:r>
            <a:r>
              <a:rPr lang="ru-RU" dirty="0" err="1"/>
              <a:t>він</a:t>
            </a:r>
            <a:r>
              <a:rPr lang="ru-RU" dirty="0"/>
              <a:t> став </a:t>
            </a:r>
            <a:r>
              <a:rPr lang="ru-RU" dirty="0" err="1"/>
              <a:t>найголовнішим</a:t>
            </a:r>
            <a:r>
              <a:rPr lang="ru-RU" dirty="0"/>
              <a:t> символом </a:t>
            </a:r>
            <a:r>
              <a:rPr lang="ru-RU" dirty="0" err="1"/>
              <a:t>країни</a:t>
            </a:r>
            <a:r>
              <a:rPr lang="ru-RU" dirty="0"/>
              <a:t> з 15 лютого 1965 року, коли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заснований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прапор. </a:t>
            </a:r>
            <a:r>
              <a:rPr lang="ru-RU" dirty="0" err="1"/>
              <a:t>Щороку</a:t>
            </a:r>
            <a:r>
              <a:rPr lang="ru-RU" dirty="0"/>
              <a:t> 15 лютого </a:t>
            </a:r>
            <a:r>
              <a:rPr lang="ru-RU" dirty="0" err="1"/>
              <a:t>відзначається</a:t>
            </a:r>
            <a:r>
              <a:rPr lang="ru-RU" dirty="0"/>
              <a:t> як День прапора </a:t>
            </a:r>
            <a:r>
              <a:rPr lang="ru-RU" dirty="0" err="1"/>
              <a:t>Канади</a:t>
            </a:r>
            <a:r>
              <a:rPr lang="ru-RU" dirty="0"/>
              <a:t>. </a:t>
            </a:r>
            <a:r>
              <a:rPr lang="ru-RU" dirty="0" err="1"/>
              <a:t>Сучасний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прапор </a:t>
            </a:r>
            <a:r>
              <a:rPr lang="ru-RU" dirty="0" err="1"/>
              <a:t>Канади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(полотнище)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вертикальних</a:t>
            </a:r>
            <a:r>
              <a:rPr lang="ru-RU" dirty="0"/>
              <a:t> </a:t>
            </a:r>
            <a:r>
              <a:rPr lang="ru-RU" dirty="0" err="1"/>
              <a:t>смуг</a:t>
            </a:r>
            <a:r>
              <a:rPr lang="ru-RU" dirty="0"/>
              <a:t>: </a:t>
            </a:r>
            <a:r>
              <a:rPr lang="ru-RU" dirty="0" err="1"/>
              <a:t>червоної</a:t>
            </a:r>
            <a:r>
              <a:rPr lang="ru-RU" dirty="0"/>
              <a:t>, </a:t>
            </a:r>
            <a:r>
              <a:rPr lang="ru-RU" dirty="0" err="1"/>
              <a:t>білої</a:t>
            </a:r>
            <a:r>
              <a:rPr lang="ru-RU" dirty="0"/>
              <a:t> і </a:t>
            </a:r>
            <a:r>
              <a:rPr lang="ru-RU" dirty="0" err="1"/>
              <a:t>червоної</a:t>
            </a:r>
            <a:r>
              <a:rPr lang="ru-RU" dirty="0"/>
              <a:t> (</a:t>
            </a:r>
            <a:r>
              <a:rPr lang="ru-RU" dirty="0" err="1"/>
              <a:t>біла</a:t>
            </a:r>
            <a:r>
              <a:rPr lang="ru-RU" dirty="0"/>
              <a:t> </a:t>
            </a:r>
            <a:r>
              <a:rPr lang="ru-RU" dirty="0" err="1"/>
              <a:t>смуга</a:t>
            </a:r>
            <a:r>
              <a:rPr lang="ru-RU" dirty="0"/>
              <a:t> </a:t>
            </a:r>
            <a:r>
              <a:rPr lang="ru-RU" dirty="0" err="1"/>
              <a:t>вдвічі</a:t>
            </a:r>
            <a:r>
              <a:rPr lang="ru-RU" dirty="0"/>
              <a:t> </a:t>
            </a:r>
            <a:r>
              <a:rPr lang="ru-RU" dirty="0" err="1"/>
              <a:t>ширша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червоної</a:t>
            </a:r>
            <a:r>
              <a:rPr lang="ru-RU" dirty="0"/>
              <a:t>), у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білої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 </a:t>
            </a:r>
            <a:r>
              <a:rPr lang="ru-RU" dirty="0" err="1"/>
              <a:t>зображений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кленовий</a:t>
            </a:r>
            <a:r>
              <a:rPr lang="ru-RU" dirty="0"/>
              <a:t> листок. </a:t>
            </a:r>
            <a:r>
              <a:rPr lang="ru-RU" dirty="0" err="1"/>
              <a:t>Довжина</a:t>
            </a:r>
            <a:r>
              <a:rPr lang="ru-RU" dirty="0"/>
              <a:t> прапора </a:t>
            </a:r>
            <a:r>
              <a:rPr lang="ru-RU" dirty="0" err="1"/>
              <a:t>вдвічі</a:t>
            </a:r>
            <a:r>
              <a:rPr lang="ru-RU" dirty="0"/>
              <a:t>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ширини</a:t>
            </a:r>
            <a:r>
              <a:rPr lang="ru-RU" dirty="0"/>
              <a:t>. </a:t>
            </a:r>
            <a:r>
              <a:rPr lang="ru-RU" dirty="0" err="1"/>
              <a:t>Червоний</a:t>
            </a:r>
            <a:r>
              <a:rPr lang="ru-RU" dirty="0"/>
              <a:t> і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—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,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першими </a:t>
            </a:r>
            <a:r>
              <a:rPr lang="ru-RU" dirty="0" err="1"/>
              <a:t>переселилися</a:t>
            </a:r>
            <a:r>
              <a:rPr lang="ru-RU" dirty="0"/>
              <a:t> до </a:t>
            </a:r>
            <a:r>
              <a:rPr lang="ru-RU" dirty="0" err="1"/>
              <a:t>Канади</a:t>
            </a:r>
            <a:r>
              <a:rPr lang="ru-RU" dirty="0"/>
              <a:t>. </a:t>
            </a:r>
            <a:r>
              <a:rPr lang="ru-RU" dirty="0" err="1"/>
              <a:t>Англійці</a:t>
            </a:r>
            <a:r>
              <a:rPr lang="ru-RU" dirty="0"/>
              <a:t> і </a:t>
            </a:r>
            <a:r>
              <a:rPr lang="ru-RU" dirty="0" err="1"/>
              <a:t>французи</a:t>
            </a:r>
            <a:r>
              <a:rPr lang="ru-RU" dirty="0"/>
              <a:t> </a:t>
            </a:r>
            <a:r>
              <a:rPr lang="ru-RU" dirty="0" err="1"/>
              <a:t>воювали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 </a:t>
            </a:r>
            <a:r>
              <a:rPr lang="ru-RU" dirty="0" err="1"/>
              <a:t>ланкастерської</a:t>
            </a:r>
            <a:r>
              <a:rPr lang="ru-RU" dirty="0"/>
              <a:t> </a:t>
            </a:r>
            <a:r>
              <a:rPr lang="ru-RU" dirty="0" err="1"/>
              <a:t>червоної</a:t>
            </a:r>
            <a:r>
              <a:rPr lang="ru-RU" dirty="0"/>
              <a:t> </a:t>
            </a:r>
            <a:r>
              <a:rPr lang="ru-RU" dirty="0" err="1"/>
              <a:t>троянди</a:t>
            </a:r>
            <a:r>
              <a:rPr lang="ru-RU" dirty="0"/>
              <a:t> і </a:t>
            </a:r>
            <a:r>
              <a:rPr lang="ru-RU" dirty="0" err="1"/>
              <a:t>білої</a:t>
            </a:r>
            <a:r>
              <a:rPr lang="ru-RU" dirty="0"/>
              <a:t> </a:t>
            </a:r>
            <a:r>
              <a:rPr lang="ru-RU" dirty="0" err="1"/>
              <a:t>лілії</a:t>
            </a:r>
            <a:r>
              <a:rPr lang="ru-RU" dirty="0"/>
              <a:t>. </a:t>
            </a:r>
            <a:r>
              <a:rPr lang="ru-RU" dirty="0" err="1"/>
              <a:t>Білий</a:t>
            </a:r>
            <a:r>
              <a:rPr lang="ru-RU" dirty="0"/>
              <a:t> і </a:t>
            </a:r>
            <a:r>
              <a:rPr lang="ru-RU" dirty="0" err="1"/>
              <a:t>червоний</a:t>
            </a:r>
            <a:r>
              <a:rPr lang="ru-RU" dirty="0"/>
              <a:t> стали </a:t>
            </a:r>
            <a:r>
              <a:rPr lang="ru-RU" dirty="0" err="1"/>
              <a:t>офіційними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затвердження</a:t>
            </a:r>
            <a:r>
              <a:rPr lang="ru-RU" dirty="0"/>
              <a:t> королем Георгом </a:t>
            </a:r>
            <a:r>
              <a:rPr lang="en-US" dirty="0"/>
              <a:t>V </a:t>
            </a:r>
            <a:r>
              <a:rPr lang="ru-RU" dirty="0"/>
              <a:t>у 1921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57150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14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435280" cy="2116832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Англійська</a:t>
            </a:r>
            <a:r>
              <a:rPr lang="ru-RU" dirty="0"/>
              <a:t>, яка є </a:t>
            </a:r>
            <a:r>
              <a:rPr lang="ru-RU" dirty="0" err="1"/>
              <a:t>рідною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17,3 млн. </a:t>
            </a:r>
            <a:r>
              <a:rPr lang="ru-RU" dirty="0" err="1"/>
              <a:t>канадців</a:t>
            </a:r>
            <a:r>
              <a:rPr lang="ru-RU" dirty="0"/>
              <a:t>, та </a:t>
            </a:r>
            <a:r>
              <a:rPr lang="ru-RU" dirty="0" err="1"/>
              <a:t>французька</a:t>
            </a:r>
            <a:r>
              <a:rPr lang="ru-RU" dirty="0"/>
              <a:t>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розмовляють</a:t>
            </a:r>
            <a:r>
              <a:rPr lang="ru-RU" dirty="0"/>
              <a:t> 6,7 млн. людей —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офіційні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. </a:t>
            </a:r>
            <a:r>
              <a:rPr lang="ru-RU" dirty="0" err="1"/>
              <a:t>Водночас</a:t>
            </a:r>
            <a:r>
              <a:rPr lang="ru-RU" dirty="0"/>
              <a:t> 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рідними</a:t>
            </a:r>
            <a:r>
              <a:rPr lang="ru-RU" dirty="0"/>
              <a:t> є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як </a:t>
            </a:r>
            <a:r>
              <a:rPr lang="ru-RU" dirty="0" err="1"/>
              <a:t>італійська</a:t>
            </a:r>
            <a:r>
              <a:rPr lang="ru-RU" dirty="0"/>
              <a:t>, </a:t>
            </a:r>
            <a:r>
              <a:rPr lang="ru-RU" dirty="0" err="1"/>
              <a:t>китайська</a:t>
            </a:r>
            <a:r>
              <a:rPr lang="ru-RU" dirty="0"/>
              <a:t>, </a:t>
            </a:r>
            <a:r>
              <a:rPr lang="ru-RU" dirty="0" err="1"/>
              <a:t>німецька</a:t>
            </a:r>
            <a:r>
              <a:rPr lang="ru-RU" dirty="0"/>
              <a:t>, </a:t>
            </a:r>
            <a:r>
              <a:rPr lang="ru-RU" dirty="0" err="1"/>
              <a:t>польська</a:t>
            </a:r>
            <a:r>
              <a:rPr lang="ru-RU" dirty="0"/>
              <a:t>, </a:t>
            </a:r>
            <a:r>
              <a:rPr lang="ru-RU" dirty="0" err="1"/>
              <a:t>іспанська</a:t>
            </a:r>
            <a:r>
              <a:rPr lang="ru-RU" dirty="0"/>
              <a:t>, </a:t>
            </a:r>
            <a:r>
              <a:rPr lang="ru-RU" dirty="0" err="1"/>
              <a:t>португальська</a:t>
            </a:r>
            <a:r>
              <a:rPr lang="ru-RU" dirty="0"/>
              <a:t>, </a:t>
            </a:r>
            <a:r>
              <a:rPr lang="ru-RU" dirty="0" err="1"/>
              <a:t>українська</a:t>
            </a:r>
            <a:r>
              <a:rPr lang="ru-RU" dirty="0"/>
              <a:t>, </a:t>
            </a:r>
            <a:r>
              <a:rPr lang="ru-RU" dirty="0" err="1"/>
              <a:t>голландська</a:t>
            </a:r>
            <a:r>
              <a:rPr lang="ru-RU" dirty="0"/>
              <a:t>, </a:t>
            </a:r>
            <a:r>
              <a:rPr lang="ru-RU" dirty="0" err="1"/>
              <a:t>арабська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78136"/>
            <a:ext cx="7272808" cy="299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76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Релігія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канадців</a:t>
            </a:r>
            <a:r>
              <a:rPr lang="ru-RU" dirty="0"/>
              <a:t> — </a:t>
            </a:r>
            <a:r>
              <a:rPr lang="ru-RU" dirty="0" err="1"/>
              <a:t>християни</a:t>
            </a:r>
            <a:r>
              <a:rPr lang="ru-RU" dirty="0"/>
              <a:t>. Станом на 1991 </a:t>
            </a:r>
            <a:r>
              <a:rPr lang="ru-RU" dirty="0" err="1"/>
              <a:t>рік</a:t>
            </a:r>
            <a:r>
              <a:rPr lang="ru-RU" dirty="0"/>
              <a:t>, </a:t>
            </a:r>
            <a:r>
              <a:rPr lang="ru-RU" dirty="0" err="1"/>
              <a:t>більшість</a:t>
            </a:r>
            <a:r>
              <a:rPr lang="ru-RU" dirty="0"/>
              <a:t> належала до </a:t>
            </a:r>
            <a:r>
              <a:rPr lang="ru-RU" dirty="0" err="1"/>
              <a:t>римсько-католицької</a:t>
            </a:r>
            <a:r>
              <a:rPr lang="ru-RU" dirty="0"/>
              <a:t> церкви (45,2% </a:t>
            </a:r>
            <a:r>
              <a:rPr lang="ru-RU" dirty="0" err="1"/>
              <a:t>населення</a:t>
            </a:r>
            <a:r>
              <a:rPr lang="ru-RU" dirty="0"/>
              <a:t>), за ними — </a:t>
            </a:r>
            <a:r>
              <a:rPr lang="ru-RU" dirty="0" err="1"/>
              <a:t>кальвіністи</a:t>
            </a:r>
            <a:r>
              <a:rPr lang="ru-RU" dirty="0"/>
              <a:t> та, </a:t>
            </a:r>
            <a:r>
              <a:rPr lang="ru-RU" dirty="0" err="1"/>
              <a:t>маючі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канонічне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, </a:t>
            </a:r>
            <a:r>
              <a:rPr lang="ru-RU" dirty="0" err="1"/>
              <a:t>англіканська</a:t>
            </a:r>
            <a:r>
              <a:rPr lang="ru-RU" dirty="0"/>
              <a:t> та </a:t>
            </a:r>
            <a:r>
              <a:rPr lang="ru-RU" dirty="0" err="1"/>
              <a:t>лютеранська</a:t>
            </a:r>
            <a:r>
              <a:rPr lang="ru-RU" dirty="0"/>
              <a:t> церкви. </a:t>
            </a:r>
            <a:r>
              <a:rPr lang="ru-RU" dirty="0" err="1"/>
              <a:t>Представлені</a:t>
            </a:r>
            <a:r>
              <a:rPr lang="ru-RU" dirty="0"/>
              <a:t> й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релігії</a:t>
            </a:r>
            <a:r>
              <a:rPr lang="ru-RU" dirty="0"/>
              <a:t>: </a:t>
            </a:r>
            <a:r>
              <a:rPr lang="ru-RU" dirty="0" err="1"/>
              <a:t>індуїзм</a:t>
            </a:r>
            <a:r>
              <a:rPr lang="ru-RU" dirty="0"/>
              <a:t>, </a:t>
            </a:r>
            <a:r>
              <a:rPr lang="ru-RU" dirty="0" err="1"/>
              <a:t>іслам</a:t>
            </a:r>
            <a:r>
              <a:rPr lang="ru-RU" dirty="0"/>
              <a:t>, </a:t>
            </a:r>
            <a:r>
              <a:rPr lang="ru-RU" dirty="0" err="1"/>
              <a:t>сикхізм</a:t>
            </a:r>
            <a:r>
              <a:rPr lang="ru-RU" dirty="0"/>
              <a:t> та буддизм. </a:t>
            </a:r>
            <a:r>
              <a:rPr lang="ru-RU" dirty="0" err="1"/>
              <a:t>Близько</a:t>
            </a:r>
            <a:r>
              <a:rPr lang="ru-RU" dirty="0"/>
              <a:t> 3,4 млн. </a:t>
            </a:r>
            <a:r>
              <a:rPr lang="ru-RU" dirty="0" err="1"/>
              <a:t>осіб</a:t>
            </a:r>
            <a:r>
              <a:rPr lang="ru-RU" dirty="0"/>
              <a:t> заявили,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не </a:t>
            </a:r>
            <a:r>
              <a:rPr lang="ru-RU" dirty="0" err="1"/>
              <a:t>сповідають</a:t>
            </a:r>
            <a:r>
              <a:rPr lang="ru-RU" dirty="0"/>
              <a:t> </a:t>
            </a:r>
            <a:r>
              <a:rPr lang="ru-RU" dirty="0" err="1"/>
              <a:t>жодної</a:t>
            </a:r>
            <a:r>
              <a:rPr lang="ru-RU" dirty="0"/>
              <a:t> </a:t>
            </a:r>
            <a:r>
              <a:rPr lang="ru-RU" dirty="0" err="1"/>
              <a:t>релігії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12776"/>
            <a:ext cx="321635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06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Членство в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організаціях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ООН, ЮНЕСКО, ОБСЄ, НАТО, АЕС, ОАД, Велика </a:t>
            </a:r>
            <a:r>
              <a:rPr lang="ru-RU" dirty="0" err="1"/>
              <a:t>вісімка</a:t>
            </a:r>
            <a:r>
              <a:rPr lang="ru-RU" dirty="0"/>
              <a:t>, СОТ, МБРР, МВФ та </a:t>
            </a:r>
            <a:r>
              <a:rPr lang="ru-RU" dirty="0" err="1"/>
              <a:t>інші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яка є членом і </a:t>
            </a:r>
            <a:r>
              <a:rPr lang="ru-RU" dirty="0" err="1"/>
              <a:t>Співдружності</a:t>
            </a:r>
            <a:r>
              <a:rPr lang="ru-RU" dirty="0"/>
              <a:t> </a:t>
            </a:r>
            <a:r>
              <a:rPr lang="ru-RU" dirty="0" err="1"/>
              <a:t>націй</a:t>
            </a:r>
            <a:r>
              <a:rPr lang="ru-RU" dirty="0"/>
              <a:t>, і </a:t>
            </a:r>
            <a:r>
              <a:rPr lang="ru-RU" dirty="0" err="1"/>
              <a:t>Франкофонії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3732">
            <a:off x="4372419" y="1535153"/>
            <a:ext cx="27003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2791">
            <a:off x="6331088" y="2022502"/>
            <a:ext cx="2491413" cy="16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117">
            <a:off x="4644008" y="3475542"/>
            <a:ext cx="2385053" cy="17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91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91320"/>
            <a:ext cx="61926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Українці</a:t>
            </a:r>
            <a:r>
              <a:rPr lang="ru-RU" dirty="0"/>
              <a:t> в </a:t>
            </a:r>
            <a:r>
              <a:rPr lang="ru-RU" dirty="0" err="1"/>
              <a:t>Канаді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85313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За </a:t>
            </a:r>
            <a:r>
              <a:rPr lang="ru-RU" dirty="0" err="1"/>
              <a:t>даними</a:t>
            </a:r>
            <a:r>
              <a:rPr lang="ru-RU" dirty="0"/>
              <a:t> Статистики </a:t>
            </a:r>
            <a:r>
              <a:rPr lang="ru-RU" dirty="0" err="1"/>
              <a:t>Канади</a:t>
            </a:r>
            <a:r>
              <a:rPr lang="ru-RU" dirty="0"/>
              <a:t> у 2001-му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 мешкало 1 071 060 </a:t>
            </a:r>
            <a:r>
              <a:rPr lang="ru-RU" dirty="0" err="1"/>
              <a:t>канадців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(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громадяни</a:t>
            </a:r>
            <a:r>
              <a:rPr lang="ru-RU" dirty="0"/>
              <a:t> </a:t>
            </a:r>
            <a:r>
              <a:rPr lang="ru-RU" dirty="0" err="1"/>
              <a:t>Канади</a:t>
            </a:r>
            <a:r>
              <a:rPr lang="ru-RU" dirty="0"/>
              <a:t>): </a:t>
            </a:r>
            <a:r>
              <a:rPr lang="ru-RU" dirty="0" err="1"/>
              <a:t>українці-канадці</a:t>
            </a:r>
            <a:r>
              <a:rPr lang="ru-RU" dirty="0"/>
              <a:t> </a:t>
            </a:r>
            <a:r>
              <a:rPr lang="ru-RU" dirty="0" err="1"/>
              <a:t>восьма</a:t>
            </a:r>
            <a:r>
              <a:rPr lang="ru-RU" dirty="0"/>
              <a:t> за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/>
              <a:t>етнічна</a:t>
            </a:r>
            <a:r>
              <a:rPr lang="ru-RU" dirty="0"/>
              <a:t> група в </a:t>
            </a:r>
            <a:r>
              <a:rPr lang="ru-RU" dirty="0" err="1"/>
              <a:t>Канаді</a:t>
            </a:r>
            <a:r>
              <a:rPr lang="ru-RU" dirty="0"/>
              <a:t>. Канада </a:t>
            </a:r>
            <a:r>
              <a:rPr lang="ru-RU" dirty="0" err="1"/>
              <a:t>третя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 </a:t>
            </a:r>
            <a:r>
              <a:rPr lang="ru-RU" dirty="0" err="1"/>
              <a:t>найбільшим</a:t>
            </a:r>
            <a:r>
              <a:rPr lang="ru-RU" dirty="0"/>
              <a:t> числом </a:t>
            </a:r>
            <a:r>
              <a:rPr lang="ru-RU" dirty="0" err="1"/>
              <a:t>етнічних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—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й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Федерації</a:t>
            </a:r>
            <a:r>
              <a:rPr lang="ru-RU" dirty="0"/>
              <a:t>.</a:t>
            </a:r>
          </a:p>
          <a:p>
            <a:r>
              <a:rPr lang="ru-RU" dirty="0" err="1"/>
              <a:t>Термін</a:t>
            </a:r>
            <a:r>
              <a:rPr lang="ru-RU" dirty="0"/>
              <a:t> </a:t>
            </a:r>
            <a:r>
              <a:rPr lang="ru-RU" dirty="0" err="1"/>
              <a:t>українці-канадці</a:t>
            </a:r>
            <a:r>
              <a:rPr lang="ru-RU" dirty="0"/>
              <a:t> практично не </a:t>
            </a:r>
            <a:r>
              <a:rPr lang="ru-RU" dirty="0" err="1"/>
              <a:t>застосовують</a:t>
            </a:r>
            <a:r>
              <a:rPr lang="ru-RU" dirty="0"/>
              <a:t>, коли </a:t>
            </a:r>
            <a:r>
              <a:rPr lang="ru-RU" dirty="0" err="1"/>
              <a:t>йде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про </a:t>
            </a:r>
            <a:r>
              <a:rPr lang="ru-RU" dirty="0" err="1"/>
              <a:t>канадців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етнічних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, </a:t>
            </a:r>
            <a:r>
              <a:rPr lang="ru-RU" dirty="0" err="1"/>
              <a:t>пращури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прибули</a:t>
            </a:r>
            <a:r>
              <a:rPr lang="ru-RU" dirty="0"/>
              <a:t>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відсотком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напевно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останні</a:t>
            </a:r>
            <a:r>
              <a:rPr lang="ru-RU" dirty="0"/>
              <a:t> практично не </a:t>
            </a:r>
            <a:r>
              <a:rPr lang="ru-RU" dirty="0" err="1"/>
              <a:t>ідентифікують</a:t>
            </a:r>
            <a:r>
              <a:rPr lang="ru-RU" dirty="0"/>
              <a:t> себе як </a:t>
            </a:r>
            <a:r>
              <a:rPr lang="ru-RU" dirty="0" err="1"/>
              <a:t>українці</a:t>
            </a:r>
            <a:r>
              <a:rPr lang="ru-RU" dirty="0"/>
              <a:t>, — і не </a:t>
            </a:r>
            <a:r>
              <a:rPr lang="ru-RU" dirty="0" err="1"/>
              <a:t>організовуються</a:t>
            </a:r>
            <a:r>
              <a:rPr lang="ru-RU" dirty="0"/>
              <a:t> в 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695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2925</Words>
  <Application>Microsoft Office PowerPoint</Application>
  <PresentationFormat>Экран (4:3)</PresentationFormat>
  <Paragraphs>79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Канада</vt:lpstr>
      <vt:lpstr>Презентация PowerPoint</vt:lpstr>
      <vt:lpstr>Природа </vt:lpstr>
      <vt:lpstr>Національний герб</vt:lpstr>
      <vt:lpstr>Національний прапор</vt:lpstr>
      <vt:lpstr>Мови</vt:lpstr>
      <vt:lpstr>Релігія</vt:lpstr>
      <vt:lpstr>Членство в міжнародних організаціях</vt:lpstr>
      <vt:lpstr>Українці в Канаді</vt:lpstr>
      <vt:lpstr>Етимологія</vt:lpstr>
      <vt:lpstr>ЕГП</vt:lpstr>
      <vt:lpstr>Населення</vt:lpstr>
      <vt:lpstr>Презентация PowerPoint</vt:lpstr>
      <vt:lpstr>Презентация PowerPoint</vt:lpstr>
      <vt:lpstr>Природні умови і ресурси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Загальні риси господарства</vt:lpstr>
      <vt:lpstr>Промисловість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Сільське господарство</vt:lpstr>
      <vt:lpstr>Презентация PowerPoint</vt:lpstr>
      <vt:lpstr>Транспорт</vt:lpstr>
      <vt:lpstr>Презентация PowerPoint</vt:lpstr>
      <vt:lpstr>Зовнішньоекономічні зв'язки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14</cp:revision>
  <dcterms:created xsi:type="dcterms:W3CDTF">2005-12-31T21:02:20Z</dcterms:created>
  <dcterms:modified xsi:type="dcterms:W3CDTF">2013-04-25T17:18:05Z</dcterms:modified>
</cp:coreProperties>
</file>