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7" r:id="rId2"/>
    <p:sldId id="269" r:id="rId3"/>
    <p:sldId id="273" r:id="rId4"/>
    <p:sldId id="274" r:id="rId5"/>
    <p:sldId id="275" r:id="rId6"/>
    <p:sldId id="276" r:id="rId7"/>
    <p:sldId id="277" r:id="rId8"/>
    <p:sldId id="278" r:id="rId9"/>
    <p:sldId id="260" r:id="rId10"/>
    <p:sldId id="271" r:id="rId11"/>
    <p:sldId id="263" r:id="rId12"/>
    <p:sldId id="279" r:id="rId13"/>
    <p:sldId id="280" r:id="rId14"/>
    <p:sldId id="281" r:id="rId15"/>
    <p:sldId id="272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4660"/>
  </p:normalViewPr>
  <p:slideViewPr>
    <p:cSldViewPr snapToGrid="0">
      <p:cViewPr>
        <p:scale>
          <a:sx n="72" d="100"/>
          <a:sy n="72" d="100"/>
        </p:scale>
        <p:origin x="-978" y="-6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B39697-8AA1-435E-8A40-87BAFCB06604}" type="doc">
      <dgm:prSet loTypeId="urn:microsoft.com/office/officeart/2005/8/layout/hList7" loCatId="process" qsTypeId="urn:microsoft.com/office/officeart/2005/8/quickstyle/simple4" qsCatId="simple" csTypeId="urn:microsoft.com/office/officeart/2005/8/colors/accent1_5" csCatId="accent1" phldr="1"/>
      <dgm:spPr/>
    </dgm:pt>
    <dgm:pt modelId="{A81C0D08-F08D-4ADC-85AC-4399D9258371}">
      <dgm:prSet phldrT="[Текст]" custT="1"/>
      <dgm:spPr/>
      <dgm:t>
        <a:bodyPr/>
        <a:lstStyle/>
        <a:p>
          <a:pPr algn="ctr"/>
          <a:r>
            <a:rPr lang="ru-RU" sz="2200" smtClean="0">
              <a:latin typeface="Times New Roman" pitchFamily="18" charset="0"/>
              <a:cs typeface="Times New Roman" pitchFamily="18" charset="0"/>
            </a:rPr>
            <a:t>Чернобыльская катастрофа, </a:t>
          </a:r>
          <a:endParaRPr lang="en-US" sz="2200" smtClean="0">
            <a:latin typeface="Times New Roman" pitchFamily="18" charset="0"/>
            <a:cs typeface="Times New Roman" pitchFamily="18" charset="0"/>
          </a:endParaRPr>
        </a:p>
        <a:p>
          <a:pPr algn="ctr"/>
          <a:r>
            <a:rPr lang="ru-RU" sz="2200" smtClean="0">
              <a:latin typeface="Times New Roman" pitchFamily="18" charset="0"/>
              <a:cs typeface="Times New Roman" pitchFamily="18" charset="0"/>
            </a:rPr>
            <a:t>СССР</a:t>
          </a:r>
          <a:endParaRPr lang="ru-RU" sz="2200" dirty="0">
            <a:latin typeface="Times New Roman" pitchFamily="18" charset="0"/>
            <a:cs typeface="Times New Roman" pitchFamily="18" charset="0"/>
          </a:endParaRPr>
        </a:p>
      </dgm:t>
    </dgm:pt>
    <dgm:pt modelId="{90AE81BA-AA5C-4839-8608-C94A52BDE702}" type="parTrans" cxnId="{2D877C5E-23C6-46E9-A0C2-7FEEFAA94B32}">
      <dgm:prSet/>
      <dgm:spPr/>
      <dgm:t>
        <a:bodyPr/>
        <a:lstStyle/>
        <a:p>
          <a:pPr algn="ctr"/>
          <a:endParaRPr lang="ru-RU"/>
        </a:p>
      </dgm:t>
    </dgm:pt>
    <dgm:pt modelId="{0BA75ABF-8CAB-4724-AF1A-51B69A666474}" type="sibTrans" cxnId="{2D877C5E-23C6-46E9-A0C2-7FEEFAA94B32}">
      <dgm:prSet/>
      <dgm:spPr/>
      <dgm:t>
        <a:bodyPr/>
        <a:lstStyle/>
        <a:p>
          <a:pPr algn="ctr"/>
          <a:endParaRPr lang="ru-RU"/>
        </a:p>
      </dgm:t>
    </dgm:pt>
    <dgm:pt modelId="{6FFFA4CC-A742-4FA6-8B74-FCFDCC539E0F}">
      <dgm:prSet phldrT="[Текст]" custT="1"/>
      <dgm:spPr/>
      <dgm:t>
        <a:bodyPr/>
        <a:lstStyle/>
        <a:p>
          <a:pPr algn="ctr"/>
          <a:r>
            <a:rPr lang="ru-RU" sz="2200" smtClean="0">
              <a:latin typeface="Times New Roman" pitchFamily="18" charset="0"/>
              <a:cs typeface="Times New Roman" pitchFamily="18" charset="0"/>
            </a:rPr>
            <a:t>Выброс цианистых соединений. Бхопале, Индия</a:t>
          </a:r>
          <a:endParaRPr lang="ru-RU" sz="2200" dirty="0">
            <a:latin typeface="Times New Roman" pitchFamily="18" charset="0"/>
            <a:cs typeface="Times New Roman" pitchFamily="18" charset="0"/>
          </a:endParaRPr>
        </a:p>
      </dgm:t>
    </dgm:pt>
    <dgm:pt modelId="{261B7DBD-8AA4-4505-AE56-CF6C76B77177}" type="parTrans" cxnId="{444376AD-7973-4529-BE48-A86E6ED41305}">
      <dgm:prSet/>
      <dgm:spPr/>
      <dgm:t>
        <a:bodyPr/>
        <a:lstStyle/>
        <a:p>
          <a:pPr algn="ctr"/>
          <a:endParaRPr lang="ru-RU"/>
        </a:p>
      </dgm:t>
    </dgm:pt>
    <dgm:pt modelId="{DFFB4DD0-22C8-4B35-B4D1-3DEAE05F814A}" type="sibTrans" cxnId="{444376AD-7973-4529-BE48-A86E6ED41305}">
      <dgm:prSet/>
      <dgm:spPr/>
      <dgm:t>
        <a:bodyPr/>
        <a:lstStyle/>
        <a:p>
          <a:pPr algn="ctr"/>
          <a:endParaRPr lang="ru-RU"/>
        </a:p>
      </dgm:t>
    </dgm:pt>
    <dgm:pt modelId="{D08EA773-46E2-4F8A-8FCF-69C60FB78EDB}">
      <dgm:prSet phldrT="[Текст]" custT="1"/>
      <dgm:spPr/>
      <dgm:t>
        <a:bodyPr/>
        <a:lstStyle/>
        <a:p>
          <a:pPr algn="ctr"/>
          <a:r>
            <a:rPr lang="ru-RU" sz="2000" smtClean="0">
              <a:latin typeface="Times New Roman" pitchFamily="18" charset="0"/>
              <a:cs typeface="Times New Roman" pitchFamily="18" charset="0"/>
            </a:rPr>
            <a:t>Гибель Аральского моря, Казахстан — исчезновение моря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973DDFD-9202-4D8A-982D-F3CAAA6868EF}" type="parTrans" cxnId="{F51291D4-A162-437E-B001-9F89A3BD411A}">
      <dgm:prSet/>
      <dgm:spPr/>
      <dgm:t>
        <a:bodyPr/>
        <a:lstStyle/>
        <a:p>
          <a:pPr algn="ctr"/>
          <a:endParaRPr lang="ru-RU"/>
        </a:p>
      </dgm:t>
    </dgm:pt>
    <dgm:pt modelId="{F3FB1934-7DD4-4CE0-92EF-3F5C0B7F1F10}" type="sibTrans" cxnId="{F51291D4-A162-437E-B001-9F89A3BD411A}">
      <dgm:prSet/>
      <dgm:spPr/>
      <dgm:t>
        <a:bodyPr/>
        <a:lstStyle/>
        <a:p>
          <a:pPr algn="ctr"/>
          <a:endParaRPr lang="ru-RU"/>
        </a:p>
      </dgm:t>
    </dgm:pt>
    <dgm:pt modelId="{81BBD403-CB51-4C2C-A9E0-D48D5453DD09}" type="pres">
      <dgm:prSet presAssocID="{60B39697-8AA1-435E-8A40-87BAFCB06604}" presName="Name0" presStyleCnt="0">
        <dgm:presLayoutVars>
          <dgm:dir/>
          <dgm:resizeHandles val="exact"/>
        </dgm:presLayoutVars>
      </dgm:prSet>
      <dgm:spPr/>
    </dgm:pt>
    <dgm:pt modelId="{D08684FB-B080-4AEE-A2A5-3179F113F9E3}" type="pres">
      <dgm:prSet presAssocID="{60B39697-8AA1-435E-8A40-87BAFCB06604}" presName="fgShape" presStyleLbl="fgShp" presStyleIdx="0" presStyleCnt="1"/>
      <dgm:spPr/>
    </dgm:pt>
    <dgm:pt modelId="{8FADC22E-22A2-4874-A58C-502BB1077581}" type="pres">
      <dgm:prSet presAssocID="{60B39697-8AA1-435E-8A40-87BAFCB06604}" presName="linComp" presStyleCnt="0"/>
      <dgm:spPr/>
    </dgm:pt>
    <dgm:pt modelId="{C293B8FE-AB4C-4CF1-99C8-30C745EE84DD}" type="pres">
      <dgm:prSet presAssocID="{A81C0D08-F08D-4ADC-85AC-4399D9258371}" presName="compNode" presStyleCnt="0"/>
      <dgm:spPr/>
    </dgm:pt>
    <dgm:pt modelId="{65D93BD3-ED86-4CC2-A833-BAA2AB04E3F5}" type="pres">
      <dgm:prSet presAssocID="{A81C0D08-F08D-4ADC-85AC-4399D9258371}" presName="bkgdShape" presStyleLbl="node1" presStyleIdx="0" presStyleCnt="3"/>
      <dgm:spPr/>
      <dgm:t>
        <a:bodyPr/>
        <a:lstStyle/>
        <a:p>
          <a:endParaRPr lang="ru-RU"/>
        </a:p>
      </dgm:t>
    </dgm:pt>
    <dgm:pt modelId="{FB8A726C-DC84-4AC5-BC8B-1DA77932E3F1}" type="pres">
      <dgm:prSet presAssocID="{A81C0D08-F08D-4ADC-85AC-4399D9258371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7F4D2-BC90-464C-87F5-6DA9CBED47EB}" type="pres">
      <dgm:prSet presAssocID="{A81C0D08-F08D-4ADC-85AC-4399D9258371}" presName="invisiNode" presStyleLbl="node1" presStyleIdx="0" presStyleCnt="3"/>
      <dgm:spPr/>
    </dgm:pt>
    <dgm:pt modelId="{651EFAF2-2C85-49FB-BCC4-4900EFFDC1DE}" type="pres">
      <dgm:prSet presAssocID="{A81C0D08-F08D-4ADC-85AC-4399D9258371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B64920FE-377D-4C19-9FB0-253859C4F82C}" type="pres">
      <dgm:prSet presAssocID="{0BA75ABF-8CAB-4724-AF1A-51B69A66647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C27D6EE-0904-487B-8755-D6CE80A7E24F}" type="pres">
      <dgm:prSet presAssocID="{6FFFA4CC-A742-4FA6-8B74-FCFDCC539E0F}" presName="compNode" presStyleCnt="0"/>
      <dgm:spPr/>
    </dgm:pt>
    <dgm:pt modelId="{46F70223-E7EE-4DEF-9B09-0C5FE4D4FE9E}" type="pres">
      <dgm:prSet presAssocID="{6FFFA4CC-A742-4FA6-8B74-FCFDCC539E0F}" presName="bkgdShape" presStyleLbl="node1" presStyleIdx="1" presStyleCnt="3" custLinFactNeighborX="1331" custLinFactNeighborY="13370"/>
      <dgm:spPr/>
      <dgm:t>
        <a:bodyPr/>
        <a:lstStyle/>
        <a:p>
          <a:endParaRPr lang="ru-RU"/>
        </a:p>
      </dgm:t>
    </dgm:pt>
    <dgm:pt modelId="{B72E0D26-F5E9-40E4-A814-B9BA9D11EC6E}" type="pres">
      <dgm:prSet presAssocID="{6FFFA4CC-A742-4FA6-8B74-FCFDCC539E0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DD99AE-2762-4DC4-A725-009476990DC3}" type="pres">
      <dgm:prSet presAssocID="{6FFFA4CC-A742-4FA6-8B74-FCFDCC539E0F}" presName="invisiNode" presStyleLbl="node1" presStyleIdx="1" presStyleCnt="3"/>
      <dgm:spPr/>
    </dgm:pt>
    <dgm:pt modelId="{2A714D9E-B3CD-45D7-A490-3379583F51D8}" type="pres">
      <dgm:prSet presAssocID="{6FFFA4CC-A742-4FA6-8B74-FCFDCC539E0F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9DF7831-2AF6-4D65-BDB6-B792FF987566}" type="pres">
      <dgm:prSet presAssocID="{DFFB4DD0-22C8-4B35-B4D1-3DEAE05F814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E029A82-CE0E-4188-870A-17B67F1D4788}" type="pres">
      <dgm:prSet presAssocID="{D08EA773-46E2-4F8A-8FCF-69C60FB78EDB}" presName="compNode" presStyleCnt="0"/>
      <dgm:spPr/>
    </dgm:pt>
    <dgm:pt modelId="{BDAFE955-BECF-4721-AB32-4E3705C44016}" type="pres">
      <dgm:prSet presAssocID="{D08EA773-46E2-4F8A-8FCF-69C60FB78EDB}" presName="bkgdShape" presStyleLbl="node1" presStyleIdx="2" presStyleCnt="3"/>
      <dgm:spPr/>
      <dgm:t>
        <a:bodyPr/>
        <a:lstStyle/>
        <a:p>
          <a:endParaRPr lang="ru-RU"/>
        </a:p>
      </dgm:t>
    </dgm:pt>
    <dgm:pt modelId="{D4FAEA53-5723-42B5-9F77-7916DB6E2AD4}" type="pres">
      <dgm:prSet presAssocID="{D08EA773-46E2-4F8A-8FCF-69C60FB78EDB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463F56-7047-4106-B6E3-27236741C26F}" type="pres">
      <dgm:prSet presAssocID="{D08EA773-46E2-4F8A-8FCF-69C60FB78EDB}" presName="invisiNode" presStyleLbl="node1" presStyleIdx="2" presStyleCnt="3"/>
      <dgm:spPr/>
    </dgm:pt>
    <dgm:pt modelId="{2A11C21A-1C5D-4656-BB2C-76D7E2AE7C08}" type="pres">
      <dgm:prSet presAssocID="{D08EA773-46E2-4F8A-8FCF-69C60FB78EDB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444376AD-7973-4529-BE48-A86E6ED41305}" srcId="{60B39697-8AA1-435E-8A40-87BAFCB06604}" destId="{6FFFA4CC-A742-4FA6-8B74-FCFDCC539E0F}" srcOrd="1" destOrd="0" parTransId="{261B7DBD-8AA4-4505-AE56-CF6C76B77177}" sibTransId="{DFFB4DD0-22C8-4B35-B4D1-3DEAE05F814A}"/>
    <dgm:cxn modelId="{770D7E81-C0AC-44DC-8BCC-5FA498D11342}" type="presOf" srcId="{6FFFA4CC-A742-4FA6-8B74-FCFDCC539E0F}" destId="{46F70223-E7EE-4DEF-9B09-0C5FE4D4FE9E}" srcOrd="0" destOrd="0" presId="urn:microsoft.com/office/officeart/2005/8/layout/hList7"/>
    <dgm:cxn modelId="{0F210BBF-39D3-4130-ACE8-338E7C766781}" type="presOf" srcId="{60B39697-8AA1-435E-8A40-87BAFCB06604}" destId="{81BBD403-CB51-4C2C-A9E0-D48D5453DD09}" srcOrd="0" destOrd="0" presId="urn:microsoft.com/office/officeart/2005/8/layout/hList7"/>
    <dgm:cxn modelId="{F51291D4-A162-437E-B001-9F89A3BD411A}" srcId="{60B39697-8AA1-435E-8A40-87BAFCB06604}" destId="{D08EA773-46E2-4F8A-8FCF-69C60FB78EDB}" srcOrd="2" destOrd="0" parTransId="{6973DDFD-9202-4D8A-982D-F3CAAA6868EF}" sibTransId="{F3FB1934-7DD4-4CE0-92EF-3F5C0B7F1F10}"/>
    <dgm:cxn modelId="{08F86B7F-F79A-4958-BEF3-CAEEDF6B0754}" type="presOf" srcId="{6FFFA4CC-A742-4FA6-8B74-FCFDCC539E0F}" destId="{B72E0D26-F5E9-40E4-A814-B9BA9D11EC6E}" srcOrd="1" destOrd="0" presId="urn:microsoft.com/office/officeart/2005/8/layout/hList7"/>
    <dgm:cxn modelId="{2D877C5E-23C6-46E9-A0C2-7FEEFAA94B32}" srcId="{60B39697-8AA1-435E-8A40-87BAFCB06604}" destId="{A81C0D08-F08D-4ADC-85AC-4399D9258371}" srcOrd="0" destOrd="0" parTransId="{90AE81BA-AA5C-4839-8608-C94A52BDE702}" sibTransId="{0BA75ABF-8CAB-4724-AF1A-51B69A666474}"/>
    <dgm:cxn modelId="{D37C1463-AA98-4279-9229-D58DF89F0230}" type="presOf" srcId="{A81C0D08-F08D-4ADC-85AC-4399D9258371}" destId="{65D93BD3-ED86-4CC2-A833-BAA2AB04E3F5}" srcOrd="0" destOrd="0" presId="urn:microsoft.com/office/officeart/2005/8/layout/hList7"/>
    <dgm:cxn modelId="{971A8DD4-1C8A-4BDE-8C13-BA026B4A1219}" type="presOf" srcId="{A81C0D08-F08D-4ADC-85AC-4399D9258371}" destId="{FB8A726C-DC84-4AC5-BC8B-1DA77932E3F1}" srcOrd="1" destOrd="0" presId="urn:microsoft.com/office/officeart/2005/8/layout/hList7"/>
    <dgm:cxn modelId="{CF35436E-E925-4DC5-9073-07075C6E0073}" type="presOf" srcId="{D08EA773-46E2-4F8A-8FCF-69C60FB78EDB}" destId="{D4FAEA53-5723-42B5-9F77-7916DB6E2AD4}" srcOrd="1" destOrd="0" presId="urn:microsoft.com/office/officeart/2005/8/layout/hList7"/>
    <dgm:cxn modelId="{C0FED175-2050-49A3-8A13-595CA99F9BF9}" type="presOf" srcId="{D08EA773-46E2-4F8A-8FCF-69C60FB78EDB}" destId="{BDAFE955-BECF-4721-AB32-4E3705C44016}" srcOrd="0" destOrd="0" presId="urn:microsoft.com/office/officeart/2005/8/layout/hList7"/>
    <dgm:cxn modelId="{5A042FC2-7038-45EA-9805-6625790C9B24}" type="presOf" srcId="{DFFB4DD0-22C8-4B35-B4D1-3DEAE05F814A}" destId="{49DF7831-2AF6-4D65-BDB6-B792FF987566}" srcOrd="0" destOrd="0" presId="urn:microsoft.com/office/officeart/2005/8/layout/hList7"/>
    <dgm:cxn modelId="{190A7A3B-5756-4EA4-BEB2-68C0013D7DED}" type="presOf" srcId="{0BA75ABF-8CAB-4724-AF1A-51B69A666474}" destId="{B64920FE-377D-4C19-9FB0-253859C4F82C}" srcOrd="0" destOrd="0" presId="urn:microsoft.com/office/officeart/2005/8/layout/hList7"/>
    <dgm:cxn modelId="{45F12FE1-4AE2-4432-ABEE-A9D615FE8B4A}" type="presParOf" srcId="{81BBD403-CB51-4C2C-A9E0-D48D5453DD09}" destId="{D08684FB-B080-4AEE-A2A5-3179F113F9E3}" srcOrd="0" destOrd="0" presId="urn:microsoft.com/office/officeart/2005/8/layout/hList7"/>
    <dgm:cxn modelId="{46B85CF4-5A4D-473A-96DC-431BDB02D0C1}" type="presParOf" srcId="{81BBD403-CB51-4C2C-A9E0-D48D5453DD09}" destId="{8FADC22E-22A2-4874-A58C-502BB1077581}" srcOrd="1" destOrd="0" presId="urn:microsoft.com/office/officeart/2005/8/layout/hList7"/>
    <dgm:cxn modelId="{30BA63B5-095C-4F56-B365-E24FBAE67EE5}" type="presParOf" srcId="{8FADC22E-22A2-4874-A58C-502BB1077581}" destId="{C293B8FE-AB4C-4CF1-99C8-30C745EE84DD}" srcOrd="0" destOrd="0" presId="urn:microsoft.com/office/officeart/2005/8/layout/hList7"/>
    <dgm:cxn modelId="{D3239778-62CB-43C7-93A0-14518199F8AF}" type="presParOf" srcId="{C293B8FE-AB4C-4CF1-99C8-30C745EE84DD}" destId="{65D93BD3-ED86-4CC2-A833-BAA2AB04E3F5}" srcOrd="0" destOrd="0" presId="urn:microsoft.com/office/officeart/2005/8/layout/hList7"/>
    <dgm:cxn modelId="{FE6DFB14-BB47-4D01-83CA-31CC0D56A648}" type="presParOf" srcId="{C293B8FE-AB4C-4CF1-99C8-30C745EE84DD}" destId="{FB8A726C-DC84-4AC5-BC8B-1DA77932E3F1}" srcOrd="1" destOrd="0" presId="urn:microsoft.com/office/officeart/2005/8/layout/hList7"/>
    <dgm:cxn modelId="{478741CD-F84C-452F-B44D-FC5F5668A948}" type="presParOf" srcId="{C293B8FE-AB4C-4CF1-99C8-30C745EE84DD}" destId="{2567F4D2-BC90-464C-87F5-6DA9CBED47EB}" srcOrd="2" destOrd="0" presId="urn:microsoft.com/office/officeart/2005/8/layout/hList7"/>
    <dgm:cxn modelId="{4173CCF6-1931-4BA3-93C4-615B952E2AEE}" type="presParOf" srcId="{C293B8FE-AB4C-4CF1-99C8-30C745EE84DD}" destId="{651EFAF2-2C85-49FB-BCC4-4900EFFDC1DE}" srcOrd="3" destOrd="0" presId="urn:microsoft.com/office/officeart/2005/8/layout/hList7"/>
    <dgm:cxn modelId="{2BE0AC51-138D-48B4-9D74-C3A065018A12}" type="presParOf" srcId="{8FADC22E-22A2-4874-A58C-502BB1077581}" destId="{B64920FE-377D-4C19-9FB0-253859C4F82C}" srcOrd="1" destOrd="0" presId="urn:microsoft.com/office/officeart/2005/8/layout/hList7"/>
    <dgm:cxn modelId="{B956CA78-C2B6-4003-A27C-38569F047C57}" type="presParOf" srcId="{8FADC22E-22A2-4874-A58C-502BB1077581}" destId="{7C27D6EE-0904-487B-8755-D6CE80A7E24F}" srcOrd="2" destOrd="0" presId="urn:microsoft.com/office/officeart/2005/8/layout/hList7"/>
    <dgm:cxn modelId="{EDB89135-7E12-4D54-B251-A2ACF6BC3454}" type="presParOf" srcId="{7C27D6EE-0904-487B-8755-D6CE80A7E24F}" destId="{46F70223-E7EE-4DEF-9B09-0C5FE4D4FE9E}" srcOrd="0" destOrd="0" presId="urn:microsoft.com/office/officeart/2005/8/layout/hList7"/>
    <dgm:cxn modelId="{D2CA52B9-AD91-4418-8FAE-6768231F9988}" type="presParOf" srcId="{7C27D6EE-0904-487B-8755-D6CE80A7E24F}" destId="{B72E0D26-F5E9-40E4-A814-B9BA9D11EC6E}" srcOrd="1" destOrd="0" presId="urn:microsoft.com/office/officeart/2005/8/layout/hList7"/>
    <dgm:cxn modelId="{57C382F9-8FF7-4F36-B32C-D789F5EB6FCA}" type="presParOf" srcId="{7C27D6EE-0904-487B-8755-D6CE80A7E24F}" destId="{20DD99AE-2762-4DC4-A725-009476990DC3}" srcOrd="2" destOrd="0" presId="urn:microsoft.com/office/officeart/2005/8/layout/hList7"/>
    <dgm:cxn modelId="{3408792E-6045-412A-8D6A-6AECBCCCCEDB}" type="presParOf" srcId="{7C27D6EE-0904-487B-8755-D6CE80A7E24F}" destId="{2A714D9E-B3CD-45D7-A490-3379583F51D8}" srcOrd="3" destOrd="0" presId="urn:microsoft.com/office/officeart/2005/8/layout/hList7"/>
    <dgm:cxn modelId="{5FE5AE1F-25FF-4919-A579-203A5D214C3A}" type="presParOf" srcId="{8FADC22E-22A2-4874-A58C-502BB1077581}" destId="{49DF7831-2AF6-4D65-BDB6-B792FF987566}" srcOrd="3" destOrd="0" presId="urn:microsoft.com/office/officeart/2005/8/layout/hList7"/>
    <dgm:cxn modelId="{827B0C82-F158-42F7-9B4C-34BAA64071C8}" type="presParOf" srcId="{8FADC22E-22A2-4874-A58C-502BB1077581}" destId="{FE029A82-CE0E-4188-870A-17B67F1D4788}" srcOrd="4" destOrd="0" presId="urn:microsoft.com/office/officeart/2005/8/layout/hList7"/>
    <dgm:cxn modelId="{EF9E8AB0-0523-4635-AE97-0A62E11D4FEB}" type="presParOf" srcId="{FE029A82-CE0E-4188-870A-17B67F1D4788}" destId="{BDAFE955-BECF-4721-AB32-4E3705C44016}" srcOrd="0" destOrd="0" presId="urn:microsoft.com/office/officeart/2005/8/layout/hList7"/>
    <dgm:cxn modelId="{CAADE46D-C759-45C2-83CB-DA5256ADD2CA}" type="presParOf" srcId="{FE029A82-CE0E-4188-870A-17B67F1D4788}" destId="{D4FAEA53-5723-42B5-9F77-7916DB6E2AD4}" srcOrd="1" destOrd="0" presId="urn:microsoft.com/office/officeart/2005/8/layout/hList7"/>
    <dgm:cxn modelId="{4DAB9990-99B1-473C-A5FA-11AB6F4B853C}" type="presParOf" srcId="{FE029A82-CE0E-4188-870A-17B67F1D4788}" destId="{1A463F56-7047-4106-B6E3-27236741C26F}" srcOrd="2" destOrd="0" presId="urn:microsoft.com/office/officeart/2005/8/layout/hList7"/>
    <dgm:cxn modelId="{EE3183A9-34E0-4BB0-BDDD-C4B1C39F939A}" type="presParOf" srcId="{FE029A82-CE0E-4188-870A-17B67F1D4788}" destId="{2A11C21A-1C5D-4656-BB2C-76D7E2AE7C0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93BD3-ED86-4CC2-A833-BAA2AB04E3F5}">
      <dsp:nvSpPr>
        <dsp:cNvPr id="0" name=""/>
        <dsp:cNvSpPr/>
      </dsp:nvSpPr>
      <dsp:spPr>
        <a:xfrm>
          <a:off x="1446" y="0"/>
          <a:ext cx="2251057" cy="50291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>
              <a:latin typeface="Times New Roman" pitchFamily="18" charset="0"/>
              <a:cs typeface="Times New Roman" pitchFamily="18" charset="0"/>
            </a:rPr>
            <a:t>Чернобыльская катастрофа, </a:t>
          </a:r>
          <a:endParaRPr lang="en-US" sz="2200" kern="1200" smtClean="0">
            <a:latin typeface="Times New Roman" pitchFamily="18" charset="0"/>
            <a:cs typeface="Times New Roman" pitchFamily="18" charset="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>
              <a:latin typeface="Times New Roman" pitchFamily="18" charset="0"/>
              <a:cs typeface="Times New Roman" pitchFamily="18" charset="0"/>
            </a:rPr>
            <a:t>СССР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46" y="2011680"/>
        <a:ext cx="2251057" cy="2011680"/>
      </dsp:txXfrm>
    </dsp:sp>
    <dsp:sp modelId="{651EFAF2-2C85-49FB-BCC4-4900EFFDC1DE}">
      <dsp:nvSpPr>
        <dsp:cNvPr id="0" name=""/>
        <dsp:cNvSpPr/>
      </dsp:nvSpPr>
      <dsp:spPr>
        <a:xfrm>
          <a:off x="289614" y="301752"/>
          <a:ext cx="1674723" cy="167472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F70223-E7EE-4DEF-9B09-0C5FE4D4FE9E}">
      <dsp:nvSpPr>
        <dsp:cNvPr id="0" name=""/>
        <dsp:cNvSpPr/>
      </dsp:nvSpPr>
      <dsp:spPr>
        <a:xfrm>
          <a:off x="2349998" y="0"/>
          <a:ext cx="2251057" cy="50291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>
              <a:latin typeface="Times New Roman" pitchFamily="18" charset="0"/>
              <a:cs typeface="Times New Roman" pitchFamily="18" charset="0"/>
            </a:rPr>
            <a:t>Выброс цианистых соединений. Бхопале, Индия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49998" y="2011680"/>
        <a:ext cx="2251057" cy="2011680"/>
      </dsp:txXfrm>
    </dsp:sp>
    <dsp:sp modelId="{2A714D9E-B3CD-45D7-A490-3379583F51D8}">
      <dsp:nvSpPr>
        <dsp:cNvPr id="0" name=""/>
        <dsp:cNvSpPr/>
      </dsp:nvSpPr>
      <dsp:spPr>
        <a:xfrm>
          <a:off x="2608203" y="301752"/>
          <a:ext cx="1674723" cy="167472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AFE955-BECF-4721-AB32-4E3705C44016}">
      <dsp:nvSpPr>
        <dsp:cNvPr id="0" name=""/>
        <dsp:cNvSpPr/>
      </dsp:nvSpPr>
      <dsp:spPr>
        <a:xfrm>
          <a:off x="4638626" y="0"/>
          <a:ext cx="2251057" cy="50291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itchFamily="18" charset="0"/>
              <a:cs typeface="Times New Roman" pitchFamily="18" charset="0"/>
            </a:rPr>
            <a:t>Гибель Аральского моря, Казахстан — исчезновение моря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38626" y="2011680"/>
        <a:ext cx="2251057" cy="2011680"/>
      </dsp:txXfrm>
    </dsp:sp>
    <dsp:sp modelId="{2A11C21A-1C5D-4656-BB2C-76D7E2AE7C08}">
      <dsp:nvSpPr>
        <dsp:cNvPr id="0" name=""/>
        <dsp:cNvSpPr/>
      </dsp:nvSpPr>
      <dsp:spPr>
        <a:xfrm>
          <a:off x="4926793" y="301752"/>
          <a:ext cx="1674723" cy="167472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8684FB-B080-4AEE-A2A5-3179F113F9E3}">
      <dsp:nvSpPr>
        <dsp:cNvPr id="0" name=""/>
        <dsp:cNvSpPr/>
      </dsp:nvSpPr>
      <dsp:spPr>
        <a:xfrm>
          <a:off x="275645" y="4023360"/>
          <a:ext cx="6339840" cy="754380"/>
        </a:xfrm>
        <a:prstGeom prst="left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6F0A3A1-D65B-451F-AFEC-5170E244AB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672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F0A3A1-D65B-451F-AFEC-5170E244ABAA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793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DACFE9C-70AF-4AEC-80F5-D36C5A77BF90}" type="slidenum">
              <a:rPr lang="en-GB" smtClean="0"/>
              <a:pPr eaLnBrk="1" hangingPunct="1"/>
              <a:t>9</a:t>
            </a:fld>
            <a:endParaRPr lang="en-GB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1C7BD16-4581-4C67-8884-1501641A4B45}" type="slidenum">
              <a:rPr lang="en-GB" smtClean="0"/>
              <a:pPr eaLnBrk="1" hangingPunct="1"/>
              <a:t>11</a:t>
            </a:fld>
            <a:endParaRPr lang="en-GB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21787"/>
            <a:ext cx="7772400" cy="1470025"/>
          </a:xfrm>
        </p:spPr>
        <p:txBody>
          <a:bodyPr/>
          <a:lstStyle>
            <a:lvl1pPr>
              <a:defRPr sz="6000" b="1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6273" y="3941957"/>
            <a:ext cx="6924908" cy="663529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chemeClr val="bg2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6E528-8D30-47E5-98C8-DE5CA0B791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855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E8BFA-8099-4EFF-812A-D7022DD4FAD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5423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AFC33-89D1-4DA5-A731-C0C37236D04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443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A44BC-4C8C-4B5A-8784-2E089186572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0607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2C26C-CD76-4FC8-8ED1-5706AE8E64F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0579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CBE71-4157-452E-BB26-9E9B7FDA914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4605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E7707-B52A-4552-AA5D-B3278A9E269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0511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D4D8C-366F-42D6-BFF6-2456393B26A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981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lour Sc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 sz="2800" b="0">
                <a:solidFill>
                  <a:schemeClr val="bg1"/>
                </a:solidFill>
              </a:defRPr>
            </a:lvl2pPr>
            <a:lvl3pPr>
              <a:defRPr sz="2400" b="0">
                <a:solidFill>
                  <a:schemeClr val="bg1"/>
                </a:solidFill>
              </a:defRPr>
            </a:lvl3pPr>
            <a:lvl4pPr>
              <a:defRPr sz="2000" b="0">
                <a:solidFill>
                  <a:schemeClr val="bg1"/>
                </a:solidFill>
              </a:defRPr>
            </a:lvl4pPr>
            <a:lvl5pPr>
              <a:defRPr sz="20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A6646D-9834-4224-A0D7-F64C11263A2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929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 userDrawn="1"/>
        </p:nvSpPr>
        <p:spPr>
          <a:xfrm>
            <a:off x="468313" y="1617663"/>
            <a:ext cx="8229600" cy="510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bg2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484188" y="1268413"/>
            <a:ext cx="8208962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FD7FC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 algn="ctr">
              <a:defRPr sz="4400"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1A37282-6855-46A0-B5DA-6F720214FB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817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4400"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 b="0"/>
            </a:lvl1pPr>
            <a:lvl2pPr>
              <a:defRPr sz="2800" b="0"/>
            </a:lvl2pPr>
            <a:lvl3pPr>
              <a:defRPr sz="2400" b="0"/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38C31-787B-487A-AD40-DB807613D4E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37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 algn="r">
              <a:defRPr sz="4400"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546" y="1600200"/>
            <a:ext cx="6434254" cy="4525963"/>
          </a:xfrm>
          <a:noFill/>
        </p:spPr>
        <p:txBody>
          <a:bodyPr/>
          <a:lstStyle>
            <a:lvl1pPr algn="r">
              <a:defRPr sz="3200" b="0"/>
            </a:lvl1pPr>
            <a:lvl2pPr algn="r">
              <a:defRPr sz="2800" b="0"/>
            </a:lvl2pPr>
            <a:lvl3pPr algn="r">
              <a:defRPr sz="2400" b="0"/>
            </a:lvl3pPr>
            <a:lvl4pPr algn="r">
              <a:defRPr sz="2000" b="0"/>
            </a:lvl4pPr>
            <a:lvl5pPr algn="r">
              <a:defRPr sz="2000"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866DA-7114-45AE-8FED-5E30A6BF7E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749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EC850-927B-4CC7-986E-A26A9A22124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968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CD732-1678-4E6A-945B-B422F572A77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8683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F6C04-D271-413F-BA0D-E9F5ED92B63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665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E9ABA-DA17-4F55-B9A8-66EDEE84C41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4603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2D6B44D3-7957-4180-8FAA-BF1A421963B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40" r:id="rId4"/>
    <p:sldLayoutId id="2147483755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/>
          <p:cNvSpPr>
            <a:spLocks noGrp="1"/>
          </p:cNvSpPr>
          <p:nvPr>
            <p:ph type="ctrTitle"/>
          </p:nvPr>
        </p:nvSpPr>
        <p:spPr>
          <a:xfrm>
            <a:off x="996398" y="278295"/>
            <a:ext cx="7151204" cy="1337779"/>
          </a:xfrm>
        </p:spPr>
        <p:txBody>
          <a:bodyPr>
            <a:prstTxWarp prst="textWave2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>
              <a:defRPr/>
            </a:pPr>
            <a:r>
              <a:rPr lang="ru-RU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</a:rPr>
              <a:t>Планета Земля</a:t>
            </a:r>
            <a:endParaRPr lang="en-GB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Blackadder ITC" pitchFamily="82" charset="0"/>
            </a:endParaRPr>
          </a:p>
        </p:txBody>
      </p:sp>
      <p:pic>
        <p:nvPicPr>
          <p:cNvPr id="3" name="мик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5287" y="22363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19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/>
          <p:cNvSpPr>
            <a:spLocks noGrp="1"/>
          </p:cNvSpPr>
          <p:nvPr>
            <p:ph type="title"/>
          </p:nvPr>
        </p:nvSpPr>
        <p:spPr>
          <a:xfrm>
            <a:off x="914400" y="314325"/>
            <a:ext cx="8229600" cy="1143000"/>
          </a:xfrm>
        </p:spPr>
        <p:txBody>
          <a:bodyPr/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Водяной пар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0" y="1639888"/>
            <a:ext cx="8229600" cy="4525962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z="280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Водяной пар H2O в атмосфере задерживает </a:t>
            </a:r>
            <a:r>
              <a:rPr lang="ru-RU" sz="2800" kern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инфро</a:t>
            </a:r>
            <a:r>
              <a:rPr lang="ru-RU" sz="280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-красное излучение Земли и создает парниковый эффект, в результате чего температура поверхности повышается. </a:t>
            </a:r>
            <a:endParaRPr lang="en-GB" sz="2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625" y="3379303"/>
            <a:ext cx="3803375" cy="3578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75 0.00786 L -0.59357 -0.0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66" y="-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8569" y="0"/>
            <a:ext cx="435144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98571" cy="6858000"/>
          </a:xfrm>
          <a:prstGeom prst="rect">
            <a:avLst/>
          </a:prstGeom>
        </p:spPr>
      </p:pic>
      <p:sp>
        <p:nvSpPr>
          <p:cNvPr id="92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Океаны и моря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28732" y="2551042"/>
            <a:ext cx="6703231" cy="2782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Наличие жидкой воды на поверхности Земли является уникальным свойством, которое отличает нашу планету от других объектов Солнечной системы. Большая часть воды сосредоточена в океанах и морях, значительно меньше — в речных сетях, озёрах, болотах и подземных водах. Также большие запасы воды имеются в атмосфере, в виде облаков и водяного пара.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39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79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18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/>
          <p:cNvSpPr>
            <a:spLocks noGrp="1"/>
          </p:cNvSpPr>
          <p:nvPr>
            <p:ph type="title"/>
          </p:nvPr>
        </p:nvSpPr>
        <p:spPr>
          <a:xfrm>
            <a:off x="914400" y="314325"/>
            <a:ext cx="8229600" cy="1143000"/>
          </a:xfrm>
        </p:spPr>
        <p:txBody>
          <a:bodyPr/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Магнитное поле Земли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0" y="1639888"/>
            <a:ext cx="8229600" cy="1116564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z="28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Магнитное поле </a:t>
            </a:r>
            <a:r>
              <a:rPr lang="ru-RU" sz="280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 поле, генерируемое </a:t>
            </a:r>
            <a:r>
              <a:rPr lang="ru-RU" sz="2800" kern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внутриземными</a:t>
            </a:r>
            <a:r>
              <a:rPr lang="ru-RU" sz="280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источниками. </a:t>
            </a:r>
            <a:endParaRPr lang="en-GB" sz="2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8557" y="2769704"/>
            <a:ext cx="72754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Земле действуют также невидимые процессы, которые человеком почти не ощущаются. Прежде всего — это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земной магнетизм.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2685"/>
            <a:ext cx="5857461" cy="274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6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0" y="155643"/>
            <a:ext cx="8229600" cy="3859764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z="280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 времён Карла Гаусса, который впервые замерил напряжённость магнитного поля Земли, т.е. на протяжении вот уже более 170 лет, магнитное поле Земли неуклонно ослабевает. А ведь магнитное поле является своеобразным щитом, прикрывающим Землю и всё живое на ней от губительного радиационного </a:t>
            </a:r>
            <a:r>
              <a:rPr lang="ru-RU" sz="2800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воздействия.</a:t>
            </a:r>
            <a:endParaRPr lang="en-GB" sz="28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13" y="2797285"/>
            <a:ext cx="3239949" cy="38408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2298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8210" y="0"/>
            <a:ext cx="3645790" cy="68679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98210" cy="6867939"/>
          </a:xfrm>
          <a:prstGeom prst="rect">
            <a:avLst/>
          </a:prstGeom>
        </p:spPr>
      </p:pic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0" y="155643"/>
            <a:ext cx="8229600" cy="3859764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z="28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Магнитосфера Земли отклоняет поток этих и других частиц, летящих из космоса, к полюсам, лишая их начальной энергии. На полюсах Земли потоки этих космических частиц задерживаются в верхних слоях атмосферы, превращаясь в фантастически красивые явления полярных сияний.</a:t>
            </a:r>
            <a:endParaRPr lang="en-GB" sz="28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9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301625"/>
            <a:ext cx="8229600" cy="1143000"/>
          </a:xfrm>
        </p:spPr>
        <p:txBody>
          <a:bodyPr/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Экологическая система Земли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20687"/>
            <a:ext cx="8229600" cy="4525963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ru-RU" sz="28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Экосистема</a:t>
            </a:r>
            <a:r>
              <a:rPr lang="ru-RU" sz="280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или </a:t>
            </a:r>
            <a:r>
              <a:rPr lang="ru-RU" sz="2800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экологическая система </a:t>
            </a:r>
            <a:r>
              <a:rPr lang="ru-RU" sz="280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биологическая система, состоящая из сообщества живых организмов, среды их обитания (биотоп), системы связей, осуществляющей обмен веществом и энергией между ними.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3810000"/>
            <a:ext cx="3571875" cy="30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301625"/>
            <a:ext cx="8229600" cy="1143000"/>
          </a:xfrm>
        </p:spPr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Крупные экологические катастрофы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27425527"/>
              </p:ext>
            </p:extLst>
          </p:nvPr>
        </p:nvGraphicFramePr>
        <p:xfrm>
          <a:off x="1126435" y="1828800"/>
          <a:ext cx="6891131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712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Строение земли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4" t="19485" r="1014" b="21771"/>
          <a:stretch/>
        </p:blipFill>
        <p:spPr>
          <a:xfrm>
            <a:off x="0" y="3836505"/>
            <a:ext cx="9144000" cy="30214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270" y="1351722"/>
            <a:ext cx="63345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ru-RU" sz="2400" b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Земля</a:t>
            </a:r>
            <a:r>
              <a:rPr lang="ru-RU" sz="24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-  крупнейшая из четырёх планет земной группы в Солнечной системе, как по размеру, так и по массе. Земля имеет наибольшую плотность, самую сильную поверхностную гравитацию и сильнейшее магнитное поле.</a:t>
            </a:r>
          </a:p>
        </p:txBody>
      </p:sp>
    </p:spTree>
    <p:extLst>
      <p:ext uri="{BB962C8B-B14F-4D97-AF65-F5344CB8AC3E}">
        <p14:creationId xmlns:p14="http://schemas.microsoft.com/office/powerpoint/2010/main" val="30590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301625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Экология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4225"/>
            <a:ext cx="4286250" cy="3533775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14400" y="1520687"/>
            <a:ext cx="8229600" cy="4525963"/>
          </a:xfrm>
        </p:spPr>
        <p:txBody>
          <a:bodyPr/>
          <a:lstStyle/>
          <a:p>
            <a:pPr marL="0" indent="0" algn="r">
              <a:spcBef>
                <a:spcPct val="0"/>
              </a:spcBef>
              <a:buNone/>
            </a:pPr>
            <a:r>
              <a:rPr lang="ru-RU" sz="2000" b="1" kern="1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Ключевыми </a:t>
            </a:r>
            <a:r>
              <a:rPr lang="ru-RU" sz="2000" b="1" kern="1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задачами </a:t>
            </a:r>
            <a:r>
              <a:rPr lang="ru-RU" sz="2000" b="1" kern="1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социально-политического движения являются защита природных ресурсов, ликвидация загрязнения. Этого, по их мнению, можно добиться путём внесения изменений в государственную политику и изменением индивидуального отношения каждого человека. </a:t>
            </a:r>
          </a:p>
        </p:txBody>
      </p:sp>
    </p:spTree>
    <p:extLst>
      <p:ext uri="{BB962C8B-B14F-4D97-AF65-F5344CB8AC3E}">
        <p14:creationId xmlns:p14="http://schemas.microsoft.com/office/powerpoint/2010/main" val="9218815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4539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-159026" y="327025"/>
            <a:ext cx="8845826" cy="1143000"/>
          </a:xfrm>
        </p:spPr>
        <p:txBody>
          <a:bodyPr/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Земля, третья от Солнца большая планета Солнечной системы. Земля принадлежит к группе земных планет, которая включает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также: </a:t>
            </a:r>
            <a:endParaRPr lang="en-GB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2335281" y="1697518"/>
            <a:ext cx="6434137" cy="4525962"/>
          </a:xfrm>
        </p:spPr>
        <p:txBody>
          <a:bodyPr/>
          <a:lstStyle/>
          <a:p>
            <a:pPr eaLnBrk="1" hangingPunct="1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Меркурий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Венеру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Марс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13" y="1709530"/>
            <a:ext cx="828258" cy="8282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97" y="3181597"/>
            <a:ext cx="795086" cy="7950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72" y="2438400"/>
            <a:ext cx="817989" cy="758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1235" y="874643"/>
            <a:ext cx="77127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Подытоживая, можно сказать, что нам необходимо заботится о своей собственной планете, которая, к несчастью, не долговечна. Потому что такой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красивой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планеты как она, нет, и уже быть не может.</a:t>
            </a:r>
          </a:p>
        </p:txBody>
      </p:sp>
      <p:pic>
        <p:nvPicPr>
          <p:cNvPr id="1026" name="Picture 2" descr="C:\Users\Оля\AppData\Local\Microsoft\Windows\Temporary Internet Files\Content.IE5\N1TVROG0\MM900283809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35" y="874643"/>
            <a:ext cx="647700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я\AppData\Local\Microsoft\Windows\Temporary Internet Files\Content.IE5\6BEFLVX1\MM910001100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5000625"/>
            <a:ext cx="185737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750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53377E-6 L -0.48785 0.00023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9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4 0.16142 C 0.0158 0.17275 0.02222 0.15541 0.01736 0.16951 C 0.01649 0.1716 0.01476 0.17622 0.01476 0.17622 C 0.01146 0.1938 0.01076 0.1968 0.01337 0.22109 C 0.01372 0.22664 0.02153 0.23566 0.02413 0.24005 C 0.03142 0.25208 0.0408 0.27104 0.05521 0.27705 C 0.07257 0.28445 0.08993 0.28515 0.10938 0.28607 C 0.12066 0.28769 0.13073 0.29093 0.14167 0.29278 C 0.14965 0.29579 0.15642 0.29856 0.16493 0.29972 C 0.19948 0.31128 0.24254 0.31012 0.2783 0.31082 C 0.31493 0.31452 0.35139 0.3166 0.3882 0.31753 C 0.46788 0.31706 0.55885 0.31151 0.64115 0.31984 C 0.65052 0.32169 0.6599 0.32308 0.66962 0.32446 C 0.67708 0.32631 0.6849 0.32701 0.69254 0.32886 C 0.69896 0.33048 0.70504 0.33302 0.71146 0.33441 C 0.71649 0.33533 0.7217 0.33649 0.72656 0.33788 C 0.72917 0.33857 0.73455 0.33996 0.73455 0.34019 C 0.7375 0.34366 0.74097 0.34667 0.74392 0.35013 C 0.74549 0.35407 0.74688 0.35684 0.74688 0.36124 C 0.74688 0.36655 0.74653 0.37187 0.74531 0.37719 C 0.74358 0.38459 0.71945 0.38367 0.71684 0.3839 C 0.61892 0.38274 0.52135 0.38205 0.42326 0.38621 C 0.33802 0.38552 0.2559 0.38482 0.1717 0.38274 C 0.15139 0.38043 0.13108 0.37881 0.11059 0.37719 C 0.09236 0.37419 0.12031 0.37835 0.09167 0.37488 C 0.06806 0.37164 0.04514 0.3654 0.02153 0.36239 C 0.01649 0.36077 0.01111 0.36077 0.00642 0.35915 C 0.00347 0.358 0.00122 0.35615 -0.00174 0.35453 C -0.00625 0.35198 -0.01111 0.35152 -0.01632 0.35013 C -0.0191 0.34875 -0.0224 0.34759 -0.02465 0.34551 C -0.03385 0.33811 -0.02917 0.33973 -0.0368 0.33788 C -0.03924 0.3358 -0.04253 0.33418 -0.04496 0.3321 C -0.05486 0.32377 -0.0434 0.33071 -0.05312 0.32539 C -0.05503 0.32007 -0.05937 0.31475 -0.0625 0.30966 C -0.06337 0.30827 -0.06528 0.30527 -0.06528 0.3055 C -0.06753 0.29671 -0.07153 0.28769 -0.07743 0.28052 C -0.07899 0.27567 -0.08073 0.27127 -0.0842 0.26711 C -0.08594 0.25948 -0.08715 0.25231 -0.08819 0.24468 C -0.08767 0.23265 -0.09062 0.21438 -0.08142 0.20305 C -0.07899 0.19704 -0.07674 0.19079 -0.07066 0.18732 C -0.07014 0.18617 -0.07014 0.18478 -0.06927 0.18385 C -0.06493 0.17853 -0.06528 0.1827 -0.06528 0.17946 L -0.05972 0.16951 " pathEditMode="relative" rAng="0" ptsTypes="fffffffffffffffffffffffffffffffffffffffffAA">
                                      <p:cBhvr>
                                        <p:cTn id="8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99" y="109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ur Story in 1 Minute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705.3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85900"/>
            <a:ext cx="9144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9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l Alone in the Night - Time-lapse footage of the Earth as seen from the IS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84.63" end="11782.74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1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730" y="0"/>
            <a:ext cx="469127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7044" y="1626703"/>
            <a:ext cx="7089912" cy="2623931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rgbClr val="00B0F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 </a:t>
            </a:r>
            <a:r>
              <a:rPr lang="ru-RU" sz="8800" b="1" dirty="0" smtClean="0">
                <a:ln w="1905"/>
                <a:solidFill>
                  <a:srgbClr val="00B0F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ru-RU" sz="8800" b="1" dirty="0">
              <a:ln w="1905"/>
              <a:solidFill>
                <a:srgbClr val="00B0F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57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59026" y="287268"/>
            <a:ext cx="8984974" cy="2787236"/>
          </a:xfrm>
        </p:spPr>
        <p:txBody>
          <a:bodyPr/>
          <a:lstStyle/>
          <a:p>
            <a:r>
              <a:rPr lang="ru-RU" sz="32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 современным космогоническим представлениям Земля образовалась примерно 4,5 миллиарда лет (плюс-минус несколько миллионов) назад из газопылевого облака, в котором зародилось Солнце.</a:t>
            </a:r>
            <a:endParaRPr lang="en-GB" sz="3200" dirty="0" smtClean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4139"/>
            <a:ext cx="3909391" cy="390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408"/>
            <a:ext cx="1329870" cy="947532"/>
          </a:xfrm>
          <a:prstGeom prst="rect">
            <a:avLst/>
          </a:prstGeom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98174" y="327025"/>
            <a:ext cx="8845826" cy="1143000"/>
          </a:xfrm>
        </p:spPr>
        <p:txBody>
          <a:bodyPr/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Предположительно жизнь появилась на Земле примерно 3,9 млрд лет назад, то есть в течение первого миллиарда после её возникновения. </a:t>
            </a:r>
            <a:endParaRPr lang="en-GB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057400"/>
            <a:ext cx="6400800" cy="48006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166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98174" y="327025"/>
            <a:ext cx="8845826" cy="1143000"/>
          </a:xfrm>
        </p:spPr>
        <p:txBody>
          <a:bodyPr/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Изучением состава, строения и закономерностей развития Земли занимается наука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геология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GB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478" y="1990725"/>
            <a:ext cx="447675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0956"/>
            <a:ext cx="5287617" cy="4837044"/>
          </a:xfrm>
          <a:prstGeom prst="rect">
            <a:avLst/>
          </a:prstGeom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-357809" y="-318052"/>
            <a:ext cx="9501809" cy="3489601"/>
          </a:xfrm>
        </p:spPr>
        <p:txBody>
          <a:bodyPr/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Приблизительно 70,8 % поверхности планеты занимает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Мировой океан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остальную часть поверхности занимают континенты и острова. </a:t>
            </a: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40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Рисунок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0656" y="-1"/>
            <a:ext cx="4462773" cy="6884503"/>
          </a:xfrm>
          <a:prstGeom prst="rect">
            <a:avLst/>
          </a:prstGeom>
        </p:spPr>
      </p:pic>
      <p:pic>
        <p:nvPicPr>
          <p:cNvPr id="7186" name="Рисунок 718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0657" cy="68845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68486" y="1937717"/>
            <a:ext cx="2862470" cy="95125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Состав гидросферы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 стрелкой 5"/>
          <p:cNvCxnSpPr>
            <a:stCxn id="4" idx="2"/>
            <a:endCxn id="19" idx="0"/>
          </p:cNvCxnSpPr>
          <p:nvPr/>
        </p:nvCxnSpPr>
        <p:spPr>
          <a:xfrm>
            <a:off x="4399721" y="2888974"/>
            <a:ext cx="1431235" cy="70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17" idx="0"/>
          </p:cNvCxnSpPr>
          <p:nvPr/>
        </p:nvCxnSpPr>
        <p:spPr>
          <a:xfrm flipH="1">
            <a:off x="2968486" y="2888973"/>
            <a:ext cx="1431236" cy="7025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848675" y="3591550"/>
            <a:ext cx="2239621" cy="586822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Мировой океан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11145" y="3591550"/>
            <a:ext cx="2239621" cy="586822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Воды суши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2325753" y="4178372"/>
            <a:ext cx="0" cy="6719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3326292" y="4178372"/>
            <a:ext cx="0" cy="6719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1298713" y="4850296"/>
            <a:ext cx="1537252" cy="586822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Океаны</a:t>
            </a:r>
          </a:p>
        </p:txBody>
      </p:sp>
      <p:cxnSp>
        <p:nvCxnSpPr>
          <p:cNvPr id="30" name="Прямая со стрелкой 29"/>
          <p:cNvCxnSpPr>
            <a:endCxn id="35" idx="0"/>
          </p:cNvCxnSpPr>
          <p:nvPr/>
        </p:nvCxnSpPr>
        <p:spPr>
          <a:xfrm>
            <a:off x="6717191" y="4178372"/>
            <a:ext cx="823294" cy="6719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33" idx="0"/>
          </p:cNvCxnSpPr>
          <p:nvPr/>
        </p:nvCxnSpPr>
        <p:spPr>
          <a:xfrm flipH="1">
            <a:off x="5559283" y="4178372"/>
            <a:ext cx="397571" cy="6719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4790657" y="4850296"/>
            <a:ext cx="1537252" cy="586822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Поверх. воды</a:t>
            </a:r>
          </a:p>
        </p:txBody>
      </p:sp>
      <p:cxnSp>
        <p:nvCxnSpPr>
          <p:cNvPr id="37" name="Прямая со стрелкой 36"/>
          <p:cNvCxnSpPr>
            <a:stCxn id="33" idx="1"/>
            <a:endCxn id="44" idx="0"/>
          </p:cNvCxnSpPr>
          <p:nvPr/>
        </p:nvCxnSpPr>
        <p:spPr>
          <a:xfrm flipH="1">
            <a:off x="3576429" y="5143707"/>
            <a:ext cx="1214228" cy="9653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5062329" y="5437118"/>
            <a:ext cx="0" cy="6719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2915478" y="6109042"/>
            <a:ext cx="1321902" cy="586822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Реки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988365" y="4850296"/>
            <a:ext cx="1537252" cy="776078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Моря и их части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4419602" y="6109042"/>
            <a:ext cx="1338466" cy="586822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Озера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5830956" y="6109042"/>
            <a:ext cx="1417979" cy="586822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Болота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7484160" y="6109042"/>
            <a:ext cx="1368292" cy="586822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Ледники</a:t>
            </a:r>
          </a:p>
        </p:txBody>
      </p:sp>
      <p:cxnSp>
        <p:nvCxnSpPr>
          <p:cNvPr id="52" name="Прямая со стрелкой 51"/>
          <p:cNvCxnSpPr>
            <a:endCxn id="49" idx="0"/>
          </p:cNvCxnSpPr>
          <p:nvPr/>
        </p:nvCxnSpPr>
        <p:spPr>
          <a:xfrm>
            <a:off x="5777945" y="5437118"/>
            <a:ext cx="762001" cy="6719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stCxn id="33" idx="3"/>
            <a:endCxn id="50" idx="0"/>
          </p:cNvCxnSpPr>
          <p:nvPr/>
        </p:nvCxnSpPr>
        <p:spPr>
          <a:xfrm>
            <a:off x="6327909" y="5143707"/>
            <a:ext cx="1840397" cy="9653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6480309" y="4850296"/>
            <a:ext cx="2120352" cy="586822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Подземные воды</a:t>
            </a:r>
          </a:p>
        </p:txBody>
      </p:sp>
      <p:sp>
        <p:nvSpPr>
          <p:cNvPr id="7187" name="Прямоугольник 7186"/>
          <p:cNvSpPr/>
          <p:nvPr/>
        </p:nvSpPr>
        <p:spPr>
          <a:xfrm>
            <a:off x="1848675" y="0"/>
            <a:ext cx="7295324" cy="1404731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материках расположены реки, озёра, подземные воды и льды, вместе с Мировым океаном они составляют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гидросферу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0865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25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75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2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000"/>
                            </p:stCondLst>
                            <p:childTnLst>
                              <p:par>
                                <p:cTn id="39" presetID="10" presetClass="exit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75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25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4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75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950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25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0"/>
                            </p:stCondLst>
                            <p:childTnLst>
                              <p:par>
                                <p:cTn id="71" presetID="10" presetClass="exit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750"/>
                            </p:stCondLst>
                            <p:childTnLst>
                              <p:par>
                                <p:cTn id="75" presetID="10" presetClass="exit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500"/>
                            </p:stCondLst>
                            <p:childTnLst>
                              <p:par>
                                <p:cTn id="79" presetID="10" presetClass="exit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325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60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8750"/>
                            </p:stCondLst>
                            <p:childTnLst>
                              <p:par>
                                <p:cTn id="91" presetID="10" presetClass="exit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19" grpId="0" animBg="1"/>
      <p:bldP spid="28" grpId="0" animBg="1"/>
      <p:bldP spid="33" grpId="0" animBg="1"/>
      <p:bldP spid="44" grpId="0" animBg="1"/>
      <p:bldP spid="29" grpId="0" animBg="1"/>
      <p:bldP spid="46" grpId="0" animBg="1"/>
      <p:bldP spid="49" grpId="0" animBg="1"/>
      <p:bldP spid="50" grpId="0" animBg="1"/>
      <p:bldP spid="35" grpId="0" animBg="1"/>
      <p:bldP spid="718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Химический состав атмосферы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9930" y="1364974"/>
            <a:ext cx="80440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настоящее время атмосфера Земли состоит в основном из газов и различных примесей (пыль, капли воды, кристаллы льда, морские соли, продукты горения).</a:t>
            </a:r>
          </a:p>
          <a:p>
            <a:pPr algn="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Концентрация газов, составляющих атмосферу, практически постоянна, за исключением воды (H2O) и углекислого газа (CO2).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52800"/>
            <a:ext cx="3370384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0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Состав сухого воздуха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330027"/>
              </p:ext>
            </p:extLst>
          </p:nvPr>
        </p:nvGraphicFramePr>
        <p:xfrm>
          <a:off x="1842053" y="1364970"/>
          <a:ext cx="7301947" cy="5493031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433728"/>
                <a:gridCol w="2433728"/>
                <a:gridCol w="2434491"/>
              </a:tblGrid>
              <a:tr h="8695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Газ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Содержание</a:t>
                      </a:r>
                      <a:br>
                        <a:rPr lang="ru-RU" sz="18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</a:br>
                      <a:r>
                        <a:rPr lang="ru-RU" sz="18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по объёму, %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Содержание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по массе, %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0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Азот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78,084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75,50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0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Кислород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20,946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23,10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0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Аргон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0,932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1,286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0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Вода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0,5-4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—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0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Углекислый газ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0,0387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0,059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0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Неон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1,818·10</a:t>
                      </a:r>
                      <a:r>
                        <a:rPr lang="ru-RU" sz="1800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−3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1,3·10</a:t>
                      </a:r>
                      <a:r>
                        <a:rPr lang="ru-RU" sz="1800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−3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0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Гелий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4,6·10</a:t>
                      </a:r>
                      <a:r>
                        <a:rPr lang="ru-RU" sz="1800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−4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7,2·10</a:t>
                      </a:r>
                      <a:r>
                        <a:rPr lang="ru-RU" sz="1800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−5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0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Метан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1,7·10</a:t>
                      </a:r>
                      <a:r>
                        <a:rPr lang="ru-RU" sz="1800" baseline="300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−4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—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0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Криптон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1,14·10</a:t>
                      </a:r>
                      <a:r>
                        <a:rPr lang="ru-RU" sz="1800" baseline="300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−4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2,9·10</a:t>
                      </a:r>
                      <a:r>
                        <a:rPr lang="ru-RU" sz="1800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−4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0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Водород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5·10</a:t>
                      </a:r>
                      <a:r>
                        <a:rPr lang="ru-RU" sz="1800" baseline="300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−5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7,6·10</a:t>
                      </a:r>
                      <a:r>
                        <a:rPr lang="ru-RU" sz="1800" baseline="30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−5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0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Ксенон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8,7·10</a:t>
                      </a:r>
                      <a:r>
                        <a:rPr lang="ru-RU" sz="1800" baseline="300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−6</a:t>
                      </a:r>
                      <a:endParaRPr lang="ru-RU" sz="11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—</a:t>
                      </a:r>
                      <a:endParaRPr lang="ru-RU" sz="1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The Missing Piece">
      <a:dk1>
        <a:srgbClr val="000000"/>
      </a:dk1>
      <a:lt1>
        <a:srgbClr val="1E2128"/>
      </a:lt1>
      <a:dk2>
        <a:srgbClr val="1E2128"/>
      </a:dk2>
      <a:lt2>
        <a:srgbClr val="000000"/>
      </a:lt2>
      <a:accent1>
        <a:srgbClr val="618BB8"/>
      </a:accent1>
      <a:accent2>
        <a:srgbClr val="1F3145"/>
      </a:accent2>
      <a:accent3>
        <a:srgbClr val="FFFFFF"/>
      </a:accent3>
      <a:accent4>
        <a:srgbClr val="79B2D0"/>
      </a:accent4>
      <a:accent5>
        <a:srgbClr val="2B3036"/>
      </a:accent5>
      <a:accent6>
        <a:srgbClr val="325E89"/>
      </a:accent6>
      <a:hlink>
        <a:srgbClr val="79B2D0"/>
      </a:hlink>
      <a:folHlink>
        <a:srgbClr val="193048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AB57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9D3B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851</TotalTime>
  <Words>633</Words>
  <Application>Microsoft Office PowerPoint</Application>
  <PresentationFormat>Экран (4:3)</PresentationFormat>
  <Paragraphs>87</Paragraphs>
  <Slides>23</Slides>
  <Notes>3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Default Design</vt:lpstr>
      <vt:lpstr>Планета Земля</vt:lpstr>
      <vt:lpstr>Земля, третья от Солнца большая планета Солнечной системы. Земля принадлежит к группе земных планет, которая включает также: </vt:lpstr>
      <vt:lpstr>По современным космогоническим представлениям Земля образовалась примерно 4,5 миллиарда лет (плюс-минус несколько миллионов) назад из газопылевого облака, в котором зародилось Солнце.</vt:lpstr>
      <vt:lpstr>Предположительно жизнь появилась на Земле примерно 3,9 млрд лет назад, то есть в течение первого миллиарда после её возникновения. </vt:lpstr>
      <vt:lpstr>Изучением состава, строения и закономерностей развития Земли занимается наука геология.</vt:lpstr>
      <vt:lpstr>Приблизительно 70,8 % поверхности планеты занимает Мировой океан, остальную часть поверхности занимают континенты и острова. </vt:lpstr>
      <vt:lpstr>Презентация PowerPoint</vt:lpstr>
      <vt:lpstr>Химический состав атмосферы</vt:lpstr>
      <vt:lpstr>Состав сухого воздуха</vt:lpstr>
      <vt:lpstr>Водяной пар</vt:lpstr>
      <vt:lpstr>Океаны и моря</vt:lpstr>
      <vt:lpstr>Магнитное поле Земли</vt:lpstr>
      <vt:lpstr>Презентация PowerPoint</vt:lpstr>
      <vt:lpstr>Презентация PowerPoint</vt:lpstr>
      <vt:lpstr>Экологическая система Земли</vt:lpstr>
      <vt:lpstr>Крупные экологические катастрофы</vt:lpstr>
      <vt:lpstr>Строение земли</vt:lpstr>
      <vt:lpstr>Экология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Clearly Presented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PowerPoint Template</dc:title>
  <dc:creator>Presentation Magazine</dc:creator>
  <cp:lastModifiedBy>Оля</cp:lastModifiedBy>
  <cp:revision>68</cp:revision>
  <dcterms:created xsi:type="dcterms:W3CDTF">2009-11-03T13:35:13Z</dcterms:created>
  <dcterms:modified xsi:type="dcterms:W3CDTF">2014-01-14T12:36:39Z</dcterms:modified>
</cp:coreProperties>
</file>