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B6C83-0C57-4131-957C-175B1820C62B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601B-C21A-4B31-B8AA-41BA638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2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B5E328B-FCBC-42E0-BCD5-448E0186BA22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1607F6B-78AF-46FC-8F7E-E014C5C5E15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564904"/>
            <a:ext cx="4013200" cy="720080"/>
          </a:xfrm>
        </p:spPr>
        <p:txBody>
          <a:bodyPr>
            <a:noAutofit/>
          </a:bodyPr>
          <a:lstStyle/>
          <a:p>
            <a:r>
              <a:rPr lang="uk-UA" sz="4400" dirty="0" smtClean="0"/>
              <a:t>Телескопи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251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5" y="156750"/>
            <a:ext cx="8856984" cy="18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 smtClean="0"/>
              <a:t>Телескоп</a:t>
            </a:r>
            <a:r>
              <a:rPr lang="vi-VN" sz="2400" dirty="0"/>
              <a:t> (заст</a:t>
            </a:r>
            <a:r>
              <a:rPr lang="vi-VN" sz="2400" dirty="0" smtClean="0"/>
              <a:t>.—</a:t>
            </a:r>
            <a:r>
              <a:rPr lang="vi-VN" sz="2400" dirty="0"/>
              <a:t> </a:t>
            </a:r>
            <a:r>
              <a:rPr lang="vi-VN" sz="2400" b="1" dirty="0" smtClean="0"/>
              <a:t>далекогляд</a:t>
            </a:r>
            <a:r>
              <a:rPr lang="vi-VN" sz="2400" dirty="0" smtClean="0"/>
              <a:t>)</a:t>
            </a:r>
            <a:r>
              <a:rPr lang="vi-VN" sz="2400" dirty="0"/>
              <a:t> — прилад для спостереження віддалених об'єктів, був сконструйований Галілео </a:t>
            </a:r>
            <a:r>
              <a:rPr lang="vi-VN" sz="2400" dirty="0" smtClean="0"/>
              <a:t>Галілеєм</a:t>
            </a:r>
            <a:r>
              <a:rPr lang="uk-UA" sz="2400" dirty="0" smtClean="0"/>
              <a:t>  </a:t>
            </a:r>
            <a:r>
              <a:rPr lang="vi-VN" sz="2400" dirty="0" smtClean="0"/>
              <a:t>у </a:t>
            </a:r>
            <a:r>
              <a:rPr lang="vi-VN" sz="2400" dirty="0"/>
              <a:t>1609 році. </a:t>
            </a:r>
            <a:endParaRPr lang="ru-RU" sz="2400" dirty="0"/>
          </a:p>
        </p:txBody>
      </p:sp>
      <p:pic>
        <p:nvPicPr>
          <p:cNvPr id="1026" name="Picture 2" descr="http://upload.wikimedia.org/wikipedia/commons/thumb/0/03/Telescope.jpg/200px-Telesco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" b="4579"/>
          <a:stretch/>
        </p:blipFill>
        <p:spPr bwMode="auto">
          <a:xfrm>
            <a:off x="5422607" y="1462482"/>
            <a:ext cx="3240360" cy="43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astronet.ru/pubd/2004/10/09/0001199903/galileo_susterma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2969" r="4682" b="2854"/>
          <a:stretch/>
        </p:blipFill>
        <p:spPr bwMode="auto">
          <a:xfrm>
            <a:off x="539552" y="1534107"/>
            <a:ext cx="3816424" cy="42633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77272"/>
            <a:ext cx="3129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  Галілео Галілей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італійський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фізик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математик, астрономом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і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філософ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2607" y="5877272"/>
            <a:ext cx="313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сантиметровий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телескоп 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Ніцці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Франція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5112568" cy="5373216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/>
              <a:t>Конструктивно </a:t>
            </a:r>
            <a:r>
              <a:rPr lang="ru-RU" sz="2400" dirty="0" err="1"/>
              <a:t>оптичний</a:t>
            </a:r>
            <a:r>
              <a:rPr lang="ru-RU" sz="2400" dirty="0"/>
              <a:t> телескоп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smtClean="0"/>
              <a:t>трубу, </a:t>
            </a:r>
            <a:r>
              <a:rPr lang="ru-RU" sz="2400" dirty="0" err="1"/>
              <a:t>встановлену</a:t>
            </a:r>
            <a:r>
              <a:rPr lang="ru-RU" sz="2400" dirty="0"/>
              <a:t> на </a:t>
            </a:r>
            <a:r>
              <a:rPr lang="ru-RU" sz="2400" dirty="0" err="1"/>
              <a:t>монтуванні</a:t>
            </a:r>
            <a:r>
              <a:rPr lang="ru-RU" sz="2400" dirty="0"/>
              <a:t>. </a:t>
            </a:r>
            <a:r>
              <a:rPr lang="ru-RU" sz="2400" dirty="0" err="1"/>
              <a:t>Оптична</a:t>
            </a:r>
            <a:r>
              <a:rPr lang="ru-RU" sz="2400" dirty="0"/>
              <a:t> система телескопа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 smtClean="0"/>
              <a:t>декількох</a:t>
            </a:r>
            <a:endParaRPr lang="ru-RU" sz="2400" dirty="0"/>
          </a:p>
          <a:p>
            <a:pPr algn="l"/>
            <a:r>
              <a:rPr lang="ru-RU" sz="2400" dirty="0" err="1" smtClean="0"/>
              <a:t>оптичних</a:t>
            </a:r>
            <a:r>
              <a:rPr lang="ru-RU" sz="2400" dirty="0" smtClean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(</a:t>
            </a:r>
            <a:r>
              <a:rPr lang="ru-RU" sz="2400" dirty="0" err="1"/>
              <a:t>лінз</a:t>
            </a:r>
            <a:r>
              <a:rPr lang="ru-RU" sz="2400" dirty="0"/>
              <a:t>, </a:t>
            </a:r>
            <a:r>
              <a:rPr lang="ru-RU" sz="2400" dirty="0" err="1" smtClean="0"/>
              <a:t>дзеркал</a:t>
            </a:r>
            <a:r>
              <a:rPr lang="ru-RU" sz="2400" dirty="0" smtClean="0"/>
              <a:t>).Першим </a:t>
            </a:r>
            <a:r>
              <a:rPr lang="ru-RU" sz="2400" dirty="0" err="1"/>
              <a:t>оптичним</a:t>
            </a:r>
            <a:r>
              <a:rPr lang="ru-RU" sz="2400" dirty="0"/>
              <a:t> </a:t>
            </a:r>
            <a:r>
              <a:rPr lang="ru-RU" sz="2400" dirty="0" err="1"/>
              <a:t>приладом</a:t>
            </a:r>
            <a:r>
              <a:rPr lang="ru-RU" sz="2400" dirty="0"/>
              <a:t> для </a:t>
            </a:r>
            <a:r>
              <a:rPr lang="ru-RU" sz="2400" dirty="0" err="1"/>
              <a:t>астрономічних</a:t>
            </a:r>
            <a:r>
              <a:rPr lang="ru-RU" sz="2400" dirty="0"/>
              <a:t> </a:t>
            </a:r>
            <a:r>
              <a:rPr lang="ru-RU" sz="2400" dirty="0" err="1"/>
              <a:t>спостережень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телескоп-рефрактор </a:t>
            </a:r>
            <a:r>
              <a:rPr lang="ru-RU" sz="2400" dirty="0" err="1"/>
              <a:t>схеми</a:t>
            </a:r>
            <a:r>
              <a:rPr lang="ru-RU" sz="2400" dirty="0"/>
              <a:t> </a:t>
            </a:r>
            <a:r>
              <a:rPr lang="ru-RU" sz="2400" dirty="0" err="1" smtClean="0"/>
              <a:t>Галілея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Найпростіший</a:t>
            </a:r>
            <a:r>
              <a:rPr lang="ru-RU" sz="2400" dirty="0" smtClean="0"/>
              <a:t> </a:t>
            </a:r>
            <a:r>
              <a:rPr lang="ru-RU" sz="2400" dirty="0"/>
              <a:t>телескоп </a:t>
            </a:r>
            <a:r>
              <a:rPr lang="ru-RU" sz="2400" dirty="0" err="1" smtClean="0"/>
              <a:t>складаєтся</a:t>
            </a:r>
            <a:r>
              <a:rPr lang="ru-RU" sz="2400" dirty="0" smtClean="0"/>
              <a:t> з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лінз</a:t>
            </a:r>
            <a:r>
              <a:rPr lang="ru-RU" sz="2400" dirty="0"/>
              <a:t> — </a:t>
            </a:r>
            <a:r>
              <a:rPr lang="ru-RU" sz="2400" dirty="0" err="1"/>
              <a:t>об'єктивом</a:t>
            </a:r>
            <a:r>
              <a:rPr lang="ru-RU" sz="2400" dirty="0"/>
              <a:t> </a:t>
            </a:r>
            <a:r>
              <a:rPr lang="ru-RU" sz="2400" dirty="0" err="1"/>
              <a:t>слугує</a:t>
            </a:r>
            <a:r>
              <a:rPr lang="ru-RU" sz="2400" dirty="0"/>
              <a:t> </a:t>
            </a:r>
            <a:r>
              <a:rPr lang="ru-RU" sz="2400" dirty="0" err="1"/>
              <a:t>двосторонньо</a:t>
            </a:r>
            <a:r>
              <a:rPr lang="ru-RU" sz="2400" dirty="0"/>
              <a:t> </a:t>
            </a:r>
            <a:r>
              <a:rPr lang="ru-RU" sz="2400" dirty="0" err="1"/>
              <a:t>випукла</a:t>
            </a:r>
            <a:r>
              <a:rPr lang="ru-RU" sz="2400" dirty="0"/>
              <a:t> </a:t>
            </a:r>
            <a:r>
              <a:rPr lang="ru-RU" sz="2400" dirty="0" err="1"/>
              <a:t>лінза</a:t>
            </a:r>
            <a:r>
              <a:rPr lang="ru-RU" sz="2400" dirty="0"/>
              <a:t> (</a:t>
            </a:r>
            <a:r>
              <a:rPr lang="ru-RU" sz="2400" dirty="0" err="1"/>
              <a:t>збірна</a:t>
            </a:r>
            <a:r>
              <a:rPr lang="ru-RU" sz="2400" dirty="0"/>
              <a:t> </a:t>
            </a:r>
            <a:r>
              <a:rPr lang="ru-RU" sz="2400" dirty="0" err="1"/>
              <a:t>лінза</a:t>
            </a:r>
            <a:r>
              <a:rPr lang="ru-RU" sz="2400" dirty="0"/>
              <a:t>), </a:t>
            </a:r>
            <a:r>
              <a:rPr lang="ru-RU" sz="2400" dirty="0" smtClean="0"/>
              <a:t>а окуляром</a:t>
            </a:r>
            <a:r>
              <a:rPr lang="ru-RU" sz="2400" dirty="0"/>
              <a:t> </a:t>
            </a:r>
            <a:r>
              <a:rPr lang="ru-RU" sz="2400" dirty="0" err="1"/>
              <a:t>двосторонньо</a:t>
            </a:r>
            <a:r>
              <a:rPr lang="ru-RU" sz="2400" dirty="0"/>
              <a:t> </a:t>
            </a:r>
            <a:r>
              <a:rPr lang="ru-RU" sz="2400" dirty="0" err="1"/>
              <a:t>ввігнута</a:t>
            </a:r>
            <a:r>
              <a:rPr lang="ru-RU" sz="2400" dirty="0"/>
              <a:t> </a:t>
            </a:r>
            <a:r>
              <a:rPr lang="ru-RU" sz="2400" dirty="0" err="1"/>
              <a:t>лінза</a:t>
            </a:r>
            <a:r>
              <a:rPr lang="ru-RU" sz="2400" dirty="0"/>
              <a:t> (</a:t>
            </a:r>
            <a:r>
              <a:rPr lang="ru-RU" sz="2400" dirty="0" err="1"/>
              <a:t>розсіююча</a:t>
            </a:r>
            <a:r>
              <a:rPr lang="ru-RU" sz="2400" dirty="0"/>
              <a:t> </a:t>
            </a:r>
            <a:r>
              <a:rPr lang="ru-RU" sz="2400" dirty="0" err="1"/>
              <a:t>лінза</a:t>
            </a:r>
            <a:r>
              <a:rPr lang="ru-RU" sz="2400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001616" cy="72544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Оптичний Телескоп</a:t>
            </a:r>
            <a:endParaRPr lang="ru-RU" sz="2400" dirty="0"/>
          </a:p>
        </p:txBody>
      </p:sp>
      <p:pic>
        <p:nvPicPr>
          <p:cNvPr id="2052" name="Picture 4" descr="http://astronomy.net.ua/uploads/posts/2010-09/1284844137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76" y="1772816"/>
            <a:ext cx="3254042" cy="46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68310" y="5661248"/>
            <a:ext cx="2475498" cy="10801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 Телескоп, </a:t>
            </a:r>
            <a:r>
              <a:rPr lang="ru-RU" dirty="0" err="1" smtClean="0"/>
              <a:t>побудований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лінзової</a:t>
            </a:r>
            <a:r>
              <a:rPr lang="ru-RU" dirty="0"/>
              <a:t>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</a:t>
            </a:r>
            <a:r>
              <a:rPr lang="ru-RU" i="1" dirty="0" err="1" smtClean="0"/>
              <a:t>діоптричної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3521" y="605299"/>
            <a:ext cx="2112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Рефрактор</a:t>
            </a:r>
            <a:endParaRPr lang="ru-RU" sz="3200" b="1" dirty="0" smtClean="0"/>
          </a:p>
          <a:p>
            <a:endParaRPr lang="ru-RU" sz="3200" b="1" dirty="0"/>
          </a:p>
        </p:txBody>
      </p:sp>
      <p:pic>
        <p:nvPicPr>
          <p:cNvPr id="3074" name="Picture 2" descr="http://freemarket.kiev.ua/images_message/2163/244798/760261/1104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0" y="1484784"/>
            <a:ext cx="23432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561950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Телескоп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дзеркальною</a:t>
            </a:r>
            <a:r>
              <a:rPr lang="ru-RU" sz="1600" dirty="0" smtClean="0"/>
              <a:t> (</a:t>
            </a:r>
            <a:r>
              <a:rPr lang="ru-RU" sz="1600" i="1" dirty="0" err="1" smtClean="0"/>
              <a:t>катоптичною</a:t>
            </a:r>
            <a:r>
              <a:rPr lang="ru-RU" sz="1600" dirty="0" smtClean="0"/>
              <a:t>) системою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602" y="60529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Рефлектор</a:t>
            </a:r>
            <a:endParaRPr lang="ru-RU" b="1" dirty="0"/>
          </a:p>
        </p:txBody>
      </p:sp>
      <p:pic>
        <p:nvPicPr>
          <p:cNvPr id="3076" name="Picture 4" descr="http://img.board.com.ua/a/1043864365/wm/1-teleskop-reflektor-sky-watcher-1145-eq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r="6809"/>
          <a:stretch/>
        </p:blipFill>
        <p:spPr bwMode="auto">
          <a:xfrm>
            <a:off x="2928707" y="1478834"/>
            <a:ext cx="27040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3356" y="389854"/>
            <a:ext cx="3435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Кадіоптричний</a:t>
            </a:r>
            <a:endParaRPr lang="ru-RU" sz="2800" b="1" dirty="0" smtClean="0"/>
          </a:p>
          <a:p>
            <a:r>
              <a:rPr lang="uk-UA" sz="2800" b="1" dirty="0" smtClean="0"/>
              <a:t>телескоп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64839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Телескоп,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змішану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оптичну</a:t>
            </a:r>
            <a:r>
              <a:rPr lang="ru-RU" sz="1600" dirty="0" smtClean="0"/>
              <a:t> систему (</a:t>
            </a:r>
            <a:r>
              <a:rPr lang="ru-RU" sz="1600" dirty="0" err="1" smtClean="0"/>
              <a:t>дзеркально-лінзову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3078" name="Picture 6" descr="http://upload.wikimedia.org/wikipedia/commons/5/54/Maksutov_150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5174"/>
            <a:ext cx="3024336" cy="40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7612" y="692696"/>
            <a:ext cx="4114800" cy="70104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Оптична схема</a:t>
            </a:r>
            <a:endParaRPr lang="ru-RU" sz="3200" dirty="0"/>
          </a:p>
        </p:txBody>
      </p:sp>
      <p:pic>
        <p:nvPicPr>
          <p:cNvPr id="1026" name="Picture 2" descr="http://cunc.ru/shema-refrak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5016289" cy="14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-7.ru/Astro/reflektory/newto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65547"/>
            <a:ext cx="4529421" cy="16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3/37/Maksutov-Cassegrain.png/200px-Maksutov-Cassegr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" y="4970965"/>
            <a:ext cx="4752529" cy="17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4483" y="2058056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Рефрактор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3162" y="3784393"/>
            <a:ext cx="129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Рефлектор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88378" y="5838302"/>
            <a:ext cx="281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Кадіоптричний телескоп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5544616" cy="4680520"/>
          </a:xfrm>
        </p:spPr>
        <p:txBody>
          <a:bodyPr/>
          <a:lstStyle/>
          <a:p>
            <a:pPr algn="l"/>
            <a:r>
              <a:rPr lang="ru-RU" b="1" dirty="0" smtClean="0"/>
              <a:t>Телескоп </a:t>
            </a:r>
            <a:r>
              <a:rPr lang="ru-RU" b="1" dirty="0" err="1"/>
              <a:t>має</a:t>
            </a:r>
            <a:r>
              <a:rPr lang="ru-RU" b="1" dirty="0"/>
              <a:t> три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призначення</a:t>
            </a:r>
            <a:r>
              <a:rPr lang="ru-RU" b="1" dirty="0"/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слабке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небесних</a:t>
            </a:r>
            <a:r>
              <a:rPr lang="ru-RU" dirty="0"/>
              <a:t> </a:t>
            </a:r>
            <a:r>
              <a:rPr lang="ru-RU" dirty="0" err="1"/>
              <a:t>світил</a:t>
            </a:r>
            <a:r>
              <a:rPr lang="ru-RU" dirty="0"/>
              <a:t> на </a:t>
            </a:r>
            <a:r>
              <a:rPr lang="ru-RU" dirty="0" err="1"/>
              <a:t>приймальний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(око</a:t>
            </a:r>
            <a:r>
              <a:rPr lang="ru-RU" dirty="0" smtClean="0"/>
              <a:t>, </a:t>
            </a:r>
            <a:r>
              <a:rPr lang="ru-RU" dirty="0"/>
              <a:t> </a:t>
            </a:r>
            <a:r>
              <a:rPr lang="ru-RU" dirty="0" smtClean="0"/>
              <a:t>спектрограф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тьмяні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Будувати</a:t>
            </a:r>
            <a:r>
              <a:rPr lang="ru-RU" dirty="0"/>
              <a:t> у </a:t>
            </a:r>
            <a:r>
              <a:rPr lang="ru-RU" dirty="0" err="1"/>
              <a:t>фокальній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 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неба,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зафіксувати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близькій</a:t>
            </a:r>
            <a:r>
              <a:rPr lang="ru-RU" dirty="0"/>
              <a:t> </a:t>
            </a:r>
            <a:r>
              <a:rPr lang="ru-RU" dirty="0" err="1"/>
              <a:t>кутовій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зливаються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неозброєним</a:t>
            </a:r>
            <a:r>
              <a:rPr lang="ru-RU" dirty="0"/>
              <a:t> оком.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Призначення</a:t>
            </a:r>
            <a:endParaRPr lang="ru-RU" sz="2800" dirty="0"/>
          </a:p>
        </p:txBody>
      </p:sp>
      <p:pic>
        <p:nvPicPr>
          <p:cNvPr id="4098" name="Picture 2" descr="http://image.zn.ua/media/images/300x200/Jan2013/50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3819" y="2707221"/>
            <a:ext cx="366901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4212" y="594928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Телескоп </a:t>
            </a:r>
            <a:r>
              <a:rPr lang="uk-UA" sz="1600" dirty="0" err="1" smtClean="0"/>
              <a:t>простежів</a:t>
            </a:r>
            <a:r>
              <a:rPr lang="uk-UA" sz="1600" dirty="0" smtClean="0"/>
              <a:t> за народженням зірки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5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iny.org.ua/uploads/posts/2012-09/1348928345_j1203_1227086622-650x4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r="11553"/>
          <a:stretch/>
        </p:blipFill>
        <p:spPr bwMode="auto">
          <a:xfrm rot="5400000">
            <a:off x="5135532" y="2849532"/>
            <a:ext cx="4416398" cy="360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849424"/>
            <a:ext cx="6120680" cy="500857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/>
              <a:t>Наприкінці</a:t>
            </a:r>
            <a:r>
              <a:rPr lang="ru-RU" sz="2400" dirty="0"/>
              <a:t> </a:t>
            </a:r>
            <a:r>
              <a:rPr lang="en-US" sz="2400" dirty="0"/>
              <a:t>XIX </a:t>
            </a:r>
            <a:r>
              <a:rPr lang="en-US" sz="2400" dirty="0" smtClean="0"/>
              <a:t>(</a:t>
            </a:r>
            <a:r>
              <a:rPr lang="ru-RU" sz="2400" dirty="0" smtClean="0"/>
              <a:t>в </a:t>
            </a:r>
            <a:r>
              <a:rPr lang="en-US" sz="2400" dirty="0"/>
              <a:t>XX </a:t>
            </a:r>
            <a:r>
              <a:rPr lang="ru-RU" sz="2400" dirty="0" smtClean="0"/>
              <a:t>ст.) </a:t>
            </a:r>
            <a:r>
              <a:rPr lang="ru-RU" sz="2400" dirty="0"/>
              <a:t>характер </a:t>
            </a:r>
            <a:r>
              <a:rPr lang="ru-RU" sz="2400" dirty="0" err="1"/>
              <a:t>астрономічної</a:t>
            </a:r>
            <a:r>
              <a:rPr lang="ru-RU" sz="2400" dirty="0"/>
              <a:t> науки </a:t>
            </a:r>
            <a:r>
              <a:rPr lang="ru-RU" sz="2400" dirty="0" err="1"/>
              <a:t>зазнав</a:t>
            </a:r>
            <a:r>
              <a:rPr lang="ru-RU" sz="2400" dirty="0"/>
              <a:t> </a:t>
            </a:r>
            <a:r>
              <a:rPr lang="ru-RU" sz="2400" dirty="0" err="1"/>
              <a:t>органічних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. </a:t>
            </a:r>
            <a:r>
              <a:rPr lang="ru-RU" sz="2400" dirty="0" err="1" smtClean="0"/>
              <a:t>Основним</a:t>
            </a:r>
            <a:r>
              <a:rPr lang="ru-RU" sz="2400" dirty="0" smtClean="0"/>
              <a:t> </a:t>
            </a:r>
            <a:r>
              <a:rPr lang="ru-RU" sz="2400" dirty="0"/>
              <a:t>предметом </a:t>
            </a:r>
            <a:r>
              <a:rPr lang="ru-RU" sz="2400" dirty="0" err="1"/>
              <a:t>дослідження</a:t>
            </a:r>
            <a:r>
              <a:rPr lang="ru-RU" sz="2400" dirty="0"/>
              <a:t> стали </a:t>
            </a:r>
            <a:r>
              <a:rPr lang="ru-RU" sz="2400" dirty="0" err="1"/>
              <a:t>фізичні</a:t>
            </a:r>
            <a:r>
              <a:rPr lang="ru-RU" sz="2400" dirty="0"/>
              <a:t> характеристики </a:t>
            </a:r>
            <a:r>
              <a:rPr lang="ru-RU" sz="2400" dirty="0" err="1"/>
              <a:t>Сонця</a:t>
            </a:r>
            <a:r>
              <a:rPr lang="ru-RU" sz="2400" dirty="0"/>
              <a:t>, планет, </a:t>
            </a:r>
            <a:r>
              <a:rPr lang="ru-RU" sz="2400" dirty="0" err="1"/>
              <a:t>зір</a:t>
            </a:r>
            <a:r>
              <a:rPr lang="ru-RU" sz="2400" dirty="0"/>
              <a:t>, </a:t>
            </a:r>
            <a:r>
              <a:rPr lang="ru-RU" sz="2400" dirty="0" err="1"/>
              <a:t>зоряних</a:t>
            </a:r>
            <a:r>
              <a:rPr lang="ru-RU" sz="2400" dirty="0"/>
              <a:t> систем</a:t>
            </a:r>
            <a:r>
              <a:rPr lang="ru-RU" sz="2400" dirty="0" smtClean="0"/>
              <a:t>. </a:t>
            </a:r>
            <a:r>
              <a:rPr lang="ru-RU" sz="2400" dirty="0"/>
              <a:t>У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змінилися</a:t>
            </a:r>
            <a:r>
              <a:rPr lang="ru-RU" sz="2400" dirty="0"/>
              <a:t> й </a:t>
            </a:r>
            <a:r>
              <a:rPr lang="ru-RU" sz="2400" dirty="0" err="1"/>
              <a:t>вимоги</a:t>
            </a:r>
            <a:r>
              <a:rPr lang="ru-RU" sz="2400" dirty="0"/>
              <a:t> до </a:t>
            </a:r>
            <a:r>
              <a:rPr lang="ru-RU" sz="2400" dirty="0" err="1"/>
              <a:t>телескопів.</a:t>
            </a:r>
            <a:r>
              <a:rPr lang="ru-RU" sz="2400" dirty="0" err="1" smtClean="0"/>
              <a:t>Дзеркала</a:t>
            </a:r>
            <a:r>
              <a:rPr lang="ru-RU" sz="2400" dirty="0" smtClean="0"/>
              <a:t> </a:t>
            </a:r>
            <a:r>
              <a:rPr lang="ru-RU" sz="2400" dirty="0" err="1"/>
              <a:t>рефлекторів</a:t>
            </a:r>
            <a:r>
              <a:rPr lang="ru-RU" sz="2400" dirty="0"/>
              <a:t> у </a:t>
            </a:r>
            <a:r>
              <a:rPr lang="ru-RU" sz="2400" dirty="0" err="1"/>
              <a:t>минулому</a:t>
            </a:r>
            <a:r>
              <a:rPr lang="ru-RU" sz="2400" dirty="0"/>
              <a:t> </a:t>
            </a:r>
            <a:r>
              <a:rPr lang="ru-RU" sz="2400" dirty="0" err="1" smtClean="0"/>
              <a:t>робили</a:t>
            </a:r>
            <a:r>
              <a:rPr lang="ru-RU" sz="2400" dirty="0" smtClean="0"/>
              <a:t> </a:t>
            </a:r>
            <a:r>
              <a:rPr lang="ru-RU" sz="2400" dirty="0" err="1"/>
              <a:t>металевими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спеціального</a:t>
            </a:r>
            <a:r>
              <a:rPr lang="ru-RU" sz="2400" dirty="0"/>
              <a:t> сплаву,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згодом</a:t>
            </a:r>
            <a:r>
              <a:rPr lang="ru-RU" sz="2400" dirty="0"/>
              <a:t>, </a:t>
            </a:r>
            <a:r>
              <a:rPr lang="ru-RU" sz="2400" dirty="0" smtClean="0"/>
              <a:t>оптики </a:t>
            </a:r>
            <a:r>
              <a:rPr lang="ru-RU" sz="2400" dirty="0" err="1"/>
              <a:t>перейшли</a:t>
            </a:r>
            <a:r>
              <a:rPr lang="ru-RU" sz="2400" dirty="0"/>
              <a:t> на </a:t>
            </a:r>
            <a:r>
              <a:rPr lang="ru-RU" sz="2400" dirty="0" err="1"/>
              <a:t>скляні</a:t>
            </a:r>
            <a:r>
              <a:rPr lang="ru-RU" sz="2400" dirty="0"/>
              <a:t> </a:t>
            </a:r>
            <a:r>
              <a:rPr lang="ru-RU" sz="2400" dirty="0" err="1"/>
              <a:t>дзеркала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механічної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 </a:t>
            </a:r>
            <a:r>
              <a:rPr lang="ru-RU" sz="2400" dirty="0" err="1"/>
              <a:t>вкривають</a:t>
            </a:r>
            <a:r>
              <a:rPr lang="ru-RU" sz="2400" dirty="0"/>
              <a:t> тонкою </a:t>
            </a:r>
            <a:r>
              <a:rPr lang="ru-RU" sz="2400" dirty="0" err="1"/>
              <a:t>плівкою</a:t>
            </a:r>
            <a:r>
              <a:rPr lang="ru-RU" sz="2400" dirty="0"/>
              <a:t> </a:t>
            </a:r>
            <a:r>
              <a:rPr lang="ru-RU" sz="2400" dirty="0" err="1"/>
              <a:t>металу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великий </a:t>
            </a:r>
            <a:r>
              <a:rPr lang="ru-RU" sz="2400" dirty="0" err="1"/>
              <a:t>коефіцієнт</a:t>
            </a:r>
            <a:r>
              <a:rPr lang="ru-RU" sz="2400" dirty="0"/>
              <a:t> </a:t>
            </a:r>
            <a:r>
              <a:rPr lang="ru-RU" sz="2400" dirty="0" err="1"/>
              <a:t>відбивання</a:t>
            </a:r>
            <a:r>
              <a:rPr lang="ru-RU" sz="2400" dirty="0"/>
              <a:t>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184576" cy="70104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err="1" smtClean="0"/>
              <a:t>Телескопи</a:t>
            </a:r>
            <a:r>
              <a:rPr lang="ru-RU" sz="3100" dirty="0" smtClean="0"/>
              <a:t> </a:t>
            </a:r>
            <a:r>
              <a:rPr lang="ru-RU" sz="3100" dirty="0"/>
              <a:t>ХХ </a:t>
            </a:r>
            <a:r>
              <a:rPr lang="ru-RU" sz="3100" dirty="0" err="1"/>
              <a:t>століття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330824" cy="4432512"/>
          </a:xfrm>
        </p:spPr>
        <p:txBody>
          <a:bodyPr/>
          <a:lstStyle/>
          <a:p>
            <a:pPr algn="l"/>
            <a:r>
              <a:rPr lang="ru-RU" sz="2800" dirty="0" err="1" smtClean="0"/>
              <a:t>Радіотелескопи</a:t>
            </a:r>
            <a:r>
              <a:rPr lang="ru-RU" sz="2800" dirty="0"/>
              <a:t> </a:t>
            </a:r>
            <a:r>
              <a:rPr lang="ru-RU" sz="2800" dirty="0" err="1"/>
              <a:t>являють</a:t>
            </a:r>
            <a:r>
              <a:rPr lang="ru-RU" sz="2800" dirty="0"/>
              <a:t> собою </a:t>
            </a:r>
            <a:r>
              <a:rPr lang="ru-RU" sz="2800" dirty="0" err="1"/>
              <a:t>направленні</a:t>
            </a:r>
            <a:r>
              <a:rPr lang="ru-RU" sz="2800" dirty="0"/>
              <a:t> </a:t>
            </a:r>
            <a:r>
              <a:rPr lang="ru-RU" sz="2800" dirty="0" err="1"/>
              <a:t>антени</a:t>
            </a:r>
            <a:r>
              <a:rPr lang="ru-RU" sz="2800" dirty="0"/>
              <a:t>, </a:t>
            </a:r>
            <a:r>
              <a:rPr lang="ru-RU" sz="2800" dirty="0" err="1"/>
              <a:t>найчастіше</a:t>
            </a:r>
            <a:r>
              <a:rPr lang="ru-RU" sz="2800" dirty="0"/>
              <a:t> </a:t>
            </a:r>
            <a:r>
              <a:rPr lang="ru-RU" sz="2800" dirty="0" err="1"/>
              <a:t>параболічної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.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радіодіапазон</a:t>
            </a:r>
            <a:r>
              <a:rPr lang="ru-RU" sz="2800" dirty="0"/>
              <a:t> </a:t>
            </a:r>
            <a:r>
              <a:rPr lang="ru-RU" sz="2800" dirty="0" err="1"/>
              <a:t>набагато</a:t>
            </a:r>
            <a:r>
              <a:rPr lang="ru-RU" sz="2800" dirty="0"/>
              <a:t> </a:t>
            </a:r>
            <a:r>
              <a:rPr lang="ru-RU" sz="2800" dirty="0" err="1"/>
              <a:t>ширший</a:t>
            </a:r>
            <a:r>
              <a:rPr lang="ru-RU" sz="2800" dirty="0"/>
              <a:t> </a:t>
            </a:r>
            <a:r>
              <a:rPr lang="ru-RU" sz="2800" dirty="0" err="1"/>
              <a:t>оптичного</a:t>
            </a:r>
            <a:r>
              <a:rPr lang="ru-RU" sz="2800" dirty="0"/>
              <a:t>, </a:t>
            </a:r>
            <a:r>
              <a:rPr lang="ru-RU" sz="2800" dirty="0" err="1"/>
              <a:t>конструкції</a:t>
            </a:r>
            <a:r>
              <a:rPr lang="ru-RU" sz="2800" dirty="0"/>
              <a:t> </a:t>
            </a:r>
            <a:r>
              <a:rPr lang="ru-RU" sz="2800" dirty="0" err="1"/>
              <a:t>радіотелескопів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відрізнятися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Радіотелескопи</a:t>
            </a:r>
            <a:endParaRPr lang="ru-RU" sz="3200" dirty="0"/>
          </a:p>
        </p:txBody>
      </p:sp>
      <p:pic>
        <p:nvPicPr>
          <p:cNvPr id="6146" name="Picture 2" descr="http://upload.wikimedia.org/wikipedia/commons/thumb/2/28/70-%D0%BC_%D0%B0%D0%BD%D1%82%D0%B5%D0%BD%D0%BD%D0%B0_%D0%9F-2500_(%D0%A0%D0%A2-70).jpg/290px-70-%D0%BC_%D0%B0%D0%BD%D1%82%D0%B5%D0%BD%D0%BD%D0%B0_%D0%9F-2500_(%D0%A0%D0%A2-7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1"/>
            <a:ext cx="3024336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tsn.ua/media/images2/original/Jul2012/383638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848916"/>
            <a:ext cx="5040560" cy="983704"/>
          </a:xfrm>
        </p:spPr>
        <p:txBody>
          <a:bodyPr>
            <a:normAutofit fontScale="90000"/>
          </a:bodyPr>
          <a:lstStyle/>
          <a:p>
            <a:r>
              <a:rPr lang="ru-RU" sz="3100" b="0" dirty="0"/>
              <a:t/>
            </a:r>
            <a:br>
              <a:rPr lang="ru-RU" sz="3100" b="0" dirty="0"/>
            </a:br>
            <a:r>
              <a:rPr lang="ru-RU" sz="3100" b="0" dirty="0" err="1" smtClean="0"/>
              <a:t>Космічний</a:t>
            </a:r>
            <a:r>
              <a:rPr lang="ru-RU" sz="3100" b="0" dirty="0" smtClean="0"/>
              <a:t> </a:t>
            </a:r>
            <a:r>
              <a:rPr lang="ru-RU" sz="3100" b="0" dirty="0" smtClean="0"/>
              <a:t>телескоп</a:t>
            </a:r>
            <a:r>
              <a:rPr lang="ru-RU" sz="3100" b="0" dirty="0"/>
              <a:t/>
            </a:r>
            <a:br>
              <a:rPr lang="ru-RU" sz="3100" b="0" dirty="0"/>
            </a:br>
            <a:r>
              <a:rPr lang="ru-RU" sz="3100" b="0" dirty="0"/>
              <a:t>«Хаббл»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6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111</TotalTime>
  <Words>179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BlackTie</vt:lpstr>
      <vt:lpstr>Телескопи</vt:lpstr>
      <vt:lpstr>Презентация PowerPoint</vt:lpstr>
      <vt:lpstr>Оптичний Телескоп</vt:lpstr>
      <vt:lpstr>Презентация PowerPoint</vt:lpstr>
      <vt:lpstr>Оптична схема</vt:lpstr>
      <vt:lpstr>Призначення</vt:lpstr>
      <vt:lpstr> Телескопи ХХ століття </vt:lpstr>
      <vt:lpstr>Радіотелескопи</vt:lpstr>
      <vt:lpstr> Космічний телескоп «Хаббл»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2013-11-19T17:36:40Z</dcterms:created>
  <dcterms:modified xsi:type="dcterms:W3CDTF">2013-11-22T16:00:41Z</dcterms:modified>
</cp:coreProperties>
</file>