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772400" cy="2571743"/>
          </a:xfrm>
        </p:spPr>
        <p:txBody>
          <a:bodyPr>
            <a:noAutofit/>
          </a:bodyPr>
          <a:lstStyle/>
          <a:p>
            <a:pPr lvl="0"/>
            <a:r>
              <a:rPr lang="ru-RU" sz="7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</a:rPr>
              <a:t>Історія</a:t>
            </a:r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uk-UA" sz="7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</a:rPr>
              <a:t>дослідження </a:t>
            </a:r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</a:rPr>
              <a:t>фотосинтезу</a:t>
            </a:r>
            <a:r>
              <a:rPr lang="ru-RU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  <a:t/>
            </a:r>
            <a:br>
              <a:rPr lang="ru-RU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</a:rPr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643446"/>
            <a:ext cx="7854696" cy="189547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Виконав</a:t>
            </a:r>
          </a:p>
          <a:p>
            <a:r>
              <a:rPr lang="uk-UA" dirty="0" smtClean="0"/>
              <a:t>Учень 6г класу</a:t>
            </a:r>
          </a:p>
          <a:p>
            <a:r>
              <a:rPr lang="uk-UA" dirty="0" smtClean="0"/>
              <a:t>Свалявської  гімназія</a:t>
            </a:r>
          </a:p>
          <a:p>
            <a:r>
              <a:rPr lang="uk-UA" dirty="0" smtClean="0"/>
              <a:t>Бендас Юрій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6190"/>
            <a:ext cx="8215370" cy="928694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092"/>
            <a:ext cx="3571900" cy="47149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Головну роль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СО2 до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вуглеводів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Фотосинтез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відновлюватися</a:t>
            </a:r>
            <a:r>
              <a:rPr lang="ru-RU" dirty="0" smtClean="0"/>
              <a:t> </a:t>
            </a:r>
            <a:r>
              <a:rPr lang="ru-RU" dirty="0" err="1" smtClean="0"/>
              <a:t>сульфати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нітрати</a:t>
            </a:r>
            <a:r>
              <a:rPr lang="ru-RU" dirty="0" smtClean="0"/>
              <a:t>, </a:t>
            </a:r>
            <a:r>
              <a:rPr lang="ru-RU" dirty="0" err="1" smtClean="0"/>
              <a:t>утворюватися</a:t>
            </a:r>
            <a:r>
              <a:rPr lang="ru-RU" dirty="0" smtClean="0"/>
              <a:t> Н2; </a:t>
            </a:r>
            <a:r>
              <a:rPr lang="ru-RU" dirty="0" err="1" smtClean="0"/>
              <a:t>Енергія</a:t>
            </a:r>
            <a:r>
              <a:rPr lang="ru-RU" dirty="0" smtClean="0"/>
              <a:t> 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витрачається</a:t>
            </a:r>
            <a:r>
              <a:rPr lang="ru-RU" dirty="0" smtClean="0"/>
              <a:t> також на транспорт </a:t>
            </a:r>
            <a:r>
              <a:rPr lang="ru-RU" dirty="0" err="1" smtClean="0"/>
              <a:t>речовин</a:t>
            </a:r>
            <a:r>
              <a:rPr lang="ru-RU" dirty="0" smtClean="0"/>
              <a:t>  через мембрану </a:t>
            </a:r>
            <a:r>
              <a:rPr lang="ru-RU" dirty="0" err="1" smtClean="0"/>
              <a:t>і</a:t>
            </a:r>
            <a:r>
              <a:rPr lang="ru-RU" dirty="0" smtClean="0"/>
              <a:t> також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 </a:t>
            </a:r>
            <a:r>
              <a:rPr lang="ru-RU" dirty="0" smtClean="0"/>
              <a:t>Фотосинтез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роль в </a:t>
            </a:r>
            <a:r>
              <a:rPr lang="ru-RU" dirty="0" err="1" smtClean="0"/>
              <a:t>енергетиці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2623703886hyW0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214554"/>
            <a:ext cx="3273113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0"/>
            <a:ext cx="8501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chemeClr val="tx2">
                    <a:lumMod val="50000"/>
                  </a:schemeClr>
                </a:solidFill>
              </a:rPr>
              <a:t>Фотоси́нтез 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—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процес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синтезу органічни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сполук з вуглекислого газу 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та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води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з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використанням енергії 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світла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й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за участю фотосинтетичних 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пігментів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часто з виділенням кисню як побічного продукту. Це надзвичайно складний процес, що включає довгу послідовність координованих біохімічних реакцій. Він відбувається у вищих рослинах, водоростях, багатьох бактеріях, деяких 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археях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найпростіших—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організмах, відомих разом як 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фототрофи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Сам процес відіграє важливу роль у кругообігу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вуглецю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vi-VN" dirty="0" smtClean="0">
                <a:solidFill>
                  <a:schemeClr val="tx2">
                    <a:lumMod val="50000"/>
                  </a:schemeClr>
                </a:solidFill>
              </a:rPr>
              <a:t>природі.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4143404" cy="6286520"/>
          </a:xfrm>
        </p:spPr>
        <p:txBody>
          <a:bodyPr>
            <a:normAutofit/>
          </a:bodyPr>
          <a:lstStyle/>
          <a:p>
            <a:r>
              <a:rPr lang="ru-RU" dirty="0" smtClean="0"/>
              <a:t>Початком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en-US" dirty="0" smtClean="0"/>
              <a:t> </a:t>
            </a:r>
            <a:r>
              <a:rPr lang="ru-RU" dirty="0" smtClean="0"/>
              <a:t>послужили </a:t>
            </a:r>
            <a:r>
              <a:rPr lang="ru-RU" dirty="0" err="1" smtClean="0"/>
              <a:t>досліди</a:t>
            </a:r>
            <a:r>
              <a:rPr lang="ru-RU" dirty="0" smtClean="0"/>
              <a:t> </a:t>
            </a:r>
            <a:r>
              <a:rPr lang="ru-RU" dirty="0" err="1" smtClean="0"/>
              <a:t>англійського</a:t>
            </a:r>
            <a:r>
              <a:rPr lang="ru-RU" dirty="0" smtClean="0"/>
              <a:t> </a:t>
            </a:r>
            <a:r>
              <a:rPr lang="ru-RU" dirty="0" err="1" smtClean="0"/>
              <a:t>хіміка</a:t>
            </a:r>
            <a:r>
              <a:rPr lang="ru-RU" dirty="0" smtClean="0"/>
              <a:t> </a:t>
            </a:r>
            <a:r>
              <a:rPr lang="ru-RU" dirty="0" smtClean="0"/>
              <a:t>Дж. </a:t>
            </a:r>
            <a:r>
              <a:rPr lang="ru-RU" dirty="0" err="1" smtClean="0"/>
              <a:t>Прістлі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рослинами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скляним</a:t>
            </a:r>
            <a:r>
              <a:rPr lang="ru-RU" dirty="0" smtClean="0"/>
              <a:t> </a:t>
            </a:r>
            <a:r>
              <a:rPr lang="ru-RU" dirty="0" err="1" smtClean="0"/>
              <a:t>ковпаком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свічкою</a:t>
            </a:r>
            <a:r>
              <a:rPr lang="ru-RU" dirty="0" smtClean="0"/>
              <a:t>. Так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. </a:t>
            </a:r>
            <a:r>
              <a:rPr lang="ru-RU" dirty="0" err="1" smtClean="0"/>
              <a:t>Голландський</a:t>
            </a:r>
            <a:r>
              <a:rPr lang="ru-RU" dirty="0" smtClean="0"/>
              <a:t> </a:t>
            </a:r>
            <a:r>
              <a:rPr lang="ru-RU" dirty="0" err="1" smtClean="0"/>
              <a:t>лікар</a:t>
            </a:r>
            <a:r>
              <a:rPr lang="ru-RU" dirty="0" smtClean="0"/>
              <a:t> </a:t>
            </a:r>
            <a:r>
              <a:rPr lang="ru-RU" dirty="0" smtClean="0"/>
              <a:t>    Ян </a:t>
            </a:r>
            <a:r>
              <a:rPr lang="ru-RU" dirty="0" err="1" smtClean="0"/>
              <a:t>Інгенхауз</a:t>
            </a:r>
            <a:r>
              <a:rPr lang="ru-RU" dirty="0" smtClean="0"/>
              <a:t> </a:t>
            </a:r>
            <a:r>
              <a:rPr lang="ru-RU" dirty="0" err="1" smtClean="0"/>
              <a:t>виявив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світлі</a:t>
            </a:r>
            <a:r>
              <a:rPr lang="ru-RU" dirty="0" smtClean="0"/>
              <a:t>, а у </a:t>
            </a:r>
            <a:r>
              <a:rPr lang="ru-RU" dirty="0" err="1" smtClean="0"/>
              <a:t>темноті</a:t>
            </a:r>
            <a:r>
              <a:rPr lang="ru-RU" dirty="0" smtClean="0"/>
              <a:t> – </a:t>
            </a:r>
            <a:r>
              <a:rPr lang="ru-RU" dirty="0" err="1" smtClean="0"/>
              <a:t>поглинають</a:t>
            </a:r>
            <a:r>
              <a:rPr lang="ru-RU" dirty="0" smtClean="0"/>
              <a:t>, як </a:t>
            </a:r>
            <a:r>
              <a:rPr lang="ru-RU" dirty="0" err="1" smtClean="0"/>
              <a:t>тварини</a:t>
            </a:r>
            <a:r>
              <a:rPr lang="ru-RU" dirty="0" smtClean="0"/>
              <a:t> при </a:t>
            </a:r>
            <a:r>
              <a:rPr lang="ru-RU" dirty="0" err="1" smtClean="0"/>
              <a:t>диханні</a:t>
            </a:r>
            <a:r>
              <a:rPr lang="ru-RU" dirty="0" smtClean="0"/>
              <a:t>. 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3074" name="Picture 2" descr="http://upload.wikimedia.org/wikipedia/commons/thumb/2/24/Joseph_Priestley_by_Ozias_Humphrey.jpg/180px-Joseph_Priestley_by_Ozias_Humphr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2396"/>
            <a:ext cx="2029084" cy="2626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428736"/>
            <a:ext cx="2357422" cy="396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3076" name="Picture 4" descr="http://im1-tub-ua.yandex.net/i?id=9e7bb861a9da974c1c397cac20787321-25-14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714752"/>
            <a:ext cx="2091696" cy="2571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25399813jPW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429000"/>
            <a:ext cx="3392991" cy="2273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5857884" cy="607223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,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поглинають</a:t>
            </a:r>
            <a:r>
              <a:rPr lang="ru-RU" dirty="0" smtClean="0"/>
              <a:t> </a:t>
            </a:r>
            <a:r>
              <a:rPr lang="ru-RU" dirty="0" err="1" smtClean="0"/>
              <a:t>вуглекислий</a:t>
            </a:r>
            <a:r>
              <a:rPr lang="ru-RU" dirty="0" smtClean="0"/>
              <a:t> газ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участю</a:t>
            </a:r>
            <a:r>
              <a:rPr lang="ru-RU" dirty="0" smtClean="0"/>
              <a:t> води </a:t>
            </a:r>
            <a:r>
              <a:rPr lang="ru-RU" dirty="0" err="1" smtClean="0"/>
              <a:t>синтезують</a:t>
            </a:r>
            <a:r>
              <a:rPr lang="ru-RU" dirty="0" smtClean="0"/>
              <a:t> на </a:t>
            </a:r>
            <a:r>
              <a:rPr lang="ru-RU" dirty="0" err="1" smtClean="0"/>
              <a:t>світлі</a:t>
            </a:r>
            <a:r>
              <a:rPr lang="ru-RU" dirty="0" smtClean="0"/>
              <a:t> </a:t>
            </a:r>
            <a:r>
              <a:rPr lang="ru-RU" dirty="0" err="1" smtClean="0"/>
              <a:t>органічну</a:t>
            </a:r>
            <a:r>
              <a:rPr lang="ru-RU" dirty="0" smtClean="0"/>
              <a:t> </a:t>
            </a:r>
            <a:r>
              <a:rPr lang="ru-RU" dirty="0" err="1" smtClean="0"/>
              <a:t>речовину</a:t>
            </a:r>
            <a:r>
              <a:rPr lang="ru-RU" dirty="0" smtClean="0"/>
              <a:t>. У 1842 Роберт </a:t>
            </a:r>
            <a:r>
              <a:rPr lang="ru-RU" dirty="0" err="1" smtClean="0"/>
              <a:t>Маєр</a:t>
            </a:r>
            <a:r>
              <a:rPr lang="ru-RU" dirty="0" smtClean="0"/>
              <a:t> на </a:t>
            </a:r>
            <a:r>
              <a:rPr lang="ru-RU" dirty="0" err="1" smtClean="0"/>
              <a:t>підставі</a:t>
            </a:r>
            <a:r>
              <a:rPr lang="ru-RU" dirty="0" smtClean="0"/>
              <a:t> закону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постулював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перетворюють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сонячного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в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. У 1877 </a:t>
            </a:r>
            <a:r>
              <a:rPr lang="ru-RU" dirty="0" err="1" smtClean="0"/>
              <a:t>Вільгельм</a:t>
            </a:r>
            <a:r>
              <a:rPr lang="ru-RU" dirty="0" smtClean="0"/>
              <a:t> </a:t>
            </a:r>
            <a:r>
              <a:rPr lang="ru-RU" dirty="0" err="1" smtClean="0"/>
              <a:t>Пфеффер</a:t>
            </a:r>
            <a:r>
              <a:rPr lang="ru-RU" dirty="0" smtClean="0"/>
              <a:t> назвав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фотосинтезом.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428604"/>
            <a:ext cx="6215074" cy="589599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Хлорофіл</a:t>
            </a:r>
            <a:r>
              <a:rPr lang="ru-RU" dirty="0" smtClean="0"/>
              <a:t> 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виділений</a:t>
            </a:r>
            <a:r>
              <a:rPr lang="ru-RU" dirty="0" smtClean="0"/>
              <a:t> в 1818 </a:t>
            </a:r>
            <a:r>
              <a:rPr lang="ru-RU" dirty="0" err="1" smtClean="0"/>
              <a:t>році</a:t>
            </a:r>
            <a:r>
              <a:rPr lang="ru-RU" dirty="0" smtClean="0"/>
              <a:t> П. Ж. </a:t>
            </a:r>
            <a:r>
              <a:rPr lang="ru-RU" dirty="0" err="1" smtClean="0"/>
              <a:t>Пелетьє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Жозефом</a:t>
            </a:r>
            <a:r>
              <a:rPr lang="ru-RU" dirty="0" smtClean="0"/>
              <a:t> </a:t>
            </a:r>
            <a:r>
              <a:rPr lang="ru-RU" dirty="0" err="1" smtClean="0"/>
              <a:t>Каванту</a:t>
            </a:r>
            <a:r>
              <a:rPr lang="ru-RU" dirty="0" smtClean="0"/>
              <a:t>. </a:t>
            </a:r>
            <a:r>
              <a:rPr lang="ru-RU" dirty="0" err="1" smtClean="0"/>
              <a:t>Розділити</a:t>
            </a:r>
            <a:r>
              <a:rPr lang="ru-RU" dirty="0" smtClean="0"/>
              <a:t> </a:t>
            </a:r>
            <a:r>
              <a:rPr lang="ru-RU" dirty="0" err="1" smtClean="0"/>
              <a:t>пігменти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М</a:t>
            </a:r>
            <a:r>
              <a:rPr lang="ru-RU" dirty="0" smtClean="0"/>
              <a:t>. С. </a:t>
            </a:r>
            <a:r>
              <a:rPr lang="ru-RU" dirty="0" err="1" smtClean="0"/>
              <a:t>Цвєту</a:t>
            </a:r>
            <a:r>
              <a:rPr lang="ru-RU" dirty="0" smtClean="0"/>
              <a:t> 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створеного</a:t>
            </a:r>
            <a:r>
              <a:rPr lang="ru-RU" dirty="0" smtClean="0"/>
              <a:t> ним методу </a:t>
            </a:r>
            <a:r>
              <a:rPr lang="ru-RU" dirty="0" err="1" smtClean="0"/>
              <a:t>хроматографії</a:t>
            </a:r>
            <a:r>
              <a:rPr lang="ru-RU" dirty="0" smtClean="0"/>
              <a:t>. </a:t>
            </a:r>
            <a:r>
              <a:rPr lang="ru-RU" dirty="0" err="1" smtClean="0"/>
              <a:t>Спектри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хлорофілу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вивчені</a:t>
            </a:r>
            <a:r>
              <a:rPr lang="ru-RU" dirty="0" smtClean="0"/>
              <a:t> К. А. </a:t>
            </a:r>
            <a:r>
              <a:rPr lang="ru-RU" dirty="0" err="1" smtClean="0"/>
              <a:t>Тімірязєвим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же, </a:t>
            </a:r>
            <a:r>
              <a:rPr lang="ru-RU" dirty="0" err="1" smtClean="0"/>
              <a:t>розвиваючи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Маєра</a:t>
            </a:r>
            <a:r>
              <a:rPr lang="ru-RU" dirty="0" smtClean="0"/>
              <a:t>, показав,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поглиненання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створивши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слабких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С-О </a:t>
            </a:r>
            <a:r>
              <a:rPr lang="ru-RU" dirty="0" err="1" smtClean="0"/>
              <a:t>і</a:t>
            </a:r>
            <a:r>
              <a:rPr lang="ru-RU" dirty="0" smtClean="0"/>
              <a:t> О-Н </a:t>
            </a:r>
            <a:r>
              <a:rPr lang="ru-RU" dirty="0" err="1" smtClean="0"/>
              <a:t>високоенергетичні</a:t>
            </a:r>
            <a:r>
              <a:rPr lang="ru-RU" dirty="0" smtClean="0"/>
              <a:t> С-С (до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фотосинтезі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жовті</a:t>
            </a:r>
            <a:r>
              <a:rPr lang="ru-RU" dirty="0" smtClean="0"/>
              <a:t> </a:t>
            </a:r>
            <a:r>
              <a:rPr lang="ru-RU" dirty="0" err="1" smtClean="0"/>
              <a:t>промені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поглинаються</a:t>
            </a:r>
            <a:r>
              <a:rPr lang="ru-RU" dirty="0" smtClean="0"/>
              <a:t> </a:t>
            </a:r>
            <a:r>
              <a:rPr lang="ru-RU" dirty="0" err="1" smtClean="0"/>
              <a:t>пігментами</a:t>
            </a:r>
            <a:r>
              <a:rPr lang="ru-RU" dirty="0" smtClean="0"/>
              <a:t> листка). </a:t>
            </a:r>
            <a:r>
              <a:rPr lang="ru-RU" dirty="0" err="1" smtClean="0"/>
              <a:t>Зроблено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створеному</a:t>
            </a:r>
            <a:r>
              <a:rPr lang="ru-RU" dirty="0" smtClean="0"/>
              <a:t> ним методу </a:t>
            </a:r>
            <a:r>
              <a:rPr lang="ru-RU" dirty="0" err="1" smtClean="0"/>
              <a:t>обліку</a:t>
            </a:r>
            <a:r>
              <a:rPr lang="ru-RU" dirty="0" smtClean="0"/>
              <a:t> фотосинтезу за </a:t>
            </a:r>
            <a:r>
              <a:rPr lang="ru-RU" dirty="0" err="1" smtClean="0"/>
              <a:t>поглинанням</a:t>
            </a:r>
            <a:r>
              <a:rPr lang="ru-RU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ru-RU" dirty="0" smtClean="0"/>
              <a:t>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експериментів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освітлення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світлом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довжин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 (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) </a:t>
            </a:r>
            <a:r>
              <a:rPr lang="ru-RU" dirty="0" err="1" smtClean="0"/>
              <a:t>виявилося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фотосинтезу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спектром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хлорофілу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60" name="Picture 4" descr="ВЧЕНІ, академіки, науковці, дослідники, конструктори - ТЕМА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643422"/>
            <a:ext cx="205933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2" name="Picture 6" descr="Михаил Семёнович Цвет (1872-1919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562313"/>
            <a:ext cx="1838420" cy="2081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4" name="Picture 8" descr="Joseph Bienaimé Caventou - Toxipe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0"/>
            <a:ext cx="2028104" cy="2428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Строение и жизнь Вселенной. Происхождение солнечной систе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571744"/>
            <a:ext cx="1917335" cy="2300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6500826" cy="657227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Окислювально-відновну</a:t>
            </a:r>
            <a:r>
              <a:rPr lang="ru-RU" dirty="0" smtClean="0"/>
              <a:t> суть фотосинтезу (як </a:t>
            </a:r>
            <a:r>
              <a:rPr lang="ru-RU" dirty="0" err="1" smtClean="0"/>
              <a:t>оксигенного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аноксигенного</a:t>
            </a:r>
            <a:r>
              <a:rPr lang="ru-RU" dirty="0" smtClean="0"/>
              <a:t>) </a:t>
            </a:r>
            <a:r>
              <a:rPr lang="ru-RU" dirty="0" err="1" smtClean="0"/>
              <a:t>постулював</a:t>
            </a:r>
            <a:r>
              <a:rPr lang="ru-RU" dirty="0" smtClean="0"/>
              <a:t> </a:t>
            </a:r>
            <a:r>
              <a:rPr lang="ru-RU" dirty="0" err="1" smtClean="0"/>
              <a:t>Корнеліс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Ніль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означало,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у </a:t>
            </a:r>
            <a:r>
              <a:rPr lang="ru-RU" dirty="0" err="1" smtClean="0"/>
              <a:t>фотосинтезі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</a:t>
            </a:r>
            <a:r>
              <a:rPr lang="ru-RU" dirty="0" err="1" smtClean="0"/>
              <a:t>підтвердив</a:t>
            </a:r>
            <a:r>
              <a:rPr lang="ru-RU" dirty="0" smtClean="0"/>
              <a:t> 1941 року О. П. Виноградов у </a:t>
            </a:r>
            <a:r>
              <a:rPr lang="ru-RU" dirty="0" err="1" smtClean="0"/>
              <a:t>дослідах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ізотопною</a:t>
            </a:r>
            <a:r>
              <a:rPr lang="ru-RU" dirty="0" smtClean="0"/>
              <a:t> </a:t>
            </a:r>
            <a:r>
              <a:rPr lang="ru-RU" dirty="0" err="1" smtClean="0"/>
              <a:t>міткою</a:t>
            </a:r>
            <a:r>
              <a:rPr lang="ru-RU" dirty="0" smtClean="0"/>
              <a:t>. У 1937 Роберт </a:t>
            </a:r>
            <a:r>
              <a:rPr lang="ru-RU" dirty="0" err="1" smtClean="0"/>
              <a:t>Хілл</a:t>
            </a:r>
            <a:r>
              <a:rPr lang="ru-RU" dirty="0" smtClean="0"/>
              <a:t> </a:t>
            </a:r>
            <a:r>
              <a:rPr lang="ru-RU" dirty="0" err="1" smtClean="0"/>
              <a:t>встановив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окиснення</a:t>
            </a:r>
            <a:r>
              <a:rPr lang="ru-RU" dirty="0" smtClean="0"/>
              <a:t> води (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), а також </a:t>
            </a:r>
            <a:r>
              <a:rPr lang="ru-RU" dirty="0" err="1" smtClean="0"/>
              <a:t>асиміляції</a:t>
            </a:r>
            <a:r>
              <a:rPr lang="ru-RU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роз'єднати</a:t>
            </a:r>
            <a:r>
              <a:rPr lang="ru-RU" dirty="0" smtClean="0"/>
              <a:t>. У 1954—1958 </a:t>
            </a:r>
            <a:r>
              <a:rPr lang="ru-RU" dirty="0" err="1" smtClean="0"/>
              <a:t>Деніел</a:t>
            </a:r>
            <a:r>
              <a:rPr lang="ru-RU" dirty="0" smtClean="0"/>
              <a:t> </a:t>
            </a:r>
            <a:r>
              <a:rPr lang="ru-RU" dirty="0" smtClean="0"/>
              <a:t>І. </a:t>
            </a:r>
            <a:r>
              <a:rPr lang="ru-RU" dirty="0" err="1" smtClean="0"/>
              <a:t>Арнон</a:t>
            </a:r>
            <a:r>
              <a:rPr lang="ru-RU" dirty="0" smtClean="0"/>
              <a:t> </a:t>
            </a:r>
            <a:r>
              <a:rPr lang="ru-RU" dirty="0" err="1" smtClean="0"/>
              <a:t>встановив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світлових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фотосинтезу, а суть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асиміляції</a:t>
            </a:r>
            <a:r>
              <a:rPr lang="ru-RU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 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розкрита</a:t>
            </a:r>
            <a:r>
              <a:rPr lang="ru-RU" dirty="0" smtClean="0"/>
              <a:t> </a:t>
            </a:r>
            <a:r>
              <a:rPr lang="ru-RU" dirty="0" err="1" smtClean="0"/>
              <a:t>Мельвіном</a:t>
            </a:r>
            <a:r>
              <a:rPr lang="ru-RU" dirty="0" smtClean="0"/>
              <a:t> </a:t>
            </a:r>
            <a:r>
              <a:rPr lang="ru-RU" dirty="0" err="1" smtClean="0"/>
              <a:t>Кальвіном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ізотопів</a:t>
            </a:r>
            <a:r>
              <a:rPr lang="ru-RU" dirty="0" smtClean="0"/>
              <a:t> </a:t>
            </a:r>
            <a:r>
              <a:rPr lang="ru-RU" dirty="0" err="1" smtClean="0"/>
              <a:t>вуглецю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 1940-х, за </a:t>
            </a:r>
            <a:r>
              <a:rPr lang="ru-RU" dirty="0" err="1" smtClean="0"/>
              <a:t>цю</a:t>
            </a:r>
            <a:r>
              <a:rPr lang="ru-RU" dirty="0" smtClean="0"/>
              <a:t> роботу в 1961 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присуджена</a:t>
            </a:r>
            <a:r>
              <a:rPr lang="ru-RU" dirty="0" smtClean="0"/>
              <a:t> </a:t>
            </a:r>
            <a:r>
              <a:rPr lang="ru-RU" dirty="0" err="1" smtClean="0"/>
              <a:t>Нобелівська</a:t>
            </a:r>
            <a:r>
              <a:rPr lang="ru-RU" dirty="0" smtClean="0"/>
              <a:t> </a:t>
            </a:r>
            <a:r>
              <a:rPr lang="ru-RU" dirty="0" err="1" smtClean="0"/>
              <a:t>премія</a:t>
            </a:r>
            <a:r>
              <a:rPr lang="ru-RU" dirty="0" smtClean="0"/>
              <a:t>.</a:t>
            </a:r>
            <a:endParaRPr lang="ru-RU" b="1" dirty="0"/>
          </a:p>
        </p:txBody>
      </p:sp>
      <p:pic>
        <p:nvPicPr>
          <p:cNvPr id="20482" name="Picture 2" descr="4.2.13. Физиология и биохимия микроорганизмов - Учебное пособие по дисциплине &quot;История и методология биологии и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0"/>
            <a:ext cx="2000232" cy="255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6" name="AutoShape 6" descr="Картинки по запросу мелвин кальв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Картинки по запросу мелвин кальв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0" name="AutoShape 10" descr="Картинки по запросу мелвин кальв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2" name="AutoShape 12" descr="Картинки по запросу мелвин кальви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4" name="Picture 14" descr="http://www.nobelprize.org/nobel_prizes/chemistry/laureates/1961/calv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0950" y="4695824"/>
            <a:ext cx="1543050" cy="2162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14290"/>
            <a:ext cx="6929486" cy="6643710"/>
          </a:xfrm>
        </p:spPr>
        <p:txBody>
          <a:bodyPr vert="horz">
            <a:normAutofit fontScale="92500" lnSpcReduction="10000"/>
          </a:bodyPr>
          <a:lstStyle/>
          <a:p>
            <a:pPr algn="ctr"/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повітряного</a:t>
            </a:r>
            <a:r>
              <a:rPr lang="ru-RU" dirty="0" smtClean="0"/>
              <a:t>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за </a:t>
            </a:r>
            <a:r>
              <a:rPr lang="ru-RU" dirty="0" err="1" smtClean="0"/>
              <a:t>перші</a:t>
            </a:r>
            <a:r>
              <a:rPr lang="ru-RU" dirty="0" smtClean="0"/>
              <a:t> 100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дослідів</a:t>
            </a:r>
            <a:r>
              <a:rPr lang="ru-RU" dirty="0" smtClean="0"/>
              <a:t> </a:t>
            </a:r>
            <a:r>
              <a:rPr lang="ru-RU" dirty="0" err="1" smtClean="0"/>
              <a:t>Прістлі</a:t>
            </a:r>
            <a:r>
              <a:rPr lang="ru-RU" dirty="0" smtClean="0"/>
              <a:t> </a:t>
            </a:r>
            <a:r>
              <a:rPr lang="ru-RU" dirty="0" err="1" smtClean="0"/>
              <a:t>виражаються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 </a:t>
            </a:r>
            <a:r>
              <a:rPr lang="ru-RU" dirty="0" err="1" smtClean="0"/>
              <a:t>рівнянням</a:t>
            </a:r>
            <a:r>
              <a:rPr lang="ru-RU" dirty="0" smtClean="0"/>
              <a:t> фотосинтезу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6СО</a:t>
            </a:r>
            <a:r>
              <a:rPr lang="ru-RU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+6Н</a:t>
            </a:r>
            <a:r>
              <a:rPr lang="ru-RU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О(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)®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+6О</a:t>
            </a:r>
            <a:r>
              <a:rPr lang="ru-RU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buNone/>
            </a:pPr>
            <a:r>
              <a:rPr lang="ru-RU" dirty="0" smtClean="0"/>
              <a:t>Фотосинтез -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проблем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природознавства</a:t>
            </a:r>
            <a:r>
              <a:rPr lang="ru-RU" dirty="0" smtClean="0"/>
              <a:t>. У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участь </a:t>
            </a:r>
            <a:r>
              <a:rPr lang="ru-RU" dirty="0" err="1" smtClean="0"/>
              <a:t>беруть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спеціальностей</a:t>
            </a:r>
            <a:r>
              <a:rPr lang="ru-RU" dirty="0" smtClean="0"/>
              <a:t> - </a:t>
            </a:r>
            <a:r>
              <a:rPr lang="ru-RU" dirty="0" err="1" smtClean="0"/>
              <a:t>фізіологи</a:t>
            </a:r>
            <a:r>
              <a:rPr lang="ru-RU" dirty="0" smtClean="0"/>
              <a:t>, </a:t>
            </a:r>
            <a:r>
              <a:rPr lang="ru-RU" dirty="0" err="1" smtClean="0"/>
              <a:t>цитологи</a:t>
            </a:r>
            <a:r>
              <a:rPr lang="ru-RU" dirty="0" smtClean="0"/>
              <a:t>, </a:t>
            </a:r>
            <a:r>
              <a:rPr lang="ru-RU" dirty="0" err="1" smtClean="0"/>
              <a:t>біохіміки</a:t>
            </a:r>
            <a:r>
              <a:rPr lang="ru-RU" dirty="0" smtClean="0"/>
              <a:t>,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хіміки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фотосинтезу,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котрого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органічна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жива </a:t>
            </a:r>
            <a:r>
              <a:rPr lang="ru-RU" dirty="0" err="1" smtClean="0"/>
              <a:t>речовина</a:t>
            </a:r>
            <a:r>
              <a:rPr lang="ru-RU" dirty="0" smtClean="0"/>
              <a:t>, </a:t>
            </a:r>
            <a:r>
              <a:rPr lang="ru-RU" dirty="0" err="1" smtClean="0"/>
              <a:t>привертає</a:t>
            </a:r>
            <a:r>
              <a:rPr lang="ru-RU" dirty="0" smtClean="0"/>
              <a:t> до себе все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. Без </a:t>
            </a:r>
            <a:r>
              <a:rPr lang="ru-RU" dirty="0" err="1" smtClean="0"/>
              <a:t>перебільшення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останні</a:t>
            </a:r>
            <a:r>
              <a:rPr lang="ru-RU" dirty="0" smtClean="0"/>
              <a:t> десять - </a:t>
            </a:r>
            <a:r>
              <a:rPr lang="ru-RU" dirty="0" err="1" smtClean="0"/>
              <a:t>двадцять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наука </a:t>
            </a:r>
            <a:r>
              <a:rPr lang="ru-RU" dirty="0" err="1" smtClean="0"/>
              <a:t>дізналася</a:t>
            </a:r>
            <a:r>
              <a:rPr lang="ru-RU" dirty="0" smtClean="0"/>
              <a:t> про суть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за весь </a:t>
            </a:r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photosynthesi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221" y="1857364"/>
            <a:ext cx="2357779" cy="3414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Прямая со стрелкой 6"/>
          <p:cNvCxnSpPr/>
          <p:nvPr/>
        </p:nvCxnSpPr>
        <p:spPr>
          <a:xfrm>
            <a:off x="3214678" y="1857364"/>
            <a:ext cx="285752" cy="15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96614"/>
          </a:xfrm>
        </p:spPr>
        <p:txBody>
          <a:bodyPr>
            <a:noAutofit/>
          </a:bodyPr>
          <a:lstStyle/>
          <a:p>
            <a:pPr algn="ctr"/>
            <a:r>
              <a:rPr lang="uk-UA" sz="1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202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Історія дослідження фотосинтезу </vt:lpstr>
      <vt:lpstr> </vt:lpstr>
      <vt:lpstr>Слайд 3</vt:lpstr>
      <vt:lpstr>Слайд 4</vt:lpstr>
      <vt:lpstr>Слайд 5</vt:lpstr>
      <vt:lpstr>Слайд 6</vt:lpstr>
      <vt:lpstr>Слайд 7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дослідження фотосинтезу </dc:title>
  <cp:lastModifiedBy>User</cp:lastModifiedBy>
  <cp:revision>16</cp:revision>
  <dcterms:modified xsi:type="dcterms:W3CDTF">2015-01-25T19:33:07Z</dcterms:modified>
</cp:coreProperties>
</file>