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8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357166"/>
            <a:ext cx="56351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Кіномистецтво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85926"/>
            <a:ext cx="65371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–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мистецтво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 для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вчених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а для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неписьменних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pPr algn="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Вернер </a:t>
            </a:r>
            <a:r>
              <a:rPr lang="uk-UA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Херцог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28442" y="5214950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285728"/>
            <a:ext cx="628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Класифікація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фільмів</a:t>
            </a:r>
            <a:r>
              <a:rPr lang="ru-RU" sz="2800" b="1" dirty="0" smtClean="0"/>
              <a:t> за </a:t>
            </a:r>
            <a:r>
              <a:rPr lang="ru-RU" sz="2800" b="1" dirty="0" err="1" smtClean="0"/>
              <a:t>новаторським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підходом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ступенем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інноваційності</a:t>
            </a:r>
            <a:r>
              <a:rPr lang="ru-RU" sz="2800" b="1" dirty="0" smtClean="0"/>
              <a:t>:</a:t>
            </a:r>
          </a:p>
          <a:p>
            <a:endParaRPr lang="ru-RU" sz="2800" dirty="0" smtClean="0"/>
          </a:p>
          <a:p>
            <a:pPr algn="r"/>
            <a:r>
              <a:rPr lang="ru-RU" sz="2800" dirty="0" smtClean="0"/>
              <a:t>•</a:t>
            </a:r>
            <a:r>
              <a:rPr lang="ru-RU" sz="2800" dirty="0" err="1" smtClean="0"/>
              <a:t>Експериментальне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кіно</a:t>
            </a:r>
            <a:r>
              <a:rPr lang="ru-RU" sz="2800" dirty="0" smtClean="0"/>
              <a:t>, в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 авангард у </a:t>
            </a:r>
            <a:r>
              <a:rPr lang="ru-RU" sz="2800" dirty="0" err="1" smtClean="0"/>
              <a:t>кіно</a:t>
            </a:r>
            <a:r>
              <a:rPr lang="ru-RU" sz="2800" dirty="0" smtClean="0"/>
              <a:t>.</a:t>
            </a:r>
          </a:p>
          <a:p>
            <a:pPr algn="r"/>
            <a:r>
              <a:rPr lang="ru-RU" sz="2800" dirty="0" smtClean="0"/>
              <a:t>•</a:t>
            </a:r>
            <a:r>
              <a:rPr lang="ru-RU" sz="2800" dirty="0" err="1" smtClean="0"/>
              <a:t>Традиційне</a:t>
            </a:r>
            <a:r>
              <a:rPr lang="ru-RU" sz="2800" dirty="0" smtClean="0"/>
              <a:t> </a:t>
            </a:r>
            <a:r>
              <a:rPr lang="ru-RU" sz="2800" dirty="0" err="1" smtClean="0"/>
              <a:t>кіно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3554" name="Picture 2" descr="C:\Users\Администратор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143248"/>
            <a:ext cx="521497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22530" name="Picture 2" descr="C:\Users\Администратор\Desktop\history_ppt_15_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285728"/>
            <a:ext cx="714376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Кіномисте́цтво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— вид 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мистецтва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твори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якого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створюються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за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допомогою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кінознімання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реальних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спеціально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інсценованих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або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відтворених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засобами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анімації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подій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7" name="Picture 1" descr="D:\Презентації\Фони\завантаженн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786058"/>
            <a:ext cx="5715040" cy="3687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-357222" y="285728"/>
            <a:ext cx="9286939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кіномистецтві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поєднуються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естетичні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властивості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театру, 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літератури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 </a:t>
            </a:r>
          </a:p>
          <a:p>
            <a:pPr algn="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бразотворчного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мистецтва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та 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музики</a:t>
            </a:r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на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основі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властивих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лише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йому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r"/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виражальних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засобів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головне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яких</a:t>
            </a:r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фотографічна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природа</a:t>
            </a:r>
          </a:p>
          <a:p>
            <a:pPr algn="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кінозображення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та монтаж.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3" name="Picture 1" descr="C:\Users\Администратор\Desktop\f87e17d59c582d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714752"/>
            <a:ext cx="5072098" cy="3008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285728"/>
            <a:ext cx="6858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Історія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починається</a:t>
            </a:r>
            <a:r>
              <a:rPr lang="ru-RU" sz="1400" dirty="0" smtClean="0"/>
              <a:t> в 19 </a:t>
            </a:r>
            <a:r>
              <a:rPr lang="ru-RU" sz="1400" dirty="0" err="1" smtClean="0"/>
              <a:t>столітті</a:t>
            </a:r>
            <a:r>
              <a:rPr lang="ru-RU" sz="1400" dirty="0" smtClean="0"/>
              <a:t>.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</a:t>
            </a:r>
            <a:r>
              <a:rPr lang="ru-RU" sz="1400" dirty="0" err="1" smtClean="0"/>
              <a:t>фотографія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фіксації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нерухомих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першій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половині</a:t>
            </a:r>
            <a:r>
              <a:rPr lang="ru-RU" sz="1400" dirty="0" smtClean="0"/>
              <a:t> 19 ст., для того,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став </a:t>
            </a:r>
            <a:r>
              <a:rPr lang="ru-RU" sz="1400" dirty="0" err="1" smtClean="0"/>
              <a:t>можливим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 </a:t>
            </a:r>
            <a:r>
              <a:rPr lang="ru-RU" sz="1400" dirty="0" err="1" smtClean="0"/>
              <a:t>зйомки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руху</a:t>
            </a:r>
            <a:r>
              <a:rPr lang="ru-RU" sz="1400" dirty="0" smtClean="0"/>
              <a:t>,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потрібно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фотографування</a:t>
            </a:r>
            <a:r>
              <a:rPr lang="ru-RU" sz="1400" dirty="0" smtClean="0"/>
              <a:t> могло </a:t>
            </a:r>
            <a:r>
              <a:rPr lang="ru-RU" sz="1400" dirty="0" err="1" smtClean="0"/>
              <a:t>відбуватися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короткими </a:t>
            </a:r>
            <a:r>
              <a:rPr lang="ru-RU" sz="1400" dirty="0" err="1" smtClean="0"/>
              <a:t>витягами</a:t>
            </a:r>
            <a:r>
              <a:rPr lang="ru-RU" sz="1400" dirty="0" smtClean="0"/>
              <a:t>. Але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появи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типів</a:t>
            </a:r>
            <a:r>
              <a:rPr lang="ru-RU" sz="1400" dirty="0" smtClean="0"/>
              <a:t> </a:t>
            </a:r>
            <a:r>
              <a:rPr lang="ru-RU" sz="1400" dirty="0" err="1" smtClean="0"/>
              <a:t>фотоемульсій</a:t>
            </a:r>
            <a:r>
              <a:rPr lang="ru-RU" sz="1400" dirty="0" smtClean="0"/>
              <a:t> в 70-х роках 19 ст.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 </a:t>
            </a:r>
            <a:r>
              <a:rPr lang="ru-RU" sz="1400" dirty="0" err="1" smtClean="0"/>
              <a:t>з'явилося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відразу</a:t>
            </a:r>
            <a:r>
              <a:rPr lang="ru-RU" sz="1400" dirty="0" smtClean="0"/>
              <a:t>.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нас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очевидним</a:t>
            </a:r>
            <a:r>
              <a:rPr lang="ru-RU" sz="1400" dirty="0" smtClean="0"/>
              <a:t>, </a:t>
            </a:r>
            <a:r>
              <a:rPr lang="ru-RU" sz="1400" dirty="0" err="1" smtClean="0"/>
              <a:t>винахідники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піонери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кінематографа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зрозуміли</a:t>
            </a:r>
            <a:r>
              <a:rPr lang="ru-RU" sz="1400" dirty="0" smtClean="0"/>
              <a:t> далеко не </a:t>
            </a:r>
            <a:r>
              <a:rPr lang="ru-RU" sz="1400" dirty="0" err="1" smtClean="0"/>
              <a:t>відразу</a:t>
            </a:r>
            <a:r>
              <a:rPr lang="ru-RU" sz="1400" dirty="0" smtClean="0"/>
              <a:t>. Були </a:t>
            </a:r>
            <a:r>
              <a:rPr lang="ru-RU" sz="1400" dirty="0" err="1" smtClean="0"/>
              <a:t>зроблені</a:t>
            </a:r>
            <a:r>
              <a:rPr lang="ru-RU" sz="1400" dirty="0" smtClean="0"/>
              <a:t> десятки </a:t>
            </a:r>
            <a:r>
              <a:rPr lang="ru-RU" sz="1400" dirty="0" err="1" smtClean="0"/>
              <a:t>спроб</a:t>
            </a:r>
            <a:r>
              <a:rPr lang="ru-RU" sz="1400" dirty="0" smtClean="0"/>
              <a:t> </a:t>
            </a:r>
            <a:r>
              <a:rPr lang="ru-RU" sz="1400" dirty="0" err="1" smtClean="0"/>
              <a:t>створити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запису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відтворення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рухомих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зображень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брав участь </a:t>
            </a:r>
            <a:r>
              <a:rPr lang="ru-RU" sz="1400" dirty="0" err="1" smtClean="0"/>
              <a:t>знаменитий</a:t>
            </a:r>
            <a:r>
              <a:rPr lang="ru-RU" sz="1400" dirty="0" smtClean="0"/>
              <a:t> </a:t>
            </a:r>
            <a:r>
              <a:rPr lang="ru-RU" sz="1400" dirty="0" err="1" smtClean="0"/>
              <a:t>Едісон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система </a:t>
            </a:r>
            <a:r>
              <a:rPr lang="ru-RU" sz="1400" dirty="0" err="1" smtClean="0"/>
              <a:t>виявилася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незручною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розрахованою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індивідуальний</a:t>
            </a:r>
            <a:r>
              <a:rPr lang="ru-RU" sz="1400" dirty="0" smtClean="0"/>
              <a:t> перегляд,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не дозволило </a:t>
            </a:r>
            <a:r>
              <a:rPr lang="ru-RU" sz="1400" dirty="0" err="1" smtClean="0"/>
              <a:t>Едісону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домогтися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успіху</a:t>
            </a:r>
            <a:r>
              <a:rPr lang="ru-RU" sz="1400" dirty="0" smtClean="0"/>
              <a:t>.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, </a:t>
            </a:r>
            <a:r>
              <a:rPr lang="ru-RU" sz="1400" dirty="0" err="1" smtClean="0"/>
              <a:t>визнаними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винахідниками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кінематографа</a:t>
            </a:r>
            <a:r>
              <a:rPr lang="ru-RU" sz="1400" dirty="0" smtClean="0"/>
              <a:t> стали </a:t>
            </a:r>
            <a:r>
              <a:rPr lang="ru-RU" sz="1400" dirty="0" err="1" smtClean="0"/>
              <a:t>французи</a:t>
            </a:r>
            <a:r>
              <a:rPr lang="ru-RU" sz="1400" dirty="0" smtClean="0"/>
              <a:t>, </a:t>
            </a:r>
            <a:r>
              <a:rPr lang="ru-RU" sz="1400" dirty="0" err="1" smtClean="0"/>
              <a:t>брати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Луї</a:t>
            </a:r>
            <a:r>
              <a:rPr lang="ru-RU" sz="1400" dirty="0" smtClean="0"/>
              <a:t> та Огюст </a:t>
            </a:r>
            <a:r>
              <a:rPr lang="ru-RU" sz="1400" dirty="0" err="1" smtClean="0"/>
              <a:t>Люм'єри</a:t>
            </a:r>
            <a:r>
              <a:rPr lang="ru-RU" sz="1400" dirty="0" smtClean="0"/>
              <a:t>. </a:t>
            </a:r>
            <a:r>
              <a:rPr lang="ru-RU" sz="1400" dirty="0" err="1" smtClean="0"/>
              <a:t>Апаратура</a:t>
            </a:r>
            <a:r>
              <a:rPr lang="ru-RU" sz="1400" dirty="0" smtClean="0"/>
              <a:t> </a:t>
            </a:r>
            <a:r>
              <a:rPr lang="ru-RU" sz="1400" dirty="0" err="1" smtClean="0"/>
              <a:t>Люм'єрів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зручною</a:t>
            </a:r>
            <a:r>
              <a:rPr lang="ru-RU" sz="1400" dirty="0" smtClean="0"/>
              <a:t>. З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легко </a:t>
            </a:r>
            <a:r>
              <a:rPr lang="ru-RU" sz="1400" dirty="0" err="1" smtClean="0"/>
              <a:t>знімати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демонструвати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фільми</a:t>
            </a:r>
            <a:r>
              <a:rPr lang="ru-RU" sz="1400" dirty="0" smtClean="0"/>
              <a:t> на великому </a:t>
            </a:r>
            <a:r>
              <a:rPr lang="ru-RU" sz="1400" dirty="0" err="1" smtClean="0"/>
              <a:t>екрані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зумовило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успіх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винаходу</a:t>
            </a:r>
            <a:r>
              <a:rPr lang="ru-RU" sz="1400" dirty="0" smtClean="0"/>
              <a:t>. «</a:t>
            </a:r>
            <a:r>
              <a:rPr lang="ru-RU" sz="1400" dirty="0" err="1" smtClean="0"/>
              <a:t>Кінематограф</a:t>
            </a:r>
            <a:r>
              <a:rPr lang="ru-RU" sz="1400" dirty="0" smtClean="0"/>
              <a:t>» (</a:t>
            </a:r>
            <a:r>
              <a:rPr lang="ru-RU" sz="1400" dirty="0" err="1" smtClean="0"/>
              <a:t>або</a:t>
            </a:r>
            <a:r>
              <a:rPr lang="ru-RU" sz="1400" dirty="0" smtClean="0"/>
              <a:t> «</a:t>
            </a:r>
            <a:r>
              <a:rPr lang="ru-RU" sz="1400" dirty="0" err="1" smtClean="0"/>
              <a:t>сінематограф</a:t>
            </a:r>
            <a:r>
              <a:rPr lang="ru-RU" sz="1400" dirty="0" smtClean="0"/>
              <a:t>») —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так </a:t>
            </a:r>
            <a:r>
              <a:rPr lang="ru-RU" sz="1400" dirty="0" err="1" smtClean="0"/>
              <a:t>називався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пристрій</a:t>
            </a:r>
            <a:r>
              <a:rPr lang="ru-RU" sz="1400" dirty="0" smtClean="0"/>
              <a:t> </a:t>
            </a:r>
            <a:r>
              <a:rPr lang="ru-RU" sz="1400" dirty="0" err="1" smtClean="0"/>
              <a:t>Люм'єрів</a:t>
            </a:r>
            <a:r>
              <a:rPr lang="ru-RU" sz="1400" dirty="0" smtClean="0"/>
              <a:t>. Перша </a:t>
            </a:r>
            <a:r>
              <a:rPr lang="ru-RU" sz="1400" dirty="0" err="1" smtClean="0"/>
              <a:t>публічна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демонстрація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відбулась</a:t>
            </a:r>
            <a:r>
              <a:rPr lang="ru-RU" sz="1400" dirty="0" smtClean="0"/>
              <a:t> в </a:t>
            </a:r>
            <a:r>
              <a:rPr lang="ru-RU" sz="1400" dirty="0" err="1" smtClean="0"/>
              <a:t>Парижі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березні</a:t>
            </a:r>
            <a:r>
              <a:rPr lang="ru-RU" sz="1400" dirty="0" smtClean="0"/>
              <a:t> 1895 р.,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днем ​​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вважається</a:t>
            </a:r>
            <a:r>
              <a:rPr lang="ru-RU" sz="1400" dirty="0" smtClean="0"/>
              <a:t> 28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1895 р., коли </a:t>
            </a:r>
            <a:r>
              <a:rPr lang="ru-RU" sz="1400" dirty="0" err="1" smtClean="0"/>
              <a:t>відбувся</a:t>
            </a:r>
            <a:r>
              <a:rPr lang="ru-RU" sz="1400" dirty="0" smtClean="0"/>
              <a:t> перший </a:t>
            </a:r>
            <a:r>
              <a:rPr lang="ru-RU" sz="1400" dirty="0" err="1" smtClean="0"/>
              <a:t>комерційний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кіносеанс</a:t>
            </a:r>
            <a:r>
              <a:rPr lang="ru-RU" sz="1400" dirty="0" smtClean="0"/>
              <a:t> (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сталося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підвалі</a:t>
            </a:r>
            <a:r>
              <a:rPr lang="ru-RU" sz="1400" dirty="0" smtClean="0"/>
              <a:t> «Гран Кафе» на </a:t>
            </a:r>
            <a:r>
              <a:rPr lang="ru-RU" sz="1400" dirty="0" err="1" smtClean="0"/>
              <a:t>бульварі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Капуцинів</a:t>
            </a:r>
            <a:r>
              <a:rPr lang="ru-RU" sz="1400" dirty="0" smtClean="0"/>
              <a:t>). У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сеансах </a:t>
            </a:r>
            <a:r>
              <a:rPr lang="ru-RU" sz="1400" dirty="0" err="1" smtClean="0"/>
              <a:t>Люм'єри</a:t>
            </a:r>
            <a:r>
              <a:rPr lang="ru-RU" sz="1400" dirty="0" smtClean="0"/>
              <a:t> </a:t>
            </a:r>
            <a:r>
              <a:rPr lang="ru-RU" sz="1400" dirty="0" err="1" smtClean="0"/>
              <a:t>демонстрували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кілька</a:t>
            </a:r>
            <a:r>
              <a:rPr lang="ru-RU" sz="1400" dirty="0" smtClean="0"/>
              <a:t> коротких (</a:t>
            </a:r>
            <a:r>
              <a:rPr lang="ru-RU" sz="1400" dirty="0" err="1" smtClean="0"/>
              <a:t>всього</a:t>
            </a:r>
            <a:r>
              <a:rPr lang="ru-RU" sz="1400" dirty="0" smtClean="0"/>
              <a:t> 50 сек.) </a:t>
            </a:r>
            <a:r>
              <a:rPr lang="ru-RU" sz="1400" dirty="0" err="1" smtClean="0"/>
              <a:t>роликів</a:t>
            </a:r>
            <a:r>
              <a:rPr lang="ru-RU" sz="1400" dirty="0" smtClean="0"/>
              <a:t>, першим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«</a:t>
            </a:r>
            <a:r>
              <a:rPr lang="ru-RU" sz="1400" dirty="0" err="1" smtClean="0"/>
              <a:t>Вихід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фабрики». </a:t>
            </a:r>
            <a:r>
              <a:rPr lang="ru-RU" sz="1400" dirty="0" err="1" smtClean="0"/>
              <a:t>Проте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популярним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роликів</a:t>
            </a:r>
            <a:r>
              <a:rPr lang="ru-RU" sz="1400" dirty="0" smtClean="0"/>
              <a:t> став ролик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назвою</a:t>
            </a:r>
            <a:r>
              <a:rPr lang="ru-RU" sz="1400" dirty="0" smtClean="0"/>
              <a:t> «</a:t>
            </a:r>
            <a:r>
              <a:rPr lang="ru-RU" sz="1400" dirty="0" err="1" smtClean="0"/>
              <a:t>Прибуття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поїзда</a:t>
            </a:r>
            <a:r>
              <a:rPr lang="ru-RU" sz="1400" dirty="0" smtClean="0"/>
              <a:t>». Потяг на </a:t>
            </a:r>
            <a:r>
              <a:rPr lang="ru-RU" sz="1400" dirty="0" err="1" smtClean="0"/>
              <a:t>екрані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би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насувався</a:t>
            </a:r>
            <a:r>
              <a:rPr lang="ru-RU" sz="1400" dirty="0" smtClean="0"/>
              <a:t> на зал,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виглядало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реалістично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виробляло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враження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глядачів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049" name="Picture 1" descr="C:\Users\Администратор\Desktop\film-300x2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724400"/>
            <a:ext cx="508955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1440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29256" y="142852"/>
            <a:ext cx="3601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Історія кіно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64" y="1000108"/>
            <a:ext cx="74295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Народження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кінематографу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у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вигляді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близькому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до того,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який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ми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можемо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спостерігати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зараз,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відбулося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28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грудня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1895 року, коли на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бульварі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Капуцинів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в одному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із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залів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«Гранд кафе»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пройшов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перший сеанс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кінематографа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</a:t>
            </a:r>
          </a:p>
          <a:p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Перший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крок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до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кінематографа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зроблений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у 1685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році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коли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винайдений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«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чарівний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ліхтар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» — камера-обскура.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Другий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крок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до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кінематографа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зробив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у 1791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році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Фарадей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його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друг Макс Роджер. Вся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Європа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намагалася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винайти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апарат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щоб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оживити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малюнок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Прилад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Фарадея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називався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фенакістископ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До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апарату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додавався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ряд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послідовних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картинок.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Вчений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Жозеф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Плато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займався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розподілом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руху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на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фази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(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наприклад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рух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людини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). Коли Фарадей одержав у руки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ці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праці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йому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до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завершення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фенакистископа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залишалося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зовсім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небагато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Третій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крок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відбувся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у 1839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році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Він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став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можливий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завдяки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роботам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Луї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Дагера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та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Жозе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Ньєпса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Губернатор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Каліфорнії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Леонард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Стефард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фотограф 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Едвард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Мьюбрідж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 провели один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цікавий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експеримент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Леонард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дуже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любив коней,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посперечався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Мьюбріджем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чи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«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відриває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під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час галопу коня ноги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чи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». Вони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придбали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60 фотокамер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розставили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їх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обабіч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бігової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доріжки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(по 30 фотокамер).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Навпроти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них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були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встановлені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будочки, в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яких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розташувалися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люди,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що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контролювали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камери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Між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фотокамерою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будкою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натягнутий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шнурок. Коли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кінь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переходив на галоп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опинялася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на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відрізку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де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були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встановлені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камери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він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зачіпав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ногою нитку,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після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чого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відбувалося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спрацьовування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камери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і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виходило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зображення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однієї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з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фаз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руху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коня.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Це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була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перша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спроба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розкласти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рух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 на </a:t>
            </a:r>
            <a:r>
              <a:rPr lang="ru-RU" sz="1400" dirty="0" err="1" smtClean="0">
                <a:latin typeface="Comic Sans MS" pitchFamily="66" charset="0"/>
                <a:cs typeface="FreesiaUPC" pitchFamily="34" charset="-34"/>
              </a:rPr>
              <a:t>фази</a:t>
            </a:r>
            <a:r>
              <a:rPr lang="ru-RU" sz="1400" dirty="0" smtClean="0">
                <a:latin typeface="Comic Sans MS" pitchFamily="66" charset="0"/>
                <a:cs typeface="FreesiaUPC" pitchFamily="34" charset="-34"/>
              </a:rPr>
              <a:t>.</a:t>
            </a:r>
            <a:endParaRPr lang="ru-RU" sz="1400" dirty="0">
              <a:latin typeface="Comic Sans MS" pitchFamily="66" charset="0"/>
              <a:cs typeface="FreesiaUPC" pitchFamily="34" charset="-34"/>
            </a:endParaRPr>
          </a:p>
        </p:txBody>
      </p:sp>
      <p:pic>
        <p:nvPicPr>
          <p:cNvPr id="17410" name="Picture 2" descr="C:\Users\Администратор\Desktop\363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5357826"/>
            <a:ext cx="6286544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5984" y="214290"/>
            <a:ext cx="6680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Класифікація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фільмів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428736"/>
            <a:ext cx="6215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фільмів</a:t>
            </a:r>
            <a:r>
              <a:rPr lang="ru-RU" b="1" dirty="0" smtClean="0"/>
              <a:t> за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документальності</a:t>
            </a:r>
            <a:r>
              <a:rPr lang="ru-RU" b="1" dirty="0" smtClean="0"/>
              <a:t> (</a:t>
            </a:r>
            <a:r>
              <a:rPr lang="ru-RU" b="1" dirty="0" err="1" smtClean="0"/>
              <a:t>достовірності</a:t>
            </a:r>
            <a:r>
              <a:rPr lang="ru-RU" b="1" dirty="0" smtClean="0"/>
              <a:t>) </a:t>
            </a:r>
            <a:r>
              <a:rPr lang="ru-RU" b="1" dirty="0" err="1" smtClean="0"/>
              <a:t>відеоматеріалу</a:t>
            </a:r>
            <a:r>
              <a:rPr lang="ru-RU" b="1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, </a:t>
            </a:r>
            <a:r>
              <a:rPr lang="ru-RU" dirty="0" err="1" smtClean="0"/>
              <a:t>псевдодокументальному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Документальне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), документально-   </a:t>
            </a:r>
            <a:r>
              <a:rPr lang="ru-RU" dirty="0" err="1" smtClean="0"/>
              <a:t>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науково-просвітницьке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8434" name="Picture 2" descr="C:\Users\Администратор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876"/>
            <a:ext cx="4506929" cy="299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86000" y="285728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фільмів</a:t>
            </a:r>
            <a:r>
              <a:rPr lang="ru-RU" b="1" dirty="0" smtClean="0"/>
              <a:t> за </a:t>
            </a:r>
            <a:r>
              <a:rPr lang="ru-RU" b="1" dirty="0" err="1" smtClean="0"/>
              <a:t>ступенем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документальності</a:t>
            </a:r>
            <a:r>
              <a:rPr lang="ru-RU" b="1" dirty="0" smtClean="0"/>
              <a:t> (</a:t>
            </a:r>
            <a:r>
              <a:rPr lang="ru-RU" b="1" dirty="0" err="1" smtClean="0"/>
              <a:t>достовірності</a:t>
            </a:r>
            <a:r>
              <a:rPr lang="ru-RU" b="1" dirty="0" smtClean="0"/>
              <a:t>) </a:t>
            </a:r>
            <a:r>
              <a:rPr lang="ru-RU" b="1" dirty="0" err="1" smtClean="0"/>
              <a:t>відеоматеріалу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, </a:t>
            </a:r>
            <a:r>
              <a:rPr lang="ru-RU" dirty="0" err="1" smtClean="0"/>
              <a:t>псевдодокументальному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Документальне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), </a:t>
            </a:r>
            <a:r>
              <a:rPr lang="ru-RU" dirty="0" err="1" smtClean="0"/>
              <a:t>документально-ігрове</a:t>
            </a:r>
            <a:r>
              <a:rPr lang="ru-RU" dirty="0" smtClean="0"/>
              <a:t>  </a:t>
            </a:r>
            <a:r>
              <a:rPr lang="ru-RU" dirty="0" err="1" smtClean="0"/>
              <a:t>кіно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 smtClean="0"/>
              <a:t>Науково-популярне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науково-просвітницьке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Ігрове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класифікувати</a:t>
            </a:r>
            <a:r>
              <a:rPr lang="ru-RU" dirty="0" smtClean="0"/>
              <a:t> за такими </a:t>
            </a:r>
            <a:r>
              <a:rPr lang="ru-RU" dirty="0" err="1" smtClean="0"/>
              <a:t>ознаками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тривалістю</a:t>
            </a:r>
            <a:r>
              <a:rPr lang="ru-RU" dirty="0" smtClean="0"/>
              <a:t> </a:t>
            </a:r>
            <a:r>
              <a:rPr lang="ru-RU" dirty="0" err="1" smtClean="0"/>
              <a:t>екранного</a:t>
            </a:r>
            <a:r>
              <a:rPr lang="ru-RU" dirty="0" smtClean="0"/>
              <a:t> часу;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серій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відношенням</a:t>
            </a:r>
            <a:r>
              <a:rPr lang="ru-RU" dirty="0" smtClean="0"/>
              <a:t> до </a:t>
            </a:r>
            <a:r>
              <a:rPr lang="ru-RU" dirty="0" err="1" smtClean="0"/>
              <a:t>першоджерела</a:t>
            </a:r>
            <a:r>
              <a:rPr lang="ru-RU" dirty="0" smtClean="0"/>
              <a:t> (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сценарію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аудіовізуалізацією</a:t>
            </a:r>
            <a:r>
              <a:rPr lang="ru-RU" dirty="0" smtClean="0"/>
              <a:t> ряду,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новаторським</a:t>
            </a:r>
            <a:r>
              <a:rPr lang="ru-RU" dirty="0" smtClean="0"/>
              <a:t> </a:t>
            </a:r>
            <a:r>
              <a:rPr lang="ru-RU" dirty="0" err="1" smtClean="0"/>
              <a:t>підходом</a:t>
            </a:r>
            <a:r>
              <a:rPr lang="ru-RU" dirty="0" smtClean="0"/>
              <a:t>, </a:t>
            </a:r>
            <a:r>
              <a:rPr lang="ru-RU" dirty="0" err="1" smtClean="0"/>
              <a:t>ступенем</a:t>
            </a:r>
            <a:r>
              <a:rPr lang="ru-RU" dirty="0" smtClean="0"/>
              <a:t> </a:t>
            </a:r>
            <a:r>
              <a:rPr lang="ru-RU" dirty="0" err="1" smtClean="0"/>
              <a:t>інноваційності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споживачем</a:t>
            </a:r>
            <a:r>
              <a:rPr lang="ru-RU" dirty="0" smtClean="0"/>
              <a:t> (</a:t>
            </a:r>
            <a:r>
              <a:rPr lang="ru-RU" dirty="0" err="1" smtClean="0"/>
              <a:t>цільовою</a:t>
            </a:r>
            <a:r>
              <a:rPr lang="ru-RU" dirty="0" smtClean="0"/>
              <a:t> </a:t>
            </a:r>
            <a:r>
              <a:rPr lang="ru-RU" dirty="0" err="1" smtClean="0"/>
              <a:t>аудиторією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, </a:t>
            </a:r>
            <a:r>
              <a:rPr lang="ru-RU" dirty="0" err="1" smtClean="0"/>
              <a:t>глядацького</a:t>
            </a:r>
            <a:r>
              <a:rPr lang="ru-RU" dirty="0" smtClean="0"/>
              <a:t> сегменту ринку),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за </a:t>
            </a:r>
            <a:r>
              <a:rPr lang="ru-RU" dirty="0" err="1" smtClean="0"/>
              <a:t>обсягом</a:t>
            </a:r>
            <a:r>
              <a:rPr lang="ru-RU" dirty="0" smtClean="0"/>
              <a:t> (</a:t>
            </a:r>
            <a:r>
              <a:rPr lang="ru-RU" dirty="0" err="1" smtClean="0"/>
              <a:t>масовості</a:t>
            </a:r>
            <a:r>
              <a:rPr lang="ru-RU" dirty="0" smtClean="0"/>
              <a:t>) та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виробником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•за </a:t>
            </a:r>
            <a:r>
              <a:rPr lang="ru-RU" dirty="0" err="1" smtClean="0"/>
              <a:t>основними</a:t>
            </a:r>
            <a:r>
              <a:rPr lang="ru-RU" dirty="0" smtClean="0"/>
              <a:t> жанрами </a:t>
            </a:r>
            <a:r>
              <a:rPr lang="ru-RU" dirty="0" err="1" smtClean="0"/>
              <a:t>драматургії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цілям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9458" name="Picture 2" descr="C:\Users\Администратор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572140"/>
            <a:ext cx="5500726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642918"/>
            <a:ext cx="61436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фільмів</a:t>
            </a:r>
            <a:r>
              <a:rPr lang="ru-RU" b="1" dirty="0" smtClean="0"/>
              <a:t> за </a:t>
            </a:r>
            <a:r>
              <a:rPr lang="ru-RU" b="1" dirty="0" err="1" smtClean="0"/>
              <a:t>тривалістю</a:t>
            </a:r>
            <a:r>
              <a:rPr lang="ru-RU" b="1" dirty="0" smtClean="0"/>
              <a:t> </a:t>
            </a:r>
            <a:r>
              <a:rPr lang="ru-RU" b="1" dirty="0" err="1" smtClean="0"/>
              <a:t>екранного</a:t>
            </a:r>
            <a:r>
              <a:rPr lang="ru-RU" b="1" dirty="0" smtClean="0"/>
              <a:t> часу:</a:t>
            </a:r>
          </a:p>
          <a:p>
            <a:r>
              <a:rPr lang="ru-RU" b="1" dirty="0" err="1" smtClean="0"/>
              <a:t>короткометражне</a:t>
            </a:r>
            <a:r>
              <a:rPr lang="ru-RU" b="1" dirty="0" smtClean="0"/>
              <a:t> </a:t>
            </a:r>
            <a:r>
              <a:rPr lang="ru-RU" b="1" dirty="0" err="1" smtClean="0"/>
              <a:t>кіно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Повнометражний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фільмів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серій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</a:t>
            </a:r>
            <a:r>
              <a:rPr lang="ru-RU" dirty="0" err="1" smtClean="0"/>
              <a:t>Односерійний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endParaRPr lang="ru-RU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Малосерійний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 — 2-3 </a:t>
            </a:r>
            <a:r>
              <a:rPr lang="ru-RU" dirty="0" err="1" smtClean="0"/>
              <a:t>серії</a:t>
            </a:r>
            <a:endParaRPr lang="ru-RU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Багатосерійний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(</a:t>
            </a:r>
            <a:r>
              <a:rPr lang="ru-RU" dirty="0" err="1" smtClean="0"/>
              <a:t>міні-кіносеріал</a:t>
            </a:r>
            <a:r>
              <a:rPr lang="ru-RU" dirty="0" smtClean="0"/>
              <a:t>) — 4-9 </a:t>
            </a:r>
            <a:r>
              <a:rPr lang="ru-RU" dirty="0" err="1" smtClean="0"/>
              <a:t>серій</a:t>
            </a:r>
            <a:endParaRPr lang="ru-RU" dirty="0" smtClean="0"/>
          </a:p>
          <a:p>
            <a:pPr lvl="1"/>
            <a:endParaRPr lang="ru-RU" sz="2400" b="1" dirty="0" smtClean="0"/>
          </a:p>
          <a:p>
            <a:pPr lvl="1"/>
            <a:r>
              <a:rPr lang="ru-RU" sz="2400" b="1" dirty="0" err="1" smtClean="0"/>
              <a:t>Кіносеріал</a:t>
            </a:r>
            <a:r>
              <a:rPr lang="ru-RU" sz="2400" b="1" dirty="0" smtClean="0"/>
              <a:t> — 10-15 </a:t>
            </a:r>
            <a:r>
              <a:rPr lang="ru-RU" sz="2400" b="1" dirty="0" err="1" smtClean="0"/>
              <a:t>серій</a:t>
            </a:r>
            <a:endParaRPr lang="ru-RU" sz="2400" b="1" dirty="0" smtClean="0"/>
          </a:p>
          <a:p>
            <a:pPr lvl="1"/>
            <a:r>
              <a:rPr lang="ru-RU" sz="2400" b="1" dirty="0" err="1" smtClean="0"/>
              <a:t>Телесеріал</a:t>
            </a:r>
            <a:r>
              <a:rPr lang="ru-RU" sz="2400" b="1" dirty="0" smtClean="0"/>
              <a:t> — </a:t>
            </a:r>
            <a:r>
              <a:rPr lang="ru-RU" sz="2400" b="1" dirty="0" err="1" smtClean="0"/>
              <a:t>понад</a:t>
            </a:r>
            <a:r>
              <a:rPr lang="ru-RU" sz="2400" b="1" dirty="0" smtClean="0"/>
              <a:t> 15 </a:t>
            </a:r>
            <a:r>
              <a:rPr lang="ru-RU" sz="2400" b="1" dirty="0" err="1" smtClean="0"/>
              <a:t>серій</a:t>
            </a:r>
            <a:endParaRPr lang="ru-RU" sz="2400" b="1" dirty="0" smtClean="0"/>
          </a:p>
          <a:p>
            <a:pPr lvl="1"/>
            <a:r>
              <a:rPr lang="ru-RU" sz="2400" b="1" dirty="0" err="1" smtClean="0"/>
              <a:t>Кіножурнал</a:t>
            </a:r>
            <a:r>
              <a:rPr lang="ru-RU" sz="2400" b="1" dirty="0" smtClean="0"/>
              <a:t> — </a:t>
            </a:r>
            <a:r>
              <a:rPr lang="ru-RU" sz="2400" b="1" dirty="0" err="1" smtClean="0"/>
              <a:t>більше</a:t>
            </a:r>
            <a:r>
              <a:rPr lang="ru-RU" sz="2400" b="1" dirty="0" smtClean="0"/>
              <a:t> 15 </a:t>
            </a:r>
            <a:r>
              <a:rPr lang="ru-RU" sz="2400" b="1" dirty="0" err="1" smtClean="0"/>
              <a:t>випусків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20482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14818"/>
            <a:ext cx="467838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Слайд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14546" y="428604"/>
            <a:ext cx="65008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фільмів</a:t>
            </a:r>
            <a:r>
              <a:rPr lang="ru-RU" b="1" dirty="0" smtClean="0"/>
              <a:t> за </a:t>
            </a:r>
            <a:r>
              <a:rPr lang="ru-RU" b="1" dirty="0" err="1" smtClean="0"/>
              <a:t>стосунком</a:t>
            </a:r>
            <a:r>
              <a:rPr lang="ru-RU" b="1" dirty="0" smtClean="0"/>
              <a:t> до </a:t>
            </a:r>
            <a:r>
              <a:rPr lang="ru-RU" b="1" dirty="0" err="1" smtClean="0"/>
              <a:t>першоджерела</a:t>
            </a:r>
            <a:r>
              <a:rPr lang="ru-RU" b="1" dirty="0" smtClean="0"/>
              <a:t> (</a:t>
            </a:r>
            <a:r>
              <a:rPr lang="ru-RU" b="1" dirty="0" err="1" smtClean="0"/>
              <a:t>джерела</a:t>
            </a:r>
            <a:r>
              <a:rPr lang="ru-RU" b="1" dirty="0" smtClean="0"/>
              <a:t> </a:t>
            </a:r>
            <a:r>
              <a:rPr lang="ru-RU" b="1" dirty="0" err="1" smtClean="0"/>
              <a:t>сценарію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ідеї</a:t>
            </a:r>
            <a:r>
              <a:rPr lang="ru-RU" b="1" dirty="0" smtClean="0"/>
              <a:t> </a:t>
            </a:r>
            <a:r>
              <a:rPr lang="ru-RU" b="1" dirty="0" err="1" smtClean="0"/>
              <a:t>фільму</a:t>
            </a:r>
            <a:r>
              <a:rPr lang="ru-RU" b="1" dirty="0" smtClean="0"/>
              <a:t>):</a:t>
            </a:r>
          </a:p>
          <a:p>
            <a:endParaRPr lang="ru-RU" dirty="0" smtClean="0"/>
          </a:p>
          <a:p>
            <a:r>
              <a:rPr lang="ru-RU" dirty="0" smtClean="0"/>
              <a:t>•</a:t>
            </a:r>
            <a:r>
              <a:rPr lang="ru-RU" dirty="0" err="1" smtClean="0"/>
              <a:t>Екранізація</a:t>
            </a:r>
            <a:r>
              <a:rPr lang="ru-RU" dirty="0" smtClean="0"/>
              <a:t> </a:t>
            </a:r>
            <a:r>
              <a:rPr lang="ru-RU" dirty="0" err="1" smtClean="0"/>
              <a:t>художніх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жанрів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 </a:t>
            </a:r>
            <a:r>
              <a:rPr lang="ru-RU" dirty="0" err="1" smtClean="0"/>
              <a:t>кінокомікс</a:t>
            </a:r>
            <a:r>
              <a:rPr lang="ru-RU" dirty="0" smtClean="0"/>
              <a:t>, </a:t>
            </a:r>
            <a:r>
              <a:rPr lang="ru-RU" dirty="0" err="1" smtClean="0"/>
              <a:t>фентезі</a:t>
            </a:r>
            <a:r>
              <a:rPr lang="ru-RU" dirty="0" smtClean="0"/>
              <a:t> (</a:t>
            </a:r>
            <a:r>
              <a:rPr lang="ru-RU" dirty="0" err="1" smtClean="0"/>
              <a:t>частково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•Ремейк (повторна </a:t>
            </a:r>
            <a:r>
              <a:rPr lang="ru-RU" dirty="0" err="1" smtClean="0"/>
              <a:t>екранізація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)</a:t>
            </a:r>
          </a:p>
          <a:p>
            <a:r>
              <a:rPr lang="ru-RU" dirty="0" smtClean="0"/>
              <a:t>•Сиквел (</a:t>
            </a:r>
            <a:r>
              <a:rPr lang="ru-RU" dirty="0" err="1" smtClean="0"/>
              <a:t>продовження</a:t>
            </a:r>
            <a:r>
              <a:rPr lang="ru-RU" dirty="0" smtClean="0"/>
              <a:t>), в тому </a:t>
            </a:r>
            <a:r>
              <a:rPr lang="ru-RU" dirty="0" err="1" smtClean="0"/>
              <a:t>числі</a:t>
            </a:r>
            <a:r>
              <a:rPr lang="ru-RU" dirty="0" smtClean="0"/>
              <a:t> </a:t>
            </a:r>
            <a:r>
              <a:rPr lang="ru-RU" dirty="0" err="1" smtClean="0"/>
              <a:t>приквел</a:t>
            </a:r>
            <a:r>
              <a:rPr lang="ru-RU" dirty="0" smtClean="0"/>
              <a:t> як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різновид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C:\Users\Администратор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714620"/>
            <a:ext cx="612860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307</Words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Zhidachin Andriy</dc:creator>
  <cp:lastModifiedBy>BEST</cp:lastModifiedBy>
  <cp:revision>5</cp:revision>
  <dcterms:created xsi:type="dcterms:W3CDTF">2014-11-11T20:44:21Z</dcterms:created>
  <dcterms:modified xsi:type="dcterms:W3CDTF">2015-02-22T17:04:21Z</dcterms:modified>
</cp:coreProperties>
</file>