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9" r:id="rId2"/>
    <p:sldId id="256" r:id="rId3"/>
    <p:sldId id="260" r:id="rId4"/>
    <p:sldId id="305" r:id="rId5"/>
    <p:sldId id="298" r:id="rId6"/>
    <p:sldId id="299" r:id="rId7"/>
    <p:sldId id="302" r:id="rId8"/>
    <p:sldId id="288" r:id="rId9"/>
    <p:sldId id="308" r:id="rId10"/>
    <p:sldId id="306" r:id="rId11"/>
    <p:sldId id="289" r:id="rId12"/>
    <p:sldId id="287" r:id="rId13"/>
    <p:sldId id="291" r:id="rId14"/>
    <p:sldId id="303" r:id="rId15"/>
    <p:sldId id="300" r:id="rId16"/>
    <p:sldId id="301" r:id="rId17"/>
    <p:sldId id="286" r:id="rId18"/>
    <p:sldId id="293" r:id="rId19"/>
    <p:sldId id="29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60"/>
  </p:normalViewPr>
  <p:slideViewPr>
    <p:cSldViewPr>
      <p:cViewPr varScale="1">
        <p:scale>
          <a:sx n="61" d="100"/>
          <a:sy n="61" d="100"/>
        </p:scale>
        <p:origin x="-153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layout/>
    </c:title>
    <c:plotArea>
      <c:layout/>
      <c:barChart>
        <c:barDir val="col"/>
        <c:grouping val="clustered"/>
        <c:ser>
          <c:idx val="0"/>
          <c:order val="0"/>
          <c:tx>
            <c:strRef>
              <c:f>Лист1!$B$1</c:f>
              <c:strCache>
                <c:ptCount val="1"/>
                <c:pt idx="0">
                  <c:v>Виконання плану хлібозаготівель</c:v>
                </c:pt>
              </c:strCache>
            </c:strRef>
          </c:tx>
          <c:cat>
            <c:strRef>
              <c:f>Лист1!$A$2:$A$4</c:f>
              <c:strCache>
                <c:ptCount val="3"/>
                <c:pt idx="0">
                  <c:v>1 листопада 1930р</c:v>
                </c:pt>
                <c:pt idx="1">
                  <c:v>1 листопада 1931р</c:v>
                </c:pt>
                <c:pt idx="2">
                  <c:v>1 листопада 1932р</c:v>
                </c:pt>
              </c:strCache>
            </c:strRef>
          </c:cat>
          <c:val>
            <c:numRef>
              <c:f>Лист1!$B$2:$B$4</c:f>
              <c:numCache>
                <c:formatCode>General</c:formatCode>
                <c:ptCount val="3"/>
                <c:pt idx="0">
                  <c:v>400</c:v>
                </c:pt>
                <c:pt idx="1">
                  <c:v>380</c:v>
                </c:pt>
                <c:pt idx="2">
                  <c:v>195</c:v>
                </c:pt>
              </c:numCache>
            </c:numRef>
          </c:val>
        </c:ser>
        <c:dLbls/>
        <c:axId val="37550336"/>
        <c:axId val="74604544"/>
      </c:barChart>
      <c:catAx>
        <c:axId val="37550336"/>
        <c:scaling>
          <c:orientation val="minMax"/>
        </c:scaling>
        <c:axPos val="b"/>
        <c:tickLblPos val="nextTo"/>
        <c:crossAx val="74604544"/>
        <c:crosses val="autoZero"/>
        <c:auto val="1"/>
        <c:lblAlgn val="ctr"/>
        <c:lblOffset val="100"/>
      </c:catAx>
      <c:valAx>
        <c:axId val="74604544"/>
        <c:scaling>
          <c:orientation val="minMax"/>
        </c:scaling>
        <c:axPos val="l"/>
        <c:majorGridlines/>
        <c:numFmt formatCode="General" sourceLinked="1"/>
        <c:tickLblPos val="nextTo"/>
        <c:crossAx val="37550336"/>
        <c:crosses val="autoZero"/>
        <c:crossBetween val="between"/>
      </c:valAx>
    </c:plotArea>
    <c:legend>
      <c:legendPos val="r"/>
      <c:layout>
        <c:manualLayout>
          <c:xMode val="edge"/>
          <c:yMode val="edge"/>
          <c:x val="0.67144069083744562"/>
          <c:y val="0.51411914199075892"/>
          <c:w val="0.32855930916255444"/>
          <c:h val="0.20646255808178174"/>
        </c:manualLayout>
      </c:layout>
    </c:legend>
    <c:plotVisOnly val="1"/>
    <c:dispBlanksAs val="gap"/>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pPr/>
              <a:t>17.05.2013</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17.05.2013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17.05.2013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17.05.2013</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pPr/>
              <a:t>17.05.2013</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pPr/>
              <a:t>17.05.2013</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pPr/>
              <a:t>17.05.2013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pPr/>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pPr/>
              <a:t>17.05.2013</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17.05.2013</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17.05.2013</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dirty="0"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pPr/>
              <a:t>17.05.2013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pPr/>
              <a:t>17.05.2013</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775" y="304800"/>
            <a:ext cx="8934450" cy="62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03736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uk-UA" dirty="0" smtClean="0"/>
              <a:t>Законодавчі акти радянської держави</a:t>
            </a:r>
            <a:endParaRPr lang="uk-UA" dirty="0"/>
          </a:p>
        </p:txBody>
      </p:sp>
      <p:sp>
        <p:nvSpPr>
          <p:cNvPr id="6" name="Объект 5"/>
          <p:cNvSpPr>
            <a:spLocks noGrp="1"/>
          </p:cNvSpPr>
          <p:nvPr>
            <p:ph sz="half" idx="1"/>
          </p:nvPr>
        </p:nvSpPr>
        <p:spPr>
          <a:xfrm>
            <a:off x="107504" y="1268760"/>
            <a:ext cx="5107438" cy="5589240"/>
          </a:xfrm>
        </p:spPr>
        <p:txBody>
          <a:bodyPr>
            <a:noAutofit/>
          </a:bodyPr>
          <a:lstStyle/>
          <a:p>
            <a:pPr marL="187325" indent="200025" algn="just"/>
            <a:r>
              <a:rPr lang="uk-UA" sz="1600" dirty="0" smtClean="0">
                <a:latin typeface="Times New Roman" pitchFamily="18" charset="0"/>
                <a:cs typeface="Times New Roman" pitchFamily="18" charset="0"/>
              </a:rPr>
              <a:t>З </a:t>
            </a:r>
            <a:r>
              <a:rPr lang="uk-UA" sz="1600" dirty="0">
                <a:latin typeface="Times New Roman" pitchFamily="18" charset="0"/>
                <a:cs typeface="Times New Roman" pitchFamily="18" charset="0"/>
              </a:rPr>
              <a:t>1 листопада 1932р. по 1 лютого 1933р. ця комісія додатково вилучила з України 104,6 млн. пудів зерна. Всього з врожаю 1932р. державою було вилучено 260,7 млн. пудів.</a:t>
            </a:r>
          </a:p>
          <a:p>
            <a:pPr marL="187325" indent="200025" algn="just"/>
            <a:r>
              <a:rPr lang="uk-UA" sz="1600" dirty="0">
                <a:latin typeface="Times New Roman" pitchFamily="18" charset="0"/>
                <a:cs typeface="Times New Roman" pitchFamily="18" charset="0"/>
              </a:rPr>
              <a:t>Листопад 1932р.- постанова </a:t>
            </a:r>
            <a:r>
              <a:rPr lang="uk-UA" sz="1600" dirty="0" smtClean="0">
                <a:latin typeface="Times New Roman" pitchFamily="18" charset="0"/>
                <a:cs typeface="Times New Roman" pitchFamily="18" charset="0"/>
              </a:rPr>
              <a:t>ЦК КП(б)У </a:t>
            </a:r>
            <a:r>
              <a:rPr lang="uk-UA" sz="1600" dirty="0">
                <a:latin typeface="Times New Roman" pitchFamily="18" charset="0"/>
                <a:cs typeface="Times New Roman" pitchFamily="18" charset="0"/>
              </a:rPr>
              <a:t>"Про заходи з посилення </a:t>
            </a:r>
            <a:r>
              <a:rPr lang="uk-UA" sz="1600" dirty="0" smtClean="0">
                <a:latin typeface="Times New Roman" pitchFamily="18" charset="0"/>
                <a:cs typeface="Times New Roman" pitchFamily="18" charset="0"/>
              </a:rPr>
              <a:t>хлібозаготівель«  </a:t>
            </a:r>
            <a:r>
              <a:rPr lang="uk-UA" sz="1600" dirty="0">
                <a:latin typeface="Times New Roman" pitchFamily="18" charset="0"/>
                <a:cs typeface="Times New Roman" pitchFamily="18" charset="0"/>
              </a:rPr>
              <a:t>(про повернення незаконно розданого колгоспникам хліба, вводились натуральні штрафи для боржників по хлібозаготівлях).</a:t>
            </a:r>
          </a:p>
          <a:p>
            <a:pPr marL="187325" indent="200025" algn="just"/>
            <a:r>
              <a:rPr lang="uk-UA" sz="1600" dirty="0">
                <a:latin typeface="Times New Roman" pitchFamily="18" charset="0"/>
                <a:cs typeface="Times New Roman" pitchFamily="18" charset="0"/>
              </a:rPr>
              <a:t>Грудень 1932р.- постанова ЦККП(б)У про занесення на "Чорну допису" сіл, які мають заборгованість по хлібозаготівлях ( на початку грудня 1932р. повністю хлібозаготівлю по республіках було виконано в 16 районах з майже 400).</a:t>
            </a:r>
          </a:p>
          <a:p>
            <a:pPr marL="187325" indent="200025" algn="just"/>
            <a:r>
              <a:rPr lang="uk-UA" sz="1600" dirty="0">
                <a:latin typeface="Times New Roman" pitchFamily="18" charset="0"/>
                <a:cs typeface="Times New Roman" pitchFamily="18" charset="0"/>
              </a:rPr>
              <a:t>Грудень 1932р.- постанова ЦККП(б)У про заборону завезення й продажу промислових товарів у районах, де заготівля хліба залишилась незадовільною (82 райони).</a:t>
            </a:r>
          </a:p>
          <a:p>
            <a:pPr marL="187325" indent="200025" algn="just"/>
            <a:r>
              <a:rPr lang="uk-UA" sz="1600" dirty="0">
                <a:latin typeface="Times New Roman" pitchFamily="18" charset="0"/>
                <a:cs typeface="Times New Roman" pitchFamily="18" charset="0"/>
              </a:rPr>
              <a:t>Грудень 1932р.- постанова </a:t>
            </a:r>
            <a:r>
              <a:rPr lang="uk-UA" sz="1600" dirty="0" smtClean="0">
                <a:latin typeface="Times New Roman" pitchFamily="18" charset="0"/>
                <a:cs typeface="Times New Roman" pitchFamily="18" charset="0"/>
              </a:rPr>
              <a:t>ЦК КП(б)У </a:t>
            </a:r>
            <a:r>
              <a:rPr lang="uk-UA" sz="1600" dirty="0">
                <a:latin typeface="Times New Roman" pitchFamily="18" charset="0"/>
                <a:cs typeface="Times New Roman" pitchFamily="18" charset="0"/>
              </a:rPr>
              <a:t>про введення єдиної паспортної системи в УСРР (селяни паспортів не отримали</a:t>
            </a:r>
            <a:r>
              <a:rPr lang="uk-UA" sz="1600" dirty="0" smtClean="0">
                <a:latin typeface="Times New Roman" pitchFamily="18" charset="0"/>
                <a:cs typeface="Times New Roman" pitchFamily="18" charset="0"/>
              </a:rPr>
              <a:t>.)</a:t>
            </a:r>
            <a:endParaRPr lang="uk-UA" sz="1600" dirty="0">
              <a:latin typeface="Times New Roman" pitchFamily="18" charset="0"/>
              <a:cs typeface="Times New Roman" pitchFamily="18" charset="0"/>
            </a:endParaRPr>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57818" y="1928802"/>
            <a:ext cx="3611180" cy="3357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417682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Державна політика на селі за голодомору</a:t>
            </a:r>
            <a:endParaRPr lang="uk-UA" dirty="0"/>
          </a:p>
        </p:txBody>
      </p:sp>
      <p:sp>
        <p:nvSpPr>
          <p:cNvPr id="3" name="Объект 2"/>
          <p:cNvSpPr>
            <a:spLocks noGrp="1"/>
          </p:cNvSpPr>
          <p:nvPr>
            <p:ph sz="half" idx="1"/>
          </p:nvPr>
        </p:nvSpPr>
        <p:spPr>
          <a:xfrm>
            <a:off x="304800" y="1600200"/>
            <a:ext cx="5131296" cy="4724400"/>
          </a:xfrm>
        </p:spPr>
        <p:txBody>
          <a:bodyPr>
            <a:noAutofit/>
          </a:bodyPr>
          <a:lstStyle/>
          <a:p>
            <a:pPr marL="1588" indent="277813" algn="just">
              <a:lnSpc>
                <a:spcPct val="90000"/>
              </a:lnSpc>
            </a:pPr>
            <a:r>
              <a:rPr lang="uk-UA" sz="1800" dirty="0"/>
              <a:t>У республіку було направлено надзвичайну комісію на чолі з головою Раднаркому СРСР Молотовим В., яка перевела республіку на блокадне становище: кордони республіки, ряду областей, районів були блоковані підрозділами НКВС, щоб втікачі не могли потрапити за ці межі</a:t>
            </a:r>
            <a:r>
              <a:rPr lang="uk-UA" sz="1800" dirty="0" smtClean="0"/>
              <a:t>.</a:t>
            </a:r>
          </a:p>
          <a:p>
            <a:pPr marL="1588" indent="277813" algn="just">
              <a:lnSpc>
                <a:spcPct val="90000"/>
              </a:lnSpc>
            </a:pPr>
            <a:r>
              <a:rPr lang="uk-UA" sz="1800" dirty="0"/>
              <a:t>У районах, занесених на «чорну дошку» за «злісне саботування» хлібозаготівель, згідно з постановою РНК УСРР від 6 грудня 1932 р., конфісковували продовольчі й посівні фонди, припинялося постачання товарів, на місцевих керівників і колгоспників обрушувалися репресії</a:t>
            </a:r>
            <a:r>
              <a:rPr lang="uk-UA" sz="1800" dirty="0" smtClean="0"/>
              <a:t>.</a:t>
            </a:r>
          </a:p>
          <a:p>
            <a:pPr marL="1588" indent="277813" algn="just">
              <a:lnSpc>
                <a:spcPct val="90000"/>
              </a:lnSpc>
            </a:pPr>
            <a:r>
              <a:rPr lang="uk-UA" sz="1800" dirty="0"/>
              <a:t>Наприкінці грудня 1932 р. в Україну прибув Л. Каганович. Він привіз директиву Й. Сталіна про здачу - в разі невиконання плану хлібозаготівель — насіннєвих фондів</a:t>
            </a:r>
            <a:r>
              <a:rPr lang="uk-UA" sz="1800" dirty="0" smtClean="0"/>
              <a:t>.</a:t>
            </a:r>
          </a:p>
          <a:p>
            <a:pPr marL="1588" indent="277813" algn="just">
              <a:lnSpc>
                <a:spcPct val="90000"/>
              </a:lnSpc>
            </a:pPr>
            <a:r>
              <a:rPr lang="uk-UA" sz="1800" dirty="0"/>
              <a:t>Обласне керівництво одержало телеграму за підписом вищого керівництва УСРР з категоричною вимогою в найстисліші строки «ліквідувати саботаж».</a:t>
            </a:r>
          </a:p>
          <a:p>
            <a:pPr marL="1588" indent="277813" algn="just">
              <a:lnSpc>
                <a:spcPct val="90000"/>
              </a:lnSpc>
            </a:pPr>
            <a:endParaRPr lang="uk-UA" sz="1800" dirty="0"/>
          </a:p>
          <a:p>
            <a:pPr marL="1588" indent="277813" algn="just"/>
            <a:endParaRPr lang="uk-UA" sz="1800" dirty="0"/>
          </a:p>
        </p:txBody>
      </p:sp>
      <p:pic>
        <p:nvPicPr>
          <p:cNvPr id="1026" name="Picture 2" descr="D:\Мои документи\Школа\Історія\10 клас\280px-В._Молотов.jpg"/>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5008" y="2000240"/>
            <a:ext cx="3241341" cy="42484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085599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Посилення «хлібозаготівель» та їх суть</a:t>
            </a:r>
            <a:endParaRPr lang="ru-RU" dirty="0"/>
          </a:p>
        </p:txBody>
      </p:sp>
      <p:sp>
        <p:nvSpPr>
          <p:cNvPr id="5" name="Объект 4"/>
          <p:cNvSpPr>
            <a:spLocks noGrp="1"/>
          </p:cNvSpPr>
          <p:nvPr>
            <p:ph sz="half" idx="2"/>
          </p:nvPr>
        </p:nvSpPr>
        <p:spPr>
          <a:xfrm>
            <a:off x="4071934" y="1428736"/>
            <a:ext cx="4919666" cy="4895864"/>
          </a:xfrm>
        </p:spPr>
        <p:txBody>
          <a:bodyPr>
            <a:normAutofit fontScale="92500" lnSpcReduction="20000"/>
          </a:bodyPr>
          <a:lstStyle/>
          <a:p>
            <a:r>
              <a:rPr lang="uk-UA" dirty="0"/>
              <a:t>Молотівська комісія встановила в жовтні 1932 року хлібозаготівельний план в обсязі 282 млн. пудів ( стільки, скільки вже було заготовлено з червня по жовтень 1932 року</a:t>
            </a:r>
            <a:r>
              <a:rPr lang="uk-UA" dirty="0" smtClean="0"/>
              <a:t>).</a:t>
            </a:r>
          </a:p>
          <a:p>
            <a:r>
              <a:rPr lang="uk-UA" dirty="0"/>
              <a:t>Подвірні обшуки супроводжувалися конфіскацією не лише зерна, а й картоплі, буряків, сала, м'яса та інших продовольчих запасів на зиму. Селяни були позбавлені всього їстівного.</a:t>
            </a:r>
          </a:p>
          <a:p>
            <a:endParaRPr lang="uk-U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196752"/>
            <a:ext cx="3391644" cy="50874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рямоугольник 2"/>
          <p:cNvSpPr/>
          <p:nvPr/>
        </p:nvSpPr>
        <p:spPr>
          <a:xfrm>
            <a:off x="-36512" y="6211669"/>
            <a:ext cx="4104456" cy="646331"/>
          </a:xfrm>
          <a:prstGeom prst="rect">
            <a:avLst/>
          </a:prstGeom>
        </p:spPr>
        <p:txBody>
          <a:bodyPr wrap="square">
            <a:spAutoFit/>
          </a:bodyPr>
          <a:lstStyle/>
          <a:p>
            <a:r>
              <a:rPr lang="ru-RU" dirty="0"/>
              <a:t>Постанова РНК УРСР та ЦК КП(б)У про занесення ряду сіл на «чорні дошки»</a:t>
            </a:r>
            <a:endParaRPr lang="uk-UA" dirty="0"/>
          </a:p>
        </p:txBody>
      </p:sp>
    </p:spTree>
    <p:extLst>
      <p:ext uri="{BB962C8B-B14F-4D97-AF65-F5344CB8AC3E}">
        <p14:creationId xmlns:p14="http://schemas.microsoft.com/office/powerpoint/2010/main" xmlns="" val="177541202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uk-UA" dirty="0"/>
              <a:t>ставлення влади до подій в Україні</a:t>
            </a:r>
            <a:endParaRPr lang="ru-RU" dirty="0"/>
          </a:p>
        </p:txBody>
      </p:sp>
      <p:sp>
        <p:nvSpPr>
          <p:cNvPr id="16387" name="Rectangle 3"/>
          <p:cNvSpPr>
            <a:spLocks noGrp="1" noChangeArrowheads="1"/>
          </p:cNvSpPr>
          <p:nvPr>
            <p:ph type="body" sz="half" idx="1"/>
          </p:nvPr>
        </p:nvSpPr>
        <p:spPr>
          <a:xfrm>
            <a:off x="0" y="1357298"/>
            <a:ext cx="4857752" cy="5286412"/>
          </a:xfrm>
        </p:spPr>
        <p:txBody>
          <a:bodyPr>
            <a:normAutofit/>
          </a:bodyPr>
          <a:lstStyle/>
          <a:p>
            <a:pPr marL="187325" indent="277813" algn="just">
              <a:buNone/>
            </a:pPr>
            <a:r>
              <a:rPr lang="uk-UA" sz="1800" dirty="0"/>
              <a:t>Один із колишніх партійних лідерів Харківської області Р.Я.Терехов, пригадуючи згодом свою зустріч з “батьком народів”, розповідав про гнівну реакцію генсека на чергове повідомлення про голод на Слобожанщині. “Нам говорили, - сердився Сталін, - що ви, товаришу Терехов, добрий оратор. Виявляється, що добрий розповідач – вигадали таку казку про голод, думаєте нас залякати, але – не вийде! Чи не краще вам залишити пости секретаря обкому і ЦК КП(б)У і піти працювати до спілки письменників – будете казки писати, а дурні будуть </a:t>
            </a:r>
            <a:r>
              <a:rPr lang="uk-UA" sz="1800" dirty="0" smtClean="0"/>
              <a:t>читати ”.</a:t>
            </a:r>
            <a:endParaRPr lang="uk-UA" sz="1800" dirty="0" smtClean="0"/>
          </a:p>
        </p:txBody>
      </p:sp>
      <p:pic>
        <p:nvPicPr>
          <p:cNvPr id="1638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8008" y="1398957"/>
            <a:ext cx="4098488" cy="46018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892739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ставлення влади до подій в Україні</a:t>
            </a:r>
          </a:p>
        </p:txBody>
      </p:sp>
      <p:sp>
        <p:nvSpPr>
          <p:cNvPr id="4" name="Объект 3"/>
          <p:cNvSpPr>
            <a:spLocks noGrp="1"/>
          </p:cNvSpPr>
          <p:nvPr>
            <p:ph sz="half" idx="1"/>
          </p:nvPr>
        </p:nvSpPr>
        <p:spPr>
          <a:xfrm>
            <a:off x="0" y="1285860"/>
            <a:ext cx="4929190" cy="3714776"/>
          </a:xfrm>
        </p:spPr>
        <p:txBody>
          <a:bodyPr>
            <a:noAutofit/>
          </a:bodyPr>
          <a:lstStyle/>
          <a:p>
            <a:pPr marL="95250" indent="277813" algn="just"/>
            <a:r>
              <a:rPr lang="uk-UA" sz="1800" dirty="0"/>
              <a:t>У січні 1933 р. Сталін замінив керівництво Харківського і Дніпропетровського обкомів КП(б)У. Другим секретарем ЦК КП(б)У і секретарем Харківського (столичного) обкому партії став посланець И. Сталіна - П. Постишев. </a:t>
            </a:r>
            <a:endParaRPr lang="uk-UA" sz="1800" dirty="0" smtClean="0"/>
          </a:p>
          <a:p>
            <a:pPr marL="95250" indent="277813" algn="just"/>
            <a:r>
              <a:rPr lang="uk-UA" sz="1800" dirty="0" smtClean="0"/>
              <a:t>П</a:t>
            </a:r>
            <a:r>
              <a:rPr lang="uk-UA" sz="1800" dirty="0"/>
              <a:t>. Постишев очолив кампанію репресій проти тих комуністів, які не знаходили в собі сил для ролі катів власного народу. Протягом року, починаючи з 1933 р., із КП(б)У виключили 100 тис. чол. Вони були розстріляні або вислані. </a:t>
            </a:r>
            <a:endParaRPr lang="ru-RU" sz="1800" dirty="0" smtClean="0"/>
          </a:p>
          <a:p>
            <a:endParaRPr lang="uk-UA" sz="1600"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29190" y="1268761"/>
            <a:ext cx="4000677" cy="2964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467544" y="5085184"/>
            <a:ext cx="7920880" cy="1600438"/>
          </a:xfrm>
          <a:prstGeom prst="rect">
            <a:avLst/>
          </a:prstGeom>
          <a:noFill/>
        </p:spPr>
        <p:txBody>
          <a:bodyPr wrap="square" rtlCol="0">
            <a:spAutoFit/>
          </a:bodyPr>
          <a:lstStyle/>
          <a:p>
            <a:pPr algn="just"/>
            <a:r>
              <a:rPr lang="uk-UA" sz="1600" b="1" i="1" u="sng" dirty="0" smtClean="0">
                <a:solidFill>
                  <a:srgbClr val="FF0000"/>
                </a:solidFill>
              </a:rPr>
              <a:t>У деяких районах місцеве керівництво, усвідомлюючи масштаби голоду, що насувався, дозволило колгоспам залишати зерно для сівби та в страховий фонд. Саме так зробили керівники Оріхівського району Дніпропетровської області. Довідавшись про це, Сталін наказав вчинити над ними жорстоку розправу. Старший агроном райземуправління був засуджений до розстрілу, п'ятеро керівників і спеціалістів — до 10 років концтаборів, інші п'ятеро - до 8, двоє - до 5 років</a:t>
            </a:r>
            <a:r>
              <a:rPr lang="uk-UA" b="1" i="1" u="sng" dirty="0" smtClean="0">
                <a:solidFill>
                  <a:srgbClr val="FF0000"/>
                </a:solidFill>
              </a:rPr>
              <a:t>.</a:t>
            </a:r>
            <a:endParaRPr lang="uk-UA" b="1" i="1" u="sng" dirty="0">
              <a:solidFill>
                <a:srgbClr val="FF0000"/>
              </a:solidFill>
            </a:endParaRPr>
          </a:p>
        </p:txBody>
      </p:sp>
    </p:spTree>
    <p:extLst>
      <p:ext uri="{BB962C8B-B14F-4D97-AF65-F5344CB8AC3E}">
        <p14:creationId xmlns:p14="http://schemas.microsoft.com/office/powerpoint/2010/main" xmlns="" val="961611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uk-UA" dirty="0" smtClean="0"/>
              <a:t>Ставлення влади до подій в Україні</a:t>
            </a:r>
            <a:endParaRPr lang="ru-RU" dirty="0"/>
          </a:p>
        </p:txBody>
      </p:sp>
      <p:sp>
        <p:nvSpPr>
          <p:cNvPr id="34819" name="Rectangle 3"/>
          <p:cNvSpPr>
            <a:spLocks noGrp="1" noChangeArrowheads="1"/>
          </p:cNvSpPr>
          <p:nvPr>
            <p:ph sz="half" idx="1"/>
          </p:nvPr>
        </p:nvSpPr>
        <p:spPr/>
        <p:txBody>
          <a:bodyPr>
            <a:normAutofit/>
          </a:bodyPr>
          <a:lstStyle/>
          <a:p>
            <a:pPr>
              <a:lnSpc>
                <a:spcPct val="90000"/>
              </a:lnSpc>
            </a:pPr>
            <a:r>
              <a:rPr lang="uk-UA" sz="2000" dirty="0"/>
              <a:t>Люди пухли і вмирали з голоду, а Харківська область тим часом відправляла продукти на експорт по символічній ціні 2 коп. за кілограм.</a:t>
            </a:r>
          </a:p>
          <a:p>
            <a:pPr>
              <a:lnSpc>
                <a:spcPct val="90000"/>
              </a:lnSpc>
            </a:pPr>
            <a:r>
              <a:rPr lang="uk-UA" sz="2000" dirty="0"/>
              <a:t>9 квітня 1933 на засіданні Експортової комісії було зазначено, що план експорту за перший квартал 1933 року було виконано на 107,5%.</a:t>
            </a:r>
          </a:p>
          <a:p>
            <a:pPr>
              <a:lnSpc>
                <a:spcPct val="90000"/>
              </a:lnSpc>
            </a:pPr>
            <a:r>
              <a:rPr lang="uk-UA" sz="2000" dirty="0"/>
              <a:t>Лише в березні </a:t>
            </a:r>
            <a:r>
              <a:rPr lang="uk-UA" sz="2000" dirty="0" smtClean="0"/>
              <a:t>1933 </a:t>
            </a:r>
            <a:r>
              <a:rPr lang="uk-UA" sz="2000" dirty="0"/>
              <a:t>року Харківська область відправила за кордон 2 вагони яєць, 8 вагонів курей, 115 т </a:t>
            </a:r>
            <a:r>
              <a:rPr lang="uk-UA" sz="2000" dirty="0" smtClean="0"/>
              <a:t>коров'ячого </a:t>
            </a:r>
            <a:r>
              <a:rPr lang="uk-UA" sz="2000" dirty="0"/>
              <a:t>масла, 420 т олії, 10 т меду, 47 т кондитерських </a:t>
            </a:r>
            <a:r>
              <a:rPr lang="uk-UA" sz="2000" dirty="0" smtClean="0"/>
              <a:t>виробів</a:t>
            </a:r>
            <a:endParaRPr lang="uk-UA" sz="2000" dirty="0"/>
          </a:p>
        </p:txBody>
      </p:sp>
      <p:pic>
        <p:nvPicPr>
          <p:cNvPr id="1026" name="Picture 2" descr="D:\Мои документи\Школа\Історія\Голодомор в Україні\фото\284.jpg"/>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2060848"/>
            <a:ext cx="3810000" cy="3019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869165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noChangeArrowheads="1"/>
          </p:cNvSpPr>
          <p:nvPr>
            <p:ph type="title"/>
          </p:nvPr>
        </p:nvSpPr>
        <p:spPr/>
        <p:txBody>
          <a:bodyPr>
            <a:normAutofit/>
          </a:bodyPr>
          <a:lstStyle/>
          <a:p>
            <a:r>
              <a:rPr lang="uk-UA" sz="4000" dirty="0" smtClean="0"/>
              <a:t>Норми Харчування в </a:t>
            </a:r>
            <a:r>
              <a:rPr lang="uk-UA" sz="4000" dirty="0" smtClean="0"/>
              <a:t>Україні</a:t>
            </a:r>
            <a:endParaRPr lang="ru-RU" sz="4000" dirty="0"/>
          </a:p>
        </p:txBody>
      </p:sp>
      <p:sp>
        <p:nvSpPr>
          <p:cNvPr id="43014" name="Rectangle 6"/>
          <p:cNvSpPr>
            <a:spLocks noGrp="1" noChangeArrowheads="1"/>
          </p:cNvSpPr>
          <p:nvPr>
            <p:ph sz="half" idx="1"/>
          </p:nvPr>
        </p:nvSpPr>
        <p:spPr/>
        <p:txBody>
          <a:bodyPr>
            <a:normAutofit fontScale="85000" lnSpcReduction="20000"/>
          </a:bodyPr>
          <a:lstStyle/>
          <a:p>
            <a:r>
              <a:rPr lang="uk-UA" sz="2000" dirty="0"/>
              <a:t>Відповідно до Постанови Політбюро ЦК </a:t>
            </a:r>
            <a:r>
              <a:rPr lang="uk-UA" sz="2000" dirty="0"/>
              <a:t>КП</a:t>
            </a:r>
            <a:r>
              <a:rPr lang="uk-UA" sz="2000" dirty="0"/>
              <a:t>(б)У “ Про покращення матеріально – побутових умов керівних районних </a:t>
            </a:r>
            <a:r>
              <a:rPr lang="uk-UA" sz="2000" dirty="0" smtClean="0"/>
              <a:t>працівників ” </a:t>
            </a:r>
            <a:r>
              <a:rPr lang="uk-UA" sz="2000" dirty="0"/>
              <a:t>від 1 листопада 1932 року з грифом </a:t>
            </a:r>
            <a:r>
              <a:rPr lang="uk-UA" sz="2000" dirty="0"/>
              <a:t>“Таємно”</a:t>
            </a:r>
            <a:r>
              <a:rPr lang="uk-UA" sz="2000" dirty="0"/>
              <a:t> встановлювалися норми виділення продуктів харчування для керівних районних працівників в таких розмірах ( на одну людину ): 800 г хліба на день, 2 кг крупи на місяць, 1 кг макаронів, 2 кг риби на місяць, 1 кг цукру на місяць, 0,5 л олії на місяць, 1 кг сиру на місяць, печиво і цукерки  - 1 кг на місяць, .</a:t>
            </a:r>
          </a:p>
          <a:p>
            <a:r>
              <a:rPr lang="uk-UA" sz="2000" dirty="0"/>
              <a:t>Крім того, на членів сімей керівних районних працівників виділялося ( на кожну людину) 400 г хліба на день, 0,5 кг крупи на місяць, 0,5 кг цукру на місяць, ), 0,5 кг сиру на місяць, 1 кг кондитерських виробів на місяць  </a:t>
            </a:r>
            <a:endParaRPr lang="ru-RU" sz="2000" dirty="0"/>
          </a:p>
        </p:txBody>
      </p:sp>
      <p:sp>
        <p:nvSpPr>
          <p:cNvPr id="2" name="Объект 1"/>
          <p:cNvSpPr>
            <a:spLocks noGrp="1"/>
          </p:cNvSpPr>
          <p:nvPr>
            <p:ph sz="half" idx="2"/>
          </p:nvPr>
        </p:nvSpPr>
        <p:spPr/>
        <p:txBody>
          <a:bodyPr>
            <a:normAutofit fontScale="85000" lnSpcReduction="20000"/>
          </a:bodyPr>
          <a:lstStyle/>
          <a:p>
            <a:r>
              <a:rPr lang="uk-UA" dirty="0"/>
              <a:t>В той же час на одну дитину </a:t>
            </a:r>
            <a:r>
              <a:rPr lang="uk-UA" dirty="0" smtClean="0"/>
              <a:t>в </a:t>
            </a:r>
            <a:r>
              <a:rPr lang="uk-UA" dirty="0"/>
              <a:t>дитячих інтернатах виділяли по 0,78 г. – борошна, 1,34 г. – крупи, 1,5 шт – яєць, 0,26г – печення, 0,21г – цукерок, 0,03 г– рису і кожного дня по 0,21 л. – </a:t>
            </a:r>
            <a:r>
              <a:rPr lang="uk-UA" dirty="0" smtClean="0"/>
              <a:t>молока</a:t>
            </a:r>
            <a:r>
              <a:rPr lang="uk-UA" dirty="0" smtClean="0"/>
              <a:t>.</a:t>
            </a:r>
            <a:endParaRPr lang="uk-UA" dirty="0" smtClean="0"/>
          </a:p>
        </p:txBody>
      </p:sp>
    </p:spTree>
    <p:extLst>
      <p:ext uri="{BB962C8B-B14F-4D97-AF65-F5344CB8AC3E}">
        <p14:creationId xmlns:p14="http://schemas.microsoft.com/office/powerpoint/2010/main" xmlns="" val="330732787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Демографічні </a:t>
            </a:r>
            <a:r>
              <a:rPr lang="uk-UA" dirty="0" smtClean="0"/>
              <a:t>втрати</a:t>
            </a:r>
            <a:endParaRPr lang="ru-RU" dirty="0"/>
          </a:p>
        </p:txBody>
      </p:sp>
      <p:sp>
        <p:nvSpPr>
          <p:cNvPr id="3" name="Объект 2"/>
          <p:cNvSpPr>
            <a:spLocks noGrp="1"/>
          </p:cNvSpPr>
          <p:nvPr>
            <p:ph sz="half" idx="1"/>
          </p:nvPr>
        </p:nvSpPr>
        <p:spPr/>
        <p:txBody>
          <a:bodyPr>
            <a:normAutofit fontScale="62500" lnSpcReduction="20000"/>
          </a:bodyPr>
          <a:lstStyle/>
          <a:p>
            <a:r>
              <a:rPr lang="uk-UA" dirty="0" smtClean="0"/>
              <a:t>Донині не встановлена кількість жертв голоду 1932-1933 рр. Сталінське керівництво заборонило згадувати про нього в засобах інформації. У січні 1933 р., коли від голоду щоденно гинули десятки тисяч селян, Сталін на об'єднаному пленумі ЦКК і ЦК ВКП(б) заявив, що матеріальне становище робітників і селян поліпшується з року в рік і що в цьому можуть сумніватися лише затяті вороги радянської влади. </a:t>
            </a:r>
          </a:p>
          <a:p>
            <a:endParaRPr lang="uk-UA" dirty="0" smtClean="0"/>
          </a:p>
          <a:p>
            <a:endParaRPr lang="uk-UA" dirty="0" smtClean="0"/>
          </a:p>
          <a:p>
            <a:r>
              <a:rPr lang="uk-UA" dirty="0" smtClean="0"/>
              <a:t>Дослідження голодомору 1932-1933 рр. в Україні розпочалося наприкінці 80-х років. Автори називають різні цифри померлих від голоду, які істотно різняться - від 3,0 до 4,5 млн. чол. </a:t>
            </a:r>
            <a:endParaRPr lang="uk-U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6848" y="1772816"/>
            <a:ext cx="4150679" cy="3168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8827123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Завершення колективізації.</a:t>
            </a:r>
          </a:p>
        </p:txBody>
      </p:sp>
      <p:sp>
        <p:nvSpPr>
          <p:cNvPr id="3" name="Объект 2"/>
          <p:cNvSpPr>
            <a:spLocks noGrp="1"/>
          </p:cNvSpPr>
          <p:nvPr>
            <p:ph sz="half" idx="1"/>
          </p:nvPr>
        </p:nvSpPr>
        <p:spPr/>
        <p:txBody>
          <a:bodyPr>
            <a:normAutofit fontScale="77500" lnSpcReduction="20000"/>
          </a:bodyPr>
          <a:lstStyle/>
          <a:p>
            <a:r>
              <a:rPr lang="uk-UA" dirty="0" smtClean="0"/>
              <a:t>На </a:t>
            </a:r>
            <a:r>
              <a:rPr lang="uk-UA" dirty="0"/>
              <a:t>1937 р. колгоспи України об'єднували 96,1 % селянських господарств і 99,7 % посівної площі. </a:t>
            </a:r>
            <a:endParaRPr lang="uk-UA" dirty="0" smtClean="0"/>
          </a:p>
          <a:p>
            <a:r>
              <a:rPr lang="uk-UA" dirty="0" smtClean="0"/>
              <a:t>Напередодні </a:t>
            </a:r>
            <a:r>
              <a:rPr lang="uk-UA" dirty="0"/>
              <a:t>Другої світової війни у республіці існувало майже 30 тис. колгоспів, близько тисячі радгоспів. </a:t>
            </a:r>
            <a:endParaRPr lang="uk-UA" dirty="0" smtClean="0"/>
          </a:p>
          <a:p>
            <a:r>
              <a:rPr lang="uk-UA" dirty="0" smtClean="0"/>
              <a:t>Селянство </a:t>
            </a:r>
            <a:r>
              <a:rPr lang="uk-UA" dirty="0"/>
              <a:t>поступово звикало працювати в умовах колгоспної системи, яка до найменших дрібниць регламентувала виробництво, вказувала де, коли і що сіяти, як обробляти, коли і в який спосіб збирати врожай.</a:t>
            </a:r>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34210" y="1889580"/>
            <a:ext cx="3371380" cy="4145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69460256"/>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Заходи щодо зміцнення колгоспів. </a:t>
            </a:r>
          </a:p>
        </p:txBody>
      </p:sp>
      <p:sp>
        <p:nvSpPr>
          <p:cNvPr id="3" name="Объект 2"/>
          <p:cNvSpPr>
            <a:spLocks noGrp="1"/>
          </p:cNvSpPr>
          <p:nvPr>
            <p:ph sz="half" idx="1"/>
          </p:nvPr>
        </p:nvSpPr>
        <p:spPr/>
        <p:txBody>
          <a:bodyPr>
            <a:normAutofit fontScale="55000" lnSpcReduction="20000"/>
          </a:bodyPr>
          <a:lstStyle/>
          <a:p>
            <a:r>
              <a:rPr lang="uk-UA" dirty="0" smtClean="0"/>
              <a:t>Січень </a:t>
            </a:r>
            <a:r>
              <a:rPr lang="uk-UA" dirty="0"/>
              <a:t>1933 р</a:t>
            </a:r>
            <a:r>
              <a:rPr lang="uk-UA" dirty="0" smtClean="0"/>
              <a:t>. -  постанова  </a:t>
            </a:r>
            <a:r>
              <a:rPr lang="uk-UA" dirty="0"/>
              <a:t>РНК СРСР і ЦК ВКП(б) </a:t>
            </a:r>
            <a:r>
              <a:rPr lang="uk-UA" dirty="0" smtClean="0"/>
              <a:t>«</a:t>
            </a:r>
            <a:r>
              <a:rPr lang="uk-UA" dirty="0"/>
              <a:t>Про обов'язкову поставку зерна державі колгоспами й одноосібними господарствами</a:t>
            </a:r>
            <a:r>
              <a:rPr lang="uk-UA" dirty="0" smtClean="0"/>
              <a:t>».</a:t>
            </a:r>
          </a:p>
          <a:p>
            <a:r>
              <a:rPr lang="uk-UA" dirty="0" smtClean="0"/>
              <a:t> Запровадження погектарного принципу хлібозаготівель - навесні </a:t>
            </a:r>
            <a:r>
              <a:rPr lang="uk-UA" dirty="0"/>
              <a:t>доводили до відома колгоспів і колгоспників, яка частина врожаю залишиться виробникам, а яка - державі. </a:t>
            </a:r>
            <a:endParaRPr lang="uk-UA" dirty="0" smtClean="0"/>
          </a:p>
          <a:p>
            <a:r>
              <a:rPr lang="uk-UA" dirty="0" smtClean="0"/>
              <a:t>У </a:t>
            </a:r>
            <a:r>
              <a:rPr lang="uk-UA" dirty="0"/>
              <a:t>колгоспах було створено виробничі бригади, з'явилася колгоспна ланка як форма організації праці всередині бригади. Ланка мала постійний склад, за нею закріплювалися земля й реманент на весь виробничий сезон. </a:t>
            </a:r>
            <a:endParaRPr lang="uk-UA" dirty="0" smtClean="0"/>
          </a:p>
          <a:p>
            <a:r>
              <a:rPr lang="uk-UA" dirty="0" smtClean="0"/>
              <a:t>У </a:t>
            </a:r>
            <a:r>
              <a:rPr lang="uk-UA" dirty="0"/>
              <a:t>колгоспах впроваджувались елементи нормування й відрядна форма оплати праці</a:t>
            </a:r>
            <a:r>
              <a:rPr lang="uk-UA" dirty="0" smtClean="0"/>
              <a:t>.</a:t>
            </a:r>
            <a:endParaRPr lang="uk-UA" dirty="0"/>
          </a:p>
        </p:txBody>
      </p:sp>
      <p:sp>
        <p:nvSpPr>
          <p:cNvPr id="4" name="Объект 3"/>
          <p:cNvSpPr>
            <a:spLocks noGrp="1"/>
          </p:cNvSpPr>
          <p:nvPr>
            <p:ph sz="half" idx="2"/>
          </p:nvPr>
        </p:nvSpPr>
        <p:spPr/>
        <p:txBody>
          <a:bodyPr>
            <a:normAutofit fontScale="55000" lnSpcReduction="20000"/>
          </a:bodyPr>
          <a:lstStyle/>
          <a:p>
            <a:r>
              <a:rPr lang="uk-UA" dirty="0"/>
              <a:t>Водночас колгоспи оснащувалися сільськогосподарською технікою. </a:t>
            </a:r>
            <a:endParaRPr lang="uk-UA" dirty="0" smtClean="0"/>
          </a:p>
          <a:p>
            <a:r>
              <a:rPr lang="uk-UA" dirty="0" smtClean="0"/>
              <a:t>Її </a:t>
            </a:r>
            <a:r>
              <a:rPr lang="uk-UA" dirty="0"/>
              <a:t>випускали заводи сільськогосподарського машинобудування: Харківський тракторний, запорізький комбайновий «Комунар», харківський «Серп і молот», кіровоградський «Червона зірка» та інші.</a:t>
            </a:r>
          </a:p>
          <a:p>
            <a:r>
              <a:rPr lang="uk-UA" dirty="0"/>
              <a:t>Технічне обслуговування колгоспів здійснювали державні організації - машинно-тракторні станції (МТС). </a:t>
            </a:r>
            <a:endParaRPr lang="uk-UA" dirty="0" smtClean="0"/>
          </a:p>
          <a:p>
            <a:r>
              <a:rPr lang="uk-UA" dirty="0" smtClean="0"/>
              <a:t>Наприкінці </a:t>
            </a:r>
            <a:r>
              <a:rPr lang="uk-UA" dirty="0"/>
              <a:t>другої п'ятирічки їх було 958. Проте великий загін механізаторів МТС мав загалом досить низький технічний рівень. Як правило, це були вчорашні селяни, які після короткотермінових курсів сідали за кермо сучасної машини. </a:t>
            </a:r>
            <a:endParaRPr lang="uk-UA" dirty="0" smtClean="0"/>
          </a:p>
          <a:p>
            <a:r>
              <a:rPr lang="uk-UA" dirty="0" smtClean="0"/>
              <a:t>Майже </a:t>
            </a:r>
            <a:r>
              <a:rPr lang="uk-UA" dirty="0"/>
              <a:t>половина тракторів і комбайнів, які потрапляли в їхнє розпорядження, досить швидко перетворювалася на брухт.</a:t>
            </a:r>
          </a:p>
          <a:p>
            <a:endParaRPr lang="uk-UA" dirty="0"/>
          </a:p>
        </p:txBody>
      </p:sp>
    </p:spTree>
    <p:extLst>
      <p:ext uri="{BB962C8B-B14F-4D97-AF65-F5344CB8AC3E}">
        <p14:creationId xmlns:p14="http://schemas.microsoft.com/office/powerpoint/2010/main" xmlns="" val="1253305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9793" y="3501008"/>
            <a:ext cx="8458200" cy="1222375"/>
          </a:xfrm>
        </p:spPr>
        <p:txBody>
          <a:bodyPr>
            <a:normAutofit/>
          </a:bodyPr>
          <a:lstStyle/>
          <a:p>
            <a:r>
              <a:rPr lang="ru-RU" dirty="0" smtClean="0"/>
              <a:t>Голодомор 1931 – 1933 років</a:t>
            </a:r>
            <a:endParaRPr lang="ru-RU" dirty="0"/>
          </a:p>
        </p:txBody>
      </p:sp>
      <p:sp>
        <p:nvSpPr>
          <p:cNvPr id="3" name="Подзаголовок 2"/>
          <p:cNvSpPr>
            <a:spLocks noGrp="1"/>
          </p:cNvSpPr>
          <p:nvPr>
            <p:ph type="subTitle" idx="1"/>
          </p:nvPr>
        </p:nvSpPr>
        <p:spPr>
          <a:xfrm>
            <a:off x="1403648" y="5589240"/>
            <a:ext cx="6400800" cy="985664"/>
          </a:xfrm>
        </p:spPr>
        <p:txBody>
          <a:bodyPr>
            <a:noAutofit/>
          </a:bodyPr>
          <a:lstStyle/>
          <a:p>
            <a:r>
              <a:rPr lang="uk-UA" b="1" dirty="0" smtClean="0"/>
              <a:t>              Зробив Презинтацію </a:t>
            </a:r>
          </a:p>
          <a:p>
            <a:r>
              <a:rPr lang="uk-UA" b="1" dirty="0" smtClean="0"/>
              <a:t>                    Петренко Євген</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7744" y="260648"/>
            <a:ext cx="3095997" cy="31682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3858659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dirty="0" smtClean="0"/>
              <a:t>План</a:t>
            </a:r>
            <a:endParaRPr lang="ru-RU" dirty="0"/>
          </a:p>
        </p:txBody>
      </p:sp>
      <p:sp>
        <p:nvSpPr>
          <p:cNvPr id="6" name="Объект 5"/>
          <p:cNvSpPr>
            <a:spLocks noGrp="1"/>
          </p:cNvSpPr>
          <p:nvPr>
            <p:ph idx="1"/>
          </p:nvPr>
        </p:nvSpPr>
        <p:spPr/>
        <p:txBody>
          <a:bodyPr/>
          <a:lstStyle/>
          <a:p>
            <a:r>
              <a:rPr lang="uk-UA" dirty="0" smtClean="0"/>
              <a:t>Причини й передумови голодомору.</a:t>
            </a:r>
          </a:p>
          <a:p>
            <a:r>
              <a:rPr lang="uk-UA" dirty="0" smtClean="0"/>
              <a:t>«Закон про </a:t>
            </a:r>
            <a:r>
              <a:rPr lang="uk-UA" dirty="0" smtClean="0"/>
              <a:t>п'ять </a:t>
            </a:r>
            <a:r>
              <a:rPr lang="uk-UA" dirty="0" smtClean="0"/>
              <a:t>колосків».</a:t>
            </a:r>
          </a:p>
          <a:p>
            <a:r>
              <a:rPr lang="uk-UA" dirty="0" smtClean="0"/>
              <a:t>Посилення «хлібозаготівель» та їх суть.</a:t>
            </a:r>
          </a:p>
          <a:p>
            <a:r>
              <a:rPr lang="uk-UA" dirty="0" smtClean="0"/>
              <a:t>Демографічні втрати та ставлення влади до подій в Україні.</a:t>
            </a:r>
          </a:p>
          <a:p>
            <a:r>
              <a:rPr lang="uk-UA" dirty="0" smtClean="0"/>
              <a:t>Масштаби та наслідки голодомору.</a:t>
            </a:r>
          </a:p>
          <a:p>
            <a:r>
              <a:rPr lang="uk-UA" dirty="0" smtClean="0"/>
              <a:t>Завершення колективізації. Заходи щодо зміцнення колгоспів. </a:t>
            </a:r>
          </a:p>
        </p:txBody>
      </p:sp>
    </p:spTree>
    <p:extLst>
      <p:ext uri="{BB962C8B-B14F-4D97-AF65-F5344CB8AC3E}">
        <p14:creationId xmlns:p14="http://schemas.microsoft.com/office/powerpoint/2010/main" xmlns="" val="282996883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686800" cy="6169888"/>
          </a:xfrm>
        </p:spPr>
        <p:txBody>
          <a:bodyPr>
            <a:normAutofit fontScale="85000" lnSpcReduction="20000"/>
          </a:bodyPr>
          <a:lstStyle/>
          <a:p>
            <a:pPr algn="just"/>
            <a:r>
              <a:rPr lang="uk-UA" b="1" i="1" dirty="0">
                <a:solidFill>
                  <a:srgbClr val="FF0000"/>
                </a:solidFill>
              </a:rPr>
              <a:t>Україна... має служити колосальною лабораторією випробуванням нових форм соціально-економічної та виробничо-технічної перебудови сільської економіки всього Радянського Союзу.</a:t>
            </a:r>
          </a:p>
          <a:p>
            <a:pPr marL="0" indent="0" algn="r">
              <a:buNone/>
            </a:pPr>
            <a:r>
              <a:rPr lang="uk-UA" sz="2300" dirty="0"/>
              <a:t>(Перший п'ятирічний план</a:t>
            </a:r>
            <a:r>
              <a:rPr lang="uk-UA" sz="2300" dirty="0" smtClean="0"/>
              <a:t>.)</a:t>
            </a:r>
          </a:p>
          <a:p>
            <a:pPr algn="just"/>
            <a:r>
              <a:rPr lang="uk-UA" b="1" i="1" dirty="0">
                <a:solidFill>
                  <a:srgbClr val="FF0000"/>
                </a:solidFill>
              </a:rPr>
              <a:t>"Спеціальне завдання колективізації на Україні полягає в тому, щоб знищити соціальну базу українського </a:t>
            </a:r>
            <a:r>
              <a:rPr lang="uk-UA" b="1" i="1" dirty="0" smtClean="0">
                <a:solidFill>
                  <a:srgbClr val="FF0000"/>
                </a:solidFill>
              </a:rPr>
              <a:t>націоналізму ─ </a:t>
            </a:r>
            <a:r>
              <a:rPr lang="uk-UA" b="1" i="1" dirty="0">
                <a:solidFill>
                  <a:srgbClr val="FF0000"/>
                </a:solidFill>
              </a:rPr>
              <a:t>індивідуальне селянське господарство</a:t>
            </a:r>
            <a:r>
              <a:rPr lang="uk-UA" b="1" i="1" dirty="0" smtClean="0">
                <a:solidFill>
                  <a:srgbClr val="FF0000"/>
                </a:solidFill>
              </a:rPr>
              <a:t>.«</a:t>
            </a:r>
          </a:p>
          <a:p>
            <a:pPr marL="0" indent="0" algn="r">
              <a:buNone/>
            </a:pPr>
            <a:r>
              <a:rPr lang="uk-UA" sz="2300" dirty="0" smtClean="0"/>
              <a:t>(</a:t>
            </a:r>
            <a:r>
              <a:rPr lang="uk-UA" sz="2300" dirty="0"/>
              <a:t>Газета"Правда України</a:t>
            </a:r>
            <a:r>
              <a:rPr lang="uk-UA" sz="2300" dirty="0" smtClean="0"/>
              <a:t>.)</a:t>
            </a:r>
          </a:p>
          <a:p>
            <a:r>
              <a:rPr lang="uk-UA" b="1" i="1" dirty="0">
                <a:solidFill>
                  <a:srgbClr val="FF0000"/>
                </a:solidFill>
              </a:rPr>
              <a:t>"Між селянами і нашою владою точиться жорстока боротьба. Це боротьба на смерть. Цей рік став випробуванням нашої сили і їхньої витривалості. Голод довів їм, хто тут господар. Він коштував мільйони життів, але колгоспна система існуватиме завжди. Ми виграли війну."</a:t>
            </a:r>
          </a:p>
          <a:p>
            <a:pPr marL="0" indent="0" algn="r">
              <a:buNone/>
            </a:pPr>
            <a:r>
              <a:rPr lang="uk-UA" sz="2300" dirty="0"/>
              <a:t>(М.  Хатаєвич  (Секретар  </a:t>
            </a:r>
            <a:r>
              <a:rPr lang="uk-UA" sz="2300" dirty="0" smtClean="0"/>
              <a:t>ЦК КП(б)У  </a:t>
            </a:r>
            <a:r>
              <a:rPr lang="uk-UA" sz="2300" dirty="0"/>
              <a:t>і  секретар  Дніпропетровського</a:t>
            </a:r>
            <a:br>
              <a:rPr lang="uk-UA" sz="2300" dirty="0"/>
            </a:br>
            <a:r>
              <a:rPr lang="uk-UA" sz="2300" dirty="0"/>
              <a:t>обкому КП(б)У.)</a:t>
            </a:r>
          </a:p>
          <a:p>
            <a:pPr marL="0" indent="0" algn="r">
              <a:buNone/>
            </a:pPr>
            <a:endParaRPr lang="uk-UA" dirty="0"/>
          </a:p>
          <a:p>
            <a:pPr marL="0" indent="0" algn="r">
              <a:buNone/>
            </a:pPr>
            <a:endParaRPr lang="uk-UA" dirty="0"/>
          </a:p>
          <a:p>
            <a:endParaRPr lang="uk-UA" dirty="0"/>
          </a:p>
        </p:txBody>
      </p:sp>
    </p:spTree>
    <p:extLst>
      <p:ext uri="{BB962C8B-B14F-4D97-AF65-F5344CB8AC3E}">
        <p14:creationId xmlns:p14="http://schemas.microsoft.com/office/powerpoint/2010/main" xmlns="" val="356534451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Основні точки зору щодо причин голодомору. Перша точка зору.</a:t>
            </a:r>
            <a:endParaRPr lang="uk-UA" dirty="0"/>
          </a:p>
        </p:txBody>
      </p:sp>
      <p:sp>
        <p:nvSpPr>
          <p:cNvPr id="3" name="Объект 2"/>
          <p:cNvSpPr>
            <a:spLocks noGrp="1"/>
          </p:cNvSpPr>
          <p:nvPr>
            <p:ph idx="1"/>
          </p:nvPr>
        </p:nvSpPr>
        <p:spPr/>
        <p:txBody>
          <a:bodyPr>
            <a:normAutofit fontScale="92500" lnSpcReduction="10000"/>
          </a:bodyPr>
          <a:lstStyle/>
          <a:p>
            <a:r>
              <a:rPr lang="ru-RU" dirty="0" smtClean="0"/>
              <a:t>Неврожай 1932року в СРСР та УРСР;</a:t>
            </a:r>
          </a:p>
          <a:p>
            <a:r>
              <a:rPr lang="ru-RU" dirty="0" smtClean="0"/>
              <a:t>Катастрофічний стан сільського господарства та тваринництва в УРСР;</a:t>
            </a:r>
          </a:p>
          <a:p>
            <a:r>
              <a:rPr lang="ru-RU" dirty="0" smtClean="0"/>
              <a:t>Відсутність повної об»єктивної та своєчасної інформації про стан справ на місцях;</a:t>
            </a:r>
          </a:p>
          <a:p>
            <a:r>
              <a:rPr lang="ru-RU" dirty="0" smtClean="0"/>
              <a:t>Недосконалість системи планування, обліку та контролю;</a:t>
            </a:r>
          </a:p>
          <a:p>
            <a:r>
              <a:rPr lang="ru-RU" dirty="0" smtClean="0"/>
              <a:t>Неефективність системи розподілу та постачання;</a:t>
            </a:r>
          </a:p>
        </p:txBody>
      </p:sp>
    </p:spTree>
    <p:extLst>
      <p:ext uri="{BB962C8B-B14F-4D97-AF65-F5344CB8AC3E}">
        <p14:creationId xmlns:p14="http://schemas.microsoft.com/office/powerpoint/2010/main" xmlns="" val="96398802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Основні точки зору щодо причин голодомору. </a:t>
            </a:r>
            <a:r>
              <a:rPr lang="uk-UA" dirty="0" smtClean="0"/>
              <a:t>друга </a:t>
            </a:r>
            <a:r>
              <a:rPr lang="uk-UA" dirty="0"/>
              <a:t>точка зору</a:t>
            </a:r>
          </a:p>
        </p:txBody>
      </p:sp>
      <p:sp>
        <p:nvSpPr>
          <p:cNvPr id="3" name="Объект 2"/>
          <p:cNvSpPr>
            <a:spLocks noGrp="1"/>
          </p:cNvSpPr>
          <p:nvPr>
            <p:ph sz="half" idx="1"/>
          </p:nvPr>
        </p:nvSpPr>
        <p:spPr>
          <a:xfrm>
            <a:off x="304800" y="1600200"/>
            <a:ext cx="4410076" cy="4972072"/>
          </a:xfrm>
        </p:spPr>
        <p:txBody>
          <a:bodyPr>
            <a:normAutofit fontScale="70000" lnSpcReduction="20000"/>
          </a:bodyPr>
          <a:lstStyle/>
          <a:p>
            <a:r>
              <a:rPr lang="ru-RU" dirty="0" smtClean="0"/>
              <a:t>Проведення індустріалізації за рахунок коштів сільського господарства;</a:t>
            </a:r>
          </a:p>
          <a:p>
            <a:r>
              <a:rPr lang="ru-RU" dirty="0" smtClean="0"/>
              <a:t>Ліквідація опору українського селянства політиці колективізації;</a:t>
            </a:r>
          </a:p>
          <a:p>
            <a:r>
              <a:rPr lang="ru-RU" dirty="0" smtClean="0"/>
              <a:t>Нереальні плани хлібозаготівель для УРСР на 1932рік;</a:t>
            </a:r>
          </a:p>
          <a:p>
            <a:r>
              <a:rPr lang="ru-RU" dirty="0" smtClean="0"/>
              <a:t>Політика терору щодо районів, які не виконали плани хлібозаготівель;</a:t>
            </a:r>
          </a:p>
          <a:p>
            <a:r>
              <a:rPr lang="ru-RU" dirty="0" smtClean="0"/>
              <a:t>Відсутність з боку держави реальної допомоги голодуючим;</a:t>
            </a:r>
          </a:p>
          <a:p>
            <a:r>
              <a:rPr lang="ru-RU" dirty="0" smtClean="0"/>
              <a:t>Недопушення можливості надання іноземної продовольчої допомоги засобами інформаційцної блокади;</a:t>
            </a:r>
          </a:p>
          <a:p>
            <a:r>
              <a:rPr lang="ru-RU" dirty="0" smtClean="0"/>
              <a:t>Запровадження надзвичайної комісії.</a:t>
            </a:r>
            <a:endParaRPr lang="ru-RU"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23287" y="1857364"/>
            <a:ext cx="4220713" cy="36003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5744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699792" y="2492896"/>
            <a:ext cx="417646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Причини голодомору</a:t>
            </a:r>
          </a:p>
          <a:p>
            <a:pPr algn="ctr"/>
            <a:r>
              <a:rPr lang="uk-UA" dirty="0" smtClean="0">
                <a:solidFill>
                  <a:srgbClr val="C00000"/>
                </a:solidFill>
              </a:rPr>
              <a:t>1932 – 1933рр.</a:t>
            </a:r>
            <a:endParaRPr lang="uk-UA" dirty="0">
              <a:solidFill>
                <a:srgbClr val="C00000"/>
              </a:solidFill>
            </a:endParaRPr>
          </a:p>
        </p:txBody>
      </p:sp>
      <p:sp>
        <p:nvSpPr>
          <p:cNvPr id="5" name="Скругленный прямоугольник 4"/>
          <p:cNvSpPr/>
          <p:nvPr/>
        </p:nvSpPr>
        <p:spPr>
          <a:xfrm>
            <a:off x="2699792" y="1772816"/>
            <a:ext cx="417646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Аграрна політика ВКП(б)</a:t>
            </a:r>
            <a:endParaRPr lang="uk-UA" dirty="0">
              <a:solidFill>
                <a:srgbClr val="C00000"/>
              </a:solidFill>
            </a:endParaRPr>
          </a:p>
        </p:txBody>
      </p:sp>
      <p:sp>
        <p:nvSpPr>
          <p:cNvPr id="6" name="Скругленный прямоугольник 5"/>
          <p:cNvSpPr/>
          <p:nvPr/>
        </p:nvSpPr>
        <p:spPr>
          <a:xfrm>
            <a:off x="107504" y="188640"/>
            <a:ext cx="230425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Суцільна примусова</a:t>
            </a:r>
          </a:p>
          <a:p>
            <a:pPr algn="ctr"/>
            <a:r>
              <a:rPr lang="uk-UA" dirty="0" smtClean="0">
                <a:solidFill>
                  <a:srgbClr val="C00000"/>
                </a:solidFill>
              </a:rPr>
              <a:t>колективізація</a:t>
            </a:r>
            <a:endParaRPr lang="uk-UA" dirty="0">
              <a:solidFill>
                <a:srgbClr val="C00000"/>
              </a:solidFill>
            </a:endParaRPr>
          </a:p>
        </p:txBody>
      </p:sp>
      <p:sp>
        <p:nvSpPr>
          <p:cNvPr id="7" name="Скругленный прямоугольник 6"/>
          <p:cNvSpPr/>
          <p:nvPr/>
        </p:nvSpPr>
        <p:spPr>
          <a:xfrm>
            <a:off x="2699792" y="188640"/>
            <a:ext cx="187220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Відновлення продрозкладки</a:t>
            </a:r>
            <a:endParaRPr lang="uk-UA" dirty="0">
              <a:solidFill>
                <a:srgbClr val="C00000"/>
              </a:solidFill>
            </a:endParaRPr>
          </a:p>
        </p:txBody>
      </p:sp>
      <p:sp>
        <p:nvSpPr>
          <p:cNvPr id="8" name="Скругленный прямоугольник 7"/>
          <p:cNvSpPr/>
          <p:nvPr/>
        </p:nvSpPr>
        <p:spPr>
          <a:xfrm>
            <a:off x="4788024" y="183316"/>
            <a:ext cx="230425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Примусова, майже безкоштовна праця селян</a:t>
            </a:r>
            <a:endParaRPr lang="uk-UA" dirty="0">
              <a:solidFill>
                <a:srgbClr val="C00000"/>
              </a:solidFill>
            </a:endParaRPr>
          </a:p>
        </p:txBody>
      </p:sp>
      <p:sp>
        <p:nvSpPr>
          <p:cNvPr id="9" name="Скругленный прямоугольник 8"/>
          <p:cNvSpPr/>
          <p:nvPr/>
        </p:nvSpPr>
        <p:spPr>
          <a:xfrm>
            <a:off x="7380312" y="188640"/>
            <a:ext cx="158417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Введення натуральних штрафів</a:t>
            </a:r>
            <a:endParaRPr lang="uk-UA" dirty="0">
              <a:solidFill>
                <a:srgbClr val="C00000"/>
              </a:solidFill>
            </a:endParaRPr>
          </a:p>
        </p:txBody>
      </p:sp>
      <p:sp>
        <p:nvSpPr>
          <p:cNvPr id="10" name="Скругленный прямоугольник 9"/>
          <p:cNvSpPr/>
          <p:nvPr/>
        </p:nvSpPr>
        <p:spPr>
          <a:xfrm>
            <a:off x="107504" y="2492896"/>
            <a:ext cx="230425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Несприятливі погодні умови </a:t>
            </a:r>
          </a:p>
          <a:p>
            <a:pPr algn="ctr"/>
            <a:r>
              <a:rPr lang="uk-UA" dirty="0" smtClean="0">
                <a:solidFill>
                  <a:srgbClr val="C00000"/>
                </a:solidFill>
              </a:rPr>
              <a:t>( посуха 1932р.)</a:t>
            </a:r>
            <a:endParaRPr lang="uk-UA" dirty="0">
              <a:solidFill>
                <a:srgbClr val="C00000"/>
              </a:solidFill>
            </a:endParaRPr>
          </a:p>
        </p:txBody>
      </p:sp>
      <p:sp>
        <p:nvSpPr>
          <p:cNvPr id="11" name="Скругленный прямоугольник 10"/>
          <p:cNvSpPr/>
          <p:nvPr/>
        </p:nvSpPr>
        <p:spPr>
          <a:xfrm>
            <a:off x="7092280" y="2492896"/>
            <a:ext cx="1944216"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Відсутність законодавчої бази щодо захисту колгоспів від сваволі органів влади</a:t>
            </a:r>
            <a:endParaRPr lang="uk-UA" dirty="0">
              <a:solidFill>
                <a:srgbClr val="C00000"/>
              </a:solidFill>
            </a:endParaRPr>
          </a:p>
        </p:txBody>
      </p:sp>
      <p:sp>
        <p:nvSpPr>
          <p:cNvPr id="12" name="Скругленный прямоугольник 11"/>
          <p:cNvSpPr/>
          <p:nvPr/>
        </p:nvSpPr>
        <p:spPr>
          <a:xfrm>
            <a:off x="2843808" y="4221088"/>
            <a:ext cx="388843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Створення надзвичайної комісії з вивезення хліба</a:t>
            </a:r>
            <a:endParaRPr lang="uk-UA" dirty="0">
              <a:solidFill>
                <a:srgbClr val="C00000"/>
              </a:solidFill>
            </a:endParaRPr>
          </a:p>
        </p:txBody>
      </p:sp>
      <p:cxnSp>
        <p:nvCxnSpPr>
          <p:cNvPr id="14" name="Прямая со стрелкой 13"/>
          <p:cNvCxnSpPr>
            <a:stCxn id="4" idx="0"/>
          </p:cNvCxnSpPr>
          <p:nvPr/>
        </p:nvCxnSpPr>
        <p:spPr>
          <a:xfrm flipV="1">
            <a:off x="4788024" y="2204864"/>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5" idx="0"/>
          </p:cNvCxnSpPr>
          <p:nvPr/>
        </p:nvCxnSpPr>
        <p:spPr>
          <a:xfrm flipV="1">
            <a:off x="4788024" y="1124744"/>
            <a:ext cx="2592288"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5" idx="0"/>
          </p:cNvCxnSpPr>
          <p:nvPr/>
        </p:nvCxnSpPr>
        <p:spPr>
          <a:xfrm flipV="1">
            <a:off x="4788024" y="1124744"/>
            <a:ext cx="1008112"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5" idx="0"/>
          </p:cNvCxnSpPr>
          <p:nvPr/>
        </p:nvCxnSpPr>
        <p:spPr>
          <a:xfrm flipH="1" flipV="1">
            <a:off x="2339752" y="1124744"/>
            <a:ext cx="2448272"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5" idx="0"/>
          </p:cNvCxnSpPr>
          <p:nvPr/>
        </p:nvCxnSpPr>
        <p:spPr>
          <a:xfrm flipH="1" flipV="1">
            <a:off x="3923928" y="1124744"/>
            <a:ext cx="864096"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4" idx="1"/>
            <a:endCxn id="10" idx="3"/>
          </p:cNvCxnSpPr>
          <p:nvPr/>
        </p:nvCxnSpPr>
        <p:spPr>
          <a:xfrm flipH="1">
            <a:off x="2411760" y="2960948"/>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4" idx="3"/>
          </p:cNvCxnSpPr>
          <p:nvPr/>
        </p:nvCxnSpPr>
        <p:spPr>
          <a:xfrm>
            <a:off x="6876256" y="2960948"/>
            <a:ext cx="21602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4" idx="2"/>
            <a:endCxn id="12" idx="0"/>
          </p:cNvCxnSpPr>
          <p:nvPr/>
        </p:nvCxnSpPr>
        <p:spPr>
          <a:xfrm>
            <a:off x="4788024" y="3429000"/>
            <a:ext cx="0" cy="7920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Скругленный прямоугольник 29"/>
          <p:cNvSpPr/>
          <p:nvPr/>
        </p:nvSpPr>
        <p:spPr>
          <a:xfrm>
            <a:off x="251520" y="4293096"/>
            <a:ext cx="2088232"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Терор проти партійних та керівних працівників </a:t>
            </a:r>
            <a:endParaRPr lang="uk-UA" dirty="0">
              <a:solidFill>
                <a:srgbClr val="C00000"/>
              </a:solidFill>
            </a:endParaRPr>
          </a:p>
        </p:txBody>
      </p:sp>
      <p:cxnSp>
        <p:nvCxnSpPr>
          <p:cNvPr id="32" name="Прямая со стрелкой 31"/>
          <p:cNvCxnSpPr>
            <a:stCxn id="4" idx="2"/>
          </p:cNvCxnSpPr>
          <p:nvPr/>
        </p:nvCxnSpPr>
        <p:spPr>
          <a:xfrm flipH="1">
            <a:off x="2123728" y="3429000"/>
            <a:ext cx="2664296" cy="7920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4276047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normAutofit/>
          </a:bodyPr>
          <a:lstStyle/>
          <a:p>
            <a:r>
              <a:rPr lang="uk-UA" dirty="0"/>
              <a:t>Причини й передумови голодомору</a:t>
            </a:r>
            <a:r>
              <a:rPr lang="uk-UA" dirty="0" smtClean="0"/>
              <a:t>.</a:t>
            </a:r>
            <a:endParaRPr lang="ru-RU" dirty="0"/>
          </a:p>
        </p:txBody>
      </p:sp>
      <p:graphicFrame>
        <p:nvGraphicFramePr>
          <p:cNvPr id="3" name="Диаграмма 2"/>
          <p:cNvGraphicFramePr/>
          <p:nvPr>
            <p:extLst>
              <p:ext uri="{D42A27DB-BD31-4B8C-83A1-F6EECF244321}">
                <p14:modId xmlns:p14="http://schemas.microsoft.com/office/powerpoint/2010/main" xmlns="" val="3984105079"/>
              </p:ext>
            </p:extLst>
          </p:nvPr>
        </p:nvGraphicFramePr>
        <p:xfrm>
          <a:off x="2771800" y="1484784"/>
          <a:ext cx="6192688"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72515143"/>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686800" cy="841248"/>
          </a:xfrm>
        </p:spPr>
        <p:txBody>
          <a:bodyPr>
            <a:normAutofit fontScale="90000"/>
          </a:bodyPr>
          <a:lstStyle/>
          <a:p>
            <a:r>
              <a:rPr lang="uk-UA" dirty="0" smtClean="0"/>
              <a:t>Законодавчі акти Радянської держави</a:t>
            </a:r>
            <a:endParaRPr lang="uk-UA" dirty="0"/>
          </a:p>
        </p:txBody>
      </p:sp>
      <p:sp>
        <p:nvSpPr>
          <p:cNvPr id="4" name="Объект 3"/>
          <p:cNvSpPr>
            <a:spLocks noGrp="1"/>
          </p:cNvSpPr>
          <p:nvPr>
            <p:ph sz="half" idx="2"/>
          </p:nvPr>
        </p:nvSpPr>
        <p:spPr>
          <a:xfrm>
            <a:off x="3286116" y="1142984"/>
            <a:ext cx="5705484" cy="5715016"/>
          </a:xfrm>
        </p:spPr>
        <p:txBody>
          <a:bodyPr>
            <a:normAutofit fontScale="77500" lnSpcReduction="20000"/>
          </a:bodyPr>
          <a:lstStyle/>
          <a:p>
            <a:r>
              <a:rPr lang="uk-UA" dirty="0"/>
              <a:t>6 травня 1932р. РНКСРСР і ЦК ВКП(б) ухвалив постанову про план хлібозаготівлі з врожаю 1932р. для України─356 млн. пудів ─ термін реалізації  плану ─ до 1 січня 1933р. (потім зменшено до 282 млн. пудів.</a:t>
            </a:r>
          </a:p>
          <a:p>
            <a:r>
              <a:rPr lang="uk-UA" dirty="0"/>
              <a:t>Серпень 1932р.- партійні активісти отримали право конфісковувати зерно в особистих селянських господарствах.</a:t>
            </a:r>
          </a:p>
          <a:p>
            <a:r>
              <a:rPr lang="uk-UA" dirty="0"/>
              <a:t>7серпня  1932р.- постанова ЦВК  і РНКСРСР  про  охорону майна державних підприємств, колгоспів і кооперації, і про зміцнення суспільної (соціалістичної)   власності,   "закон   про   п'ять   колосків".   За   крадіжку державного колгоспного майна ─ розстріл, при пом'якшувальних обставинах ─ тюремне ув'язнення на 10 років. До початку 1933р. за цією постановою було засуджено 54645 осіб, з них 2110 до страти.</a:t>
            </a:r>
          </a:p>
          <a:p>
            <a:endParaRPr lang="uk-U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484784"/>
            <a:ext cx="2977939" cy="3873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622741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505</TotalTime>
  <Words>1764</Words>
  <Application>Microsoft Office PowerPoint</Application>
  <PresentationFormat>Экран (4:3)</PresentationFormat>
  <Paragraphs>98</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Трек</vt:lpstr>
      <vt:lpstr>Слайд 1</vt:lpstr>
      <vt:lpstr>Голодомор 1931 – 1933 років</vt:lpstr>
      <vt:lpstr>План</vt:lpstr>
      <vt:lpstr>Слайд 4</vt:lpstr>
      <vt:lpstr>Основні точки зору щодо причин голодомору. Перша точка зору.</vt:lpstr>
      <vt:lpstr>Основні точки зору щодо причин голодомору. друга точка зору</vt:lpstr>
      <vt:lpstr>Слайд 7</vt:lpstr>
      <vt:lpstr>Причини й передумови голодомору.</vt:lpstr>
      <vt:lpstr>Законодавчі акти Радянської держави</vt:lpstr>
      <vt:lpstr>Законодавчі акти радянської держави</vt:lpstr>
      <vt:lpstr>Державна політика на селі за голодомору</vt:lpstr>
      <vt:lpstr>Посилення «хлібозаготівель» та їх суть</vt:lpstr>
      <vt:lpstr>ставлення влади до подій в Україні</vt:lpstr>
      <vt:lpstr>ставлення влади до подій в Україні</vt:lpstr>
      <vt:lpstr>Ставлення влади до подій в Україні</vt:lpstr>
      <vt:lpstr>Норми Харчування в Україні</vt:lpstr>
      <vt:lpstr>Демографічні втрати</vt:lpstr>
      <vt:lpstr>Завершення колективізації.</vt:lpstr>
      <vt:lpstr>Заходи щодо зміцнення колгоспів.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Початок революції у Франції</dc:title>
  <dc:creator>Володимир</dc:creator>
  <cp:lastModifiedBy>Super</cp:lastModifiedBy>
  <cp:revision>64</cp:revision>
  <dcterms:modified xsi:type="dcterms:W3CDTF">2013-05-17T18:37:01Z</dcterms:modified>
</cp:coreProperties>
</file>