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2" r:id="rId9"/>
    <p:sldId id="264" r:id="rId10"/>
    <p:sldId id="270" r:id="rId11"/>
    <p:sldId id="263" r:id="rId12"/>
    <p:sldId id="266" r:id="rId13"/>
    <p:sldId id="268" r:id="rId14"/>
    <p:sldId id="272" r:id="rId15"/>
    <p:sldId id="273" r:id="rId16"/>
    <p:sldId id="271" r:id="rId17"/>
    <p:sldId id="269" r:id="rId18"/>
    <p:sldId id="26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9E4E-B7DE-4BD5-90DB-2934D21A6BE4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FC2BA-CFE1-42A5-B4AD-ABE9B937C7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992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C2BA-CFE1-42A5-B4AD-ABE9B937C78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008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.ua/url?sa=i&amp;rct=j&amp;q=&amp;esrc=s&amp;frm=1&amp;source=images&amp;cd=&amp;cad=rja&amp;docid=h7CzRHcy5IimTM&amp;tbnid=ugY3KSOL3n9x2M:&amp;ved=0CAUQjRw&amp;url=http://svit24.net/zdorovie/60066-8-zvychok-jaki-zgubljat-serce&amp;ei=cMYBU_mALs-S0AXLuoCQAg&amp;bvm=bv.61535280,d.bGQ&amp;psig=AFQjCNGq8EXCTH51rN9Vvol0_t79huQ-bQ&amp;ust=1392711621319974" TargetMode="External"/><Relationship Id="rId7" Type="http://schemas.openxmlformats.org/officeDocument/2006/relationships/hyperlink" Target="http://www.google.com.ua/url?sa=i&amp;rct=j&amp;q=&amp;esrc=s&amp;frm=1&amp;source=images&amp;cd=&amp;cad=rja&amp;docid=CZXcAmB4dPjAFM&amp;tbnid=JVXVZYz1n77ieM:&amp;ved=0CAUQjRw&amp;url=http://ukurier.gov.ua/uk/articles/demografiya-trimayetsya-za-serce/&amp;ei=4cYBU8qhCvGS0AWD3oC4AQ&amp;bvm=bv.61535280,d.bGQ&amp;psig=AFQjCNGq8EXCTH51rN9Vvol0_t79huQ-bQ&amp;ust=13927116213199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ua/url?sa=i&amp;rct=j&amp;q=&amp;esrc=s&amp;frm=1&amp;source=images&amp;cd=&amp;cad=rja&amp;docid=00E4rJE8iC_z_M&amp;tbnid=oVKJkmgsABpB9M:&amp;ved=0CAUQjRw&amp;url=http://svit24.net/zdorovie/39611-jak-vyznachyty-hvorobu-sercja&amp;ei=mMYBU72pEKGc0QWwl4GYDA&amp;bvm=bv.61535280,d.bGQ&amp;psig=AFQjCNGq8EXCTH51rN9Vvol0_t79huQ-bQ&amp;ust=1392711621319974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1%82%D0%BE%D0%BB%D0%BE%D0%B3%D1%96%D1%8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5%D1%80%D1%86%D0%B5" TargetMode="External"/><Relationship Id="rId5" Type="http://schemas.openxmlformats.org/officeDocument/2006/relationships/hyperlink" Target="http://uk.wikipedia.org/w/index.php?title=%D0%9A%D0%BE%D1%80%D0%BE%D0%BD%D0%B0%D1%80%D0%BD%D1%96_%D0%B0%D1%80%D1%82%D0%B5%D1%80%D1%96%D1%97&amp;action=edit&amp;redlink=1" TargetMode="External"/><Relationship Id="rId4" Type="http://schemas.openxmlformats.org/officeDocument/2006/relationships/hyperlink" Target="http://uk.wikipedia.org/wiki/%D0%9C%D1%96%D0%BE%D0%BA%D0%B0%D1%80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717032"/>
            <a:ext cx="5120640" cy="1581150"/>
          </a:xfrm>
        </p:spPr>
        <p:txBody>
          <a:bodyPr/>
          <a:lstStyle/>
          <a:p>
            <a:r>
              <a:rPr lang="uk-UA" i="1" dirty="0"/>
              <a:t>Профілактика </a:t>
            </a:r>
            <a:r>
              <a:rPr lang="en-US" i="1" dirty="0"/>
              <a:t/>
            </a:r>
            <a:br>
              <a:rPr lang="en-US" i="1" dirty="0"/>
            </a:br>
            <a:r>
              <a:rPr lang="uk-UA" i="1" dirty="0"/>
              <a:t>серцево-судинних хвороб.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5256584" cy="3460960"/>
          </a:xfrm>
        </p:spPr>
        <p:txBody>
          <a:bodyPr>
            <a:normAutofit/>
          </a:bodyPr>
          <a:lstStyle/>
          <a:p>
            <a:r>
              <a:rPr lang="uk-UA" i="1" dirty="0"/>
              <a:t>Порушення діяльності серцево-судинної системи. </a:t>
            </a:r>
          </a:p>
        </p:txBody>
      </p:sp>
      <p:pic>
        <p:nvPicPr>
          <p:cNvPr id="1026" name="Picture 2" descr="http://svit24.net/images/stories/articles/2013/Zdorovie/03-2013/09/serz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11191"/>
            <a:ext cx="3744416" cy="22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vit24.net/images/stories/articles/2012/Zdorovie/10-2012/09/serdts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" y="-30753"/>
            <a:ext cx="3528392" cy="22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kurier.gov.ua/media/images/articles/2012-02/7aaf9beffc_jpg_203x203_crop_upscale_q8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11190"/>
            <a:ext cx="1979712" cy="22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Важливе значення має ритм пуль­су. Нормальний ритм вказує на добру роботу м'яза серця. Коли цей ритм по­рушується, говорять про перебої в ро­боті серця, тобто аритмію. </a:t>
            </a:r>
            <a:r>
              <a:rPr lang="uk-UA" sz="2400" b="1" dirty="0"/>
              <a:t>Аритмія </a:t>
            </a:r>
            <a:r>
              <a:rPr lang="uk-UA" sz="2400" dirty="0"/>
              <a:t>частіше є наслідком органічного ура­ження м'яза серця або його нервових вузлів.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7501" y="2708920"/>
            <a:ext cx="227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glow rad="1905000">
                    <a:srgbClr val="0070C0">
                      <a:alpha val="40000"/>
                    </a:srgbClr>
                  </a:glow>
                </a:effectLst>
              </a:rPr>
              <a:t>Аритмія</a:t>
            </a:r>
            <a:endParaRPr lang="uk-UA" sz="4000" dirty="0">
              <a:solidFill>
                <a:srgbClr val="FF0000"/>
              </a:solidFill>
              <a:effectLst>
                <a:glow rad="1905000">
                  <a:srgbClr val="0070C0"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 descr="http://moeserdtse.ru/wp-content/uploads/2012/07/%D0%90%D1%80%D0%B8%D1%82%D0%BC%D0%B8%D1%8F-%D1%81%D0%B5%D1%80%D0%B4%D1%86%D0%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39" y="3622385"/>
            <a:ext cx="4438428" cy="31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PEBQPDxQUDw8PFA8PDw0PEhQPDwwPFBQWFhQUFBQYHCggGBolHBQUITEhJSksLi4uFx8zODMsNygtLisBCgoKDg0OGhAQGiwkHCQsLCwsLCwsLCwsLCwsLCwsLCwsLCwsLCwsLCwsLCwsLCwsLCwsLCwsLCwsLCwsLCwsLP/AABEIAMABBgMBEQACEQEDEQH/xAAbAAEBAAIDAQAAAAAAAAAAAAAAAQIGAwQHBf/EAEUQAAIBBAACBAcNBQcFAAAAAAABAgMEERIFIQYTMVEiQVJhgZHBBxQWU2JxkpShscLR0yMkMqLSFSUzNUJUo0NjZIKE/8QAGgEBAQADAQEAAAAAAAAAAAAAAAECAwQFBv/EAD4RAQACAgACBAsGBgAGAwAAAAABEQISAyEEMUFxEyJRYWKBkbGywdEjMnKSodIFQoLC4fBSU4Oio7MUJDP/2gAMAwEAAhEDEQA/APDwrEIrCyIEIEXxBewQQYWesQIAhILJEEdYwg+wL2IEWQWesQIQIrCkQR1oEVdgXsEEJBZ6xAhAisLIgR1jCL4gvYxCKwsoEZ4IzpMBKVhZgSBEQmAlKFrkmCpUK0RZjmYBSYCVCtBZiBIEQmAlQuAVCYBUK0FmIMApMBKhQtCQIiEwEqFwFqKTASoVoLMCQSITBSoVkWhIERzMFSoMEWopMBKVoEwmClLgjKjAShoKJAgwEowFowEplCk5PCWSTlEdbZhwsuJlWMWjjjKfaLtjOM4zMSmCsaGgtCQIgwEowF7DAShhZjmJAZ9TLG2OXeY7RdNngM9N65MGjJrEgRHMwEowF7DAShoLMCQDAShoLQkCI5mAlGAvYYCUNBZMBGZGxAisLIgQgRQqBG9+5DSj7+62STVGnVmlJJrLWiz9M0cSamHqdCw2wziO2Yj5/JrPSe26q7r00sKFSpBLuxJr2GXC+609Pj7W/LET7Xyja4VYUQIQIoVAisLPWIEQ9Op2Ufg61qtus98bY55U40e3uxJnJfP1/wCHvxw/Fr0a/TZ5izreBIgR1oEUKgQYWRAoCDCiBAEAtAQYWQJTPBGzVNRZqrQJxFEEYpqDVdRZSag1bv7nL0V5NdsbabT87rUV7Tk6RPX3fR7/APB+HeWMT25/LJ833RKWvErpd9arJfNKbkvvN3C7e953TYvSfRj9IhrWpttw6q4goURZGKaizVdRZSaiylcQTiRiS1xx5vV4S/ufql/spVfT/aMY/cjhnLn6v7n1WPC8S/SiP/FbymUTuiXyuWPNFEtpGKaizVdRZryTUGquIJxNRZqmoNVcRZqKIsjFNRaarqLXVNRZqriDVNRaUzwY220mAlK0FoSBEJgJS4C0YCU3LoUtba+n/wBmnH6VzR/I5Okc77vnD6L+EeLOH4p+DJwe6Ws39SXlxoz+lSg/abuHPX/vY83puNRj6/ilqeDa8+laC0JAiEwW0pcEWkwEpWgsxzWC5iZ5MsMfGetUI4t40vK4RVfpVadb2HDXjer52+ov7H/qR8MYvJqi5ndE8nzHEx8aWKQthEJgJS4C0mBaUrQtZgwCjAShoLQkCIMC0owFpMC0pWhazCYCU5cEtupMApWhZQkCkwLKXAKTAKbn0V5cPvpd/vWPrq5/Cc3F7fU9roHKcO/L3f5df3RI/vMZeXb2cv8Agp/kZ8Pr9nucvTY8WO/L4papg3PPpWhZQkCkwClwCkwClaBTKmua9BJ6mfDx8aHqSbdahTXj4VUj67StL78HHP3o7vlL6HGo4WV/8yPjxh5dWXhP5zrxnk8DjY+PLBIyaqTAKXAspMApWgUiQKMApcAoSBEJgWUuAUmAUrQspMA1cmpjbbqaizUcQaiiDU1Bqag1NQatu4G9eGXfyq1lH7K7/Cc/E7fV83r9ExqMZ82f9rj6exzO3ffaWf2Uor2GXD6/VDT0yLx/qy97VdTdbztRxBqKIs1NQamoNU1BqriFnFlSjzXoJlPJnwsfHh6ha/5jbR77CnH6VlL8zmj70d3yexnP2WX4p+N5jcx8J/OdGE+K8rpGP2suNRMraNTUGpqLNTUWajiFnE1CamoNRxBqKIs1NRZqag1NQajiCcU1Bq5cGNt+pgWmo0LXUSFmpgWmpgWupgWmraeHxxwqu++6tF6qVz+Zoy6/XHzerwOWMR6OXvwXpvzhZy77Oh/LKcfwmWHXHc09Ix8TL8U+6J+bVcG23BqYC6mBZqYFpqYFrqYFpqNC11Z0V4S+dGOU8mzg4+PD0ul/nFtH/wAe2h67WK9pqj70er3O/Kfscv6vieb3cfDfzmzhz4sOTpWP2uThSM7c+pgWamBZqYFpqNC11EhZqYFpqYFrqJCzUwLTUwLXUwLTUaFrqYFpq5dTC3RqmotNV1FrqaizVNRaarqLNTUWatptljg9Tz3dH7KNX8zXPz+Tv4cVX4Z+LFx9KE3bWMn/ALaUfo3NdfkMJ5x3fOTpGMa5fij9cMWs6my3BquotdTUWamotNTUWuqai01XUWurOhHwl85Mp5NvAx+0h6Ep447bf/BD10aUfaYR972OjOPsMu7Of1loF5Hw2Xhz4sNfTMPtsnDqZ25dU1Fmq6i11TUWmq6i11NRZqai01NRZqai11NRaamos1TUWarqLXVNRaauXUxt0amos1NRZqaizU1Fmq6izVNRZq2iPLhD892vsov8zD6/J1RHP+j+5OkMc2Fi+6FzH1VpP8Qjs9fvTiRe/wDT8MfRrGpnbm1NRZqKIs1NRZqaizU1FmquIs0Z0I+EjHKeTbwMftIbze+Dx2j8mrYL1RpIn83rj5M458Cfw5/3NO4xR0r1I+TOUfU2hhyik6T42e3ldNRM7aNTUWamos1NRZqaizUURZqugs0lNRZqugtdJTUWmpqLNTUWamos1NRZq5tTC3RqaizU1FmpqLNTUWavv9FbKDdW4rRVSlbU3U6uWdalSTUKcXhp42km8eKLMZnt8jfw8Pu4xynKavyR1zPsio88uHpXw+FG4aopqjUVOtRzz/Z1IKcVl9uNsegsTzphljOWMZT184nvian6u5UWOEx893P7KMPzJ2ev5Mpjx/6I+KU4xz4dZ+aV2v5qb9oier1k43Ofdh82t6mVtOpqLNWUaTfiJOUQzx4WU9UI6bRbYzw5jrhNRaaiiLNG7WPBaDtI0ZQTurihcXdOo29odU31cEs4xKNOr4s+FHuMffNy6JiYuf5cZxxmO/rny8pnH9WnUoYnjzjKbxOFw64sR5219IKmvGXLyK1JfQ1XsLlNZT3tfAx24WMeXGf1t8TpXTxe3C7q9deqch2z3yxmLwwn0cfdD5WpbY6mos1ZdS+4m0M/AZVdMXEtsNDUWau7aWmebNPE4ldT0+h9DjLnk7crSODTHEl6WXQuHMVTip2KT5mU8aac/D/h+MZXLlnaRaMY4kt+fQuHMdT5lxQ1eDqwyuHhdI6P4PKnFqZW0amos1NRZqaizV3OG2MriThGVOLS2zVq06McZx/FNpN8+wks8anrv1RM/pFvpfBer8ZbfXLb9Qlz5vbDZrj6X5M/2nwXq/GW31y2/UJc+b2x9TXH0vyZ/tX4L1fjLb65bfqC583tj6muPpfkz/anwXq/GW31y2/UFz5vbH1NcfS/Jn+12r7FnZO33hOvcVI1KvVVIVY06NJNQi5QbWXKUnjP+mI83lWZrLbnWMVFxMXM9c1NTyiK9cuSpQV/a2+lSlGvbqdCpGtWp0XKns505Rc5JSXhyjy7MIeTzHXOVxNZVMVEzzqpiaifJEseM28rfh8KFRa1I3d2px7nClbrtXJ9ojyT5Z+S51tOWM3GmNeuc/o4eIPPC7Z+TXu4+uNFl8nfPyY/zZ/hw9+TrW/RqtOnCo3SpxqJygq1xRoylHLjsozmnjMXzx4hf+3Brjzi5uOuscp8/XETDno9GWnmtXt6dNc5zVxSrSS+TTpycpPzfcTn5vatYx1RlPm1mP1mIiHJX6TKg+rsKcKVOPLralOnVuK3nnKSeM+THCXn7SxfZ/lhnr/PNz5ImYxjuiJj2zz7mVtxOhe/sruNOhUf+HeUqapKM+6tCCxKL70srt59g7/b9WUZcvFufLjM3+WZ5xPmup8zrS6L1fFUtmufP35bc/8AkJc+b2x9V1x9L8mf7WVLovU2WatsllZbvLbCXe8Tz6hNz5PbC4xhjNzt+TL6Ozd8dhDiUK1Ft0Ld0adNc/CoUoxhjD7FJJtr5TL27R2fJjFzh4LPryib/Flz/SfcXfRqTqzqW8qVahGW0XTrU51FRckoylTUt1/FFPK5MxyjlMR727hZxOeOWdxM9dxMRfbETVd3Pm63Smq/7SuH41cV8eio0i5/zd8tfRZ//KPRx9zPpLYTrcUr0aS2nUuKqhHksuU21zfJdvaZT96e9qwqeFhMzURhF+qHF8F6vxlt9ctv1DG583tj6s9cfS/Jn+12KHD6FkutupU7ip/0rSjVjUjJ+VWqQbSj8lPL83aO/wBn1Xq5Y3HlymK9WMT2+eYqPO430wrZxpQ6rPKg7ah1SXdjXPpznzmVT5vZDXfDu+d+XbK/f/hy1rGhfR622dK2rdla1qVY0qefLozqNLX5DeV512Y93s+jZ18srmOzKIue7KIjr89VPmnr63wXq/GW31y2/UFz5vbH1NcfS/Jn+13rfgNRLG9t9ctv1DRnhMz2e2Pq9Xo/SuHhjVZfkz/a5f7EqeXb/W7b9Qx8HPm9sfVv/wDncP8A4c/yZ/tZ8Z4FO0p0ak50pq5jKUVSqKo4a4/ia5ePtTa5McThThETM9bHonT8Ok554Y4zGk1zirv/AHtfKNbufL4hPmdXCjk8D+IZxObp5N1PP2NhRsZFGxkUbMFPBlTTGcx1L1r7yawy8Ll5TrX3jWDw2XlOtfeNYPDZeU61941g8Nl5Uc8lpJzmetlTq4aJONwy4fFnHKJttHTDjtK6o20abbnGG1w5LH7Zwp05Y7+VFPPyiddf7/vUy+5GXOKmeXdeU/3V6nHJZ4VTfk3dZfSpUv6TGer1z7m/Cbzr0cfin6sOmtVqrSp9nVW1nBJeehCb+2cixFz6o9zXnnrhcT15Zz/3THuhrrqPvMtYaZ4uU9rHYtMdjYUkZMutfeTWGfhcvKda+8aweFy8rFyLTHZsXQji9O2ulKu2qM4zp1Gls4xkuTS8eHq/QSoibbJzyz4c4xPPlMX5Y/xb5/E7xVrupVXZUqVJr/2k37TGY8WZbuHlEcXHGOyIj2Q3OqscZuai5aUruqn5/e0mn62Wfvz6/cwxj/6+EeXWP+6Hn9Sq9nz8YjGKTi8bLeebjc8mVNM5zPWmRSbKptCmUZzHUvWvvJrC+Gy8rsWl24vn2GvicOJjk7eidMnDKpnk+vTqKS5HHOMw+i4fFxzi4ZkbHWurlRXnNmHDmXD0rpePDiu18apU2eTtjGofN8Tiznlcsclpr2MijYyKNjYUbOPJlTTsZFGw2KNjIo2NhRsZFGxkUbGwo2bXZy24TJeRd0n9OlU/oNOfVPf8no9H554z6M/plH1cPugvF7NeTC3j6qNNew2RHOf97HJnl9nj6/ilrTZlTTsJijY2FGxkUbGwo2HIUbGwo2clGXhL5zHKOTbwMvtIej3a/f7yXfY1J/StYf1GE/enu+Tqw5cHh/ij9MpebTlzfzmyI5OPPLxpY5LTDYyKNjIo2MijY2FLs57e7cfmNeXDjJ1dH6blwpdurxLly7TVjwOb0eL/ABW8ajrdCdVyfM6IxiHj58ac5uWGS017Gwo2NhRsZFGxkUbOPJk02ZFFmQWZFFmRRZkFmRRZkUW23gMNuG3PyK1lP7K8fxHPxI5T6vm9foU3lw482X9s/J1/dDf94Vl3OK9UIo3R1y8/iT9nh3fNrTZk0WJiizILMgsyKLMiizIotlSfhL5yZRybOFl48PTKmesuKj/1cKoS9dC3g/tyaI+9Pd8oeplXgsYj/mT8WUvM5Pn6ToiOTycsvGljkMbMgsyKLGwWZBZkUWZFFiYosyCzILMiizILMgthkypq2TYUmytil2EwbJsKTZcil2TYGxsKNm5dEHtZXse5W0vVWS/Ec/H5Y5er3vZ/hk7cThR58vh/w6Hug1M8SufNVqR+i8ew3Y9c97zeLNYYfhj9WuNmTRsqkKNkyKNlyKNk2FJsrkKXY2BssJc0SY5MsMvGh6fdz/dJVV4+F0IN+f31Cn90Wc3b6o973Kjwf/Uy/wDXM/N5e5czqp4U5c02FMdlyF2TYUmw5Cl2XYUbJsE2VyFLsikKNjYUmy7Cl2TYJsrkKXZMhNmGTJrsyEsbC2ZCWZFFmQtmRSWNilmW8+5dS6+rWts/41OHLv0r0qj/AJYz+008THaa8v1h6PROP4LDwn/DM/rjlHvmGtdJ7tVryvVXZUq1ai+aUm195nw+cW5+l+LnGHkiI9kPl5M3NYmKLMiktcgtMiixsUsyZFJapiljLm9NuKqXAlV8uELVPvcbmrVa9Si/Sc1fT9bexPFi5jvy9uEY/V5lk6aePtzTIpLMiizIosbFLZkUWZFJZkLYmKIkyKSzIWzISzIpbMikthkyarTILVsFiYoiUyC1yQtMlotWxRMuxZX1ShLelKVOeGtoNxkk1h813ptekxyxiW3hcfLh3TglPLy/GWIphlxJym5RsrGxMhEpkpa5FFpkFq2SiZMlotMgt2pcQqOkqO0uqTc1Ty9FJrDljszhJZ8xhpF23z0nOcNXWTM2iJTIotckotMlLVsUTJkUWmQWrYosTBEpkFrkUWmQWrYLTIotjsVr2NhRsOQo2FIGybA2XYUWbA2HIE5GwNjYGw5CjYUhRsmwNl2BsmwNlchRORsKNk2BsuwNhSFEZJsKNl2BsbCjYcgbCkDY2BsOQo2FIURJsDY2FGybCjZWwbJsDZiVrsKljItiBYVLCLYVBkWZECwqWMi2IFgSwLYVBkWxAsKlhFsQLAlgWwqWMi2IFhUsZFsQIkKlhFsCWNhbQqWxyVhZkJY2FsTBEmQlmQtmQljYWZ5iYLMhLGwtiYIkyEsyFsyEsbCzPMTBZkJY2FsTBEmQlmQtmQljYWZEwWZCWNhbEwRPMyEsyFsyEsbCzKZCWZKxtMhLVsLYmCJTIS1yFtMgtWwTImC0yC1bITImUieaZBa5BfJMhLhWwsyJgtMgtWwWJgieaZCWuQt8kyEuFbIsyJlLTILhcgsTBE80yEtchb5JkFq2CZTIS0RWNpkFqwTImCJQFrnkDsQFjYJnmqYLTILVsEyRCxPNAlrkHYgLWTBM80TBEgLVgkiwRPNAWqBfJMhFkyLM80TKRIC1bBaJgieYAyC+QC1bBMoC3//Z"/>
          <p:cNvSpPr>
            <a:spLocks noChangeAspect="1" noChangeArrowheads="1"/>
          </p:cNvSpPr>
          <p:nvPr/>
        </p:nvSpPr>
        <p:spPr bwMode="auto">
          <a:xfrm>
            <a:off x="155575" y="-1355725"/>
            <a:ext cx="38481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http://healthbynature.net/wp-content/uploads/2011/07/%D0%90%D1%80%D0%B8%D1%82%D0%BC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84376" cy="22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kalpil.ru/uploads/posts/2012-02/lechenie-sinusoidnoy-aritm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71" y="4012433"/>
            <a:ext cx="3312368" cy="27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6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98557" y="332656"/>
            <a:ext cx="2880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i="1" dirty="0">
                <a:solidFill>
                  <a:srgbClr val="0070C0"/>
                </a:solidFill>
                <a:latin typeface="Comic Sans MS" pitchFamily="66" charset="0"/>
              </a:rPr>
              <a:t>Аритмія</a:t>
            </a:r>
            <a:endParaRPr lang="ru-RU" sz="5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1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56444"/>
            <a:ext cx="3852614" cy="518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27584" y="1255675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0070C0"/>
                </a:solidFill>
                <a:effectLst>
                  <a:glow rad="622300">
                    <a:schemeClr val="accent1">
                      <a:alpha val="40000"/>
                    </a:schemeClr>
                  </a:glow>
                </a:effectLst>
                <a:latin typeface="Comic Sans MS" pitchFamily="66" charset="0"/>
              </a:rPr>
              <a:t>Причини аритмії</a:t>
            </a:r>
            <a:endParaRPr lang="uk-UA" sz="3200" i="1" dirty="0">
              <a:solidFill>
                <a:srgbClr val="0070C0"/>
              </a:solidFill>
              <a:effectLst>
                <a:glow rad="6223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60040" y="2132856"/>
            <a:ext cx="4572000" cy="4047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Ревматичне захворювання серця</a:t>
            </a:r>
          </a:p>
          <a:p>
            <a:pPr>
              <a:defRPr/>
            </a:pPr>
            <a:endParaRPr lang="uk-UA" sz="1050" b="1" dirty="0">
              <a:solidFill>
                <a:srgbClr val="FF0000"/>
              </a:solidFill>
              <a:effectLst>
                <a:glow rad="9144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Порок серця</a:t>
            </a:r>
          </a:p>
          <a:p>
            <a:pPr>
              <a:defRPr/>
            </a:pPr>
            <a:endParaRPr lang="uk-UA" sz="1200" b="1" dirty="0">
              <a:solidFill>
                <a:srgbClr val="FF0000"/>
              </a:solidFill>
              <a:effectLst>
                <a:glow rad="9144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Надлишкова</a:t>
            </a:r>
            <a:r>
              <a:rPr lang="ru-RU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продукція</a:t>
            </a:r>
            <a:r>
              <a:rPr lang="ru-RU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гормонів</a:t>
            </a:r>
            <a:r>
              <a:rPr lang="ru-RU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щитовидної</a:t>
            </a:r>
            <a:r>
              <a:rPr lang="ru-RU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залози</a:t>
            </a:r>
            <a:r>
              <a:rPr lang="ru-RU" sz="2400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sz="1050" dirty="0">
              <a:solidFill>
                <a:srgbClr val="FF0000"/>
              </a:solidFill>
              <a:effectLst>
                <a:glow rad="9144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glow rad="9144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Підвищене зсідання крові</a:t>
            </a:r>
            <a:endParaRPr lang="ru-RU" sz="2800" b="1" dirty="0">
              <a:solidFill>
                <a:srgbClr val="FF0000"/>
              </a:solidFill>
              <a:effectLst>
                <a:glow rad="9144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56" y="332656"/>
            <a:ext cx="2732856" cy="369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eart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4577"/>
            <a:ext cx="2823295" cy="341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/>
        </p:nvSpPr>
        <p:spPr bwMode="auto">
          <a:xfrm>
            <a:off x="611540" y="1021835"/>
            <a:ext cx="504058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None/>
              <a:defRPr/>
            </a:pPr>
            <a:r>
              <a:rPr lang="uk-UA" sz="2800" i="1" dirty="0">
                <a:latin typeface="Comic Sans MS" pitchFamily="66" charset="0"/>
              </a:rPr>
              <a:t>Брадикардія</a:t>
            </a:r>
          </a:p>
          <a:p>
            <a:pPr eaLnBrk="1" hangingPunct="1">
              <a:defRPr/>
            </a:pP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Втрата свідомості;</a:t>
            </a:r>
          </a:p>
          <a:p>
            <a:pPr eaLnBrk="1" hangingPunct="1">
              <a:defRPr/>
            </a:pP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Запаморочення;</a:t>
            </a:r>
          </a:p>
          <a:p>
            <a:pPr eaLnBrk="1" hangingPunct="1">
              <a:defRPr/>
            </a:pP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Легка </a:t>
            </a:r>
            <a:r>
              <a:rPr lang="uk-UA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оглушеність</a:t>
            </a:r>
            <a:r>
              <a:rPr lang="uk-UA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ru-RU" sz="2800" dirty="0" smtClean="0">
              <a:solidFill>
                <a:srgbClr val="92D05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59632" y="476672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Симптоми:</a:t>
            </a:r>
            <a:endParaRPr lang="uk-UA" sz="4000" i="1" dirty="0">
              <a:solidFill>
                <a:schemeClr val="bg2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304506" y="452150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atin typeface="Comic Sans MS" pitchFamily="66" charset="0"/>
              </a:rPr>
              <a:t>Тахікардія</a:t>
            </a:r>
          </a:p>
          <a:p>
            <a:pPr>
              <a:defRPr/>
            </a:pPr>
            <a:r>
              <a:rPr lang="uk-UA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Прискорений пульс;</a:t>
            </a:r>
          </a:p>
          <a:p>
            <a:pPr>
              <a:defRPr/>
            </a:pPr>
            <a:r>
              <a:rPr lang="uk-UA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Блідість;</a:t>
            </a:r>
          </a:p>
          <a:p>
            <a:pPr>
              <a:defRPr/>
            </a:pPr>
            <a:r>
              <a:rPr lang="uk-UA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Блювота;</a:t>
            </a:r>
          </a:p>
          <a:p>
            <a:pPr>
              <a:defRPr/>
            </a:pPr>
            <a:r>
              <a:rPr lang="uk-UA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Біль у грудях.</a:t>
            </a:r>
          </a:p>
        </p:txBody>
      </p:sp>
    </p:spTree>
    <p:extLst>
      <p:ext uri="{BB962C8B-B14F-4D97-AF65-F5344CB8AC3E}">
        <p14:creationId xmlns:p14="http://schemas.microsoft.com/office/powerpoint/2010/main" val="18967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059832" y="332656"/>
            <a:ext cx="295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Вади </a:t>
            </a:r>
            <a:r>
              <a:rPr lang="uk-UA" sz="4000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серц</a:t>
            </a:r>
            <a:r>
              <a:rPr lang="uk-UA" sz="4000" i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51520" y="139767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Вроджені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Дефект </a:t>
            </a:r>
            <a:r>
              <a:rPr lang="ru-RU" sz="2800" dirty="0" err="1">
                <a:latin typeface="Comic Sans MS" pitchFamily="66" charset="0"/>
              </a:rPr>
              <a:t>міжпередсердної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перетинки</a:t>
            </a:r>
            <a:r>
              <a:rPr lang="ru-RU" sz="2800" b="1" dirty="0">
                <a:latin typeface="Comic Sans MS" pitchFamily="66" charset="0"/>
              </a:rPr>
              <a:t>;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Стеноз гирла </a:t>
            </a:r>
            <a:r>
              <a:rPr lang="ru-RU" sz="2800" dirty="0" err="1">
                <a:latin typeface="Comic Sans MS" pitchFamily="66" charset="0"/>
              </a:rPr>
              <a:t>аорти</a:t>
            </a:r>
            <a:r>
              <a:rPr lang="ru-RU" sz="2800" b="1" dirty="0">
                <a:latin typeface="Comic Sans MS" pitchFamily="66" charset="0"/>
              </a:rPr>
              <a:t>;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Дефект </a:t>
            </a:r>
            <a:r>
              <a:rPr lang="ru-RU" sz="2800" dirty="0" err="1">
                <a:latin typeface="Comic Sans MS" pitchFamily="66" charset="0"/>
              </a:rPr>
              <a:t>міжшлуночкової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перетинки</a:t>
            </a:r>
            <a:r>
              <a:rPr lang="ru-RU" sz="2800" b="1" dirty="0">
                <a:latin typeface="Comic Sans MS" pitchFamily="66" charset="0"/>
              </a:rPr>
              <a:t>;</a:t>
            </a:r>
          </a:p>
          <a:p>
            <a:pPr>
              <a:defRPr/>
            </a:pPr>
            <a:r>
              <a:rPr lang="ru-RU" sz="2800" dirty="0" err="1">
                <a:latin typeface="Comic Sans MS" pitchFamily="66" charset="0"/>
              </a:rPr>
              <a:t>Відкритий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артеріальний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протік</a:t>
            </a:r>
            <a:r>
              <a:rPr lang="ru-RU" sz="2800" b="1" dirty="0">
                <a:latin typeface="Comic Sans MS" pitchFamily="66" charset="0"/>
              </a:rPr>
              <a:t>; 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Стеноз гирла </a:t>
            </a:r>
            <a:r>
              <a:rPr lang="ru-RU" sz="2800" dirty="0" err="1">
                <a:latin typeface="Comic Sans MS" pitchFamily="66" charset="0"/>
              </a:rPr>
              <a:t>легеневої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артерії</a:t>
            </a:r>
            <a:r>
              <a:rPr lang="ru-RU" sz="2800" dirty="0">
                <a:latin typeface="Comic Sans MS" pitchFamily="66" charset="0"/>
              </a:rPr>
              <a:t>;</a:t>
            </a:r>
          </a:p>
          <a:p>
            <a:pPr>
              <a:defRPr/>
            </a:pPr>
            <a:r>
              <a:rPr lang="uk-UA" sz="2800" dirty="0">
                <a:latin typeface="Comic Sans MS" pitchFamily="66" charset="0"/>
              </a:rPr>
              <a:t>та інші</a:t>
            </a:r>
            <a:r>
              <a:rPr lang="uk-UA" sz="2800" b="1" dirty="0">
                <a:latin typeface="Comic Sans MS" pitchFamily="66" charset="0"/>
              </a:rPr>
              <a:t>.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572000" y="1040542"/>
            <a:ext cx="4572000" cy="5853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Набуті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Мітральний</a:t>
            </a:r>
            <a:r>
              <a:rPr lang="ru-RU" sz="2400" dirty="0">
                <a:latin typeface="Comic Sans MS" pitchFamily="66" charset="0"/>
              </a:rPr>
              <a:t> стеноз</a:t>
            </a:r>
            <a:r>
              <a:rPr lang="ru-RU" sz="2400" b="1" dirty="0">
                <a:latin typeface="Comic Sans MS" pitchFamily="66" charset="0"/>
              </a:rPr>
              <a:t>;</a:t>
            </a:r>
            <a:endParaRPr lang="ru-RU" sz="2400" dirty="0"/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Мітральна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недостатність</a:t>
            </a:r>
            <a:r>
              <a:rPr lang="ru-RU" sz="2400" b="1" dirty="0">
                <a:latin typeface="Comic Sans MS" pitchFamily="66" charset="0"/>
              </a:rPr>
              <a:t>;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Комбінована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ревматична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мітральна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вада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Comic Sans MS" pitchFamily="66" charset="0"/>
              </a:rPr>
              <a:t>Пролапс </a:t>
            </a:r>
            <a:r>
              <a:rPr lang="ru-RU" sz="2400" dirty="0" err="1">
                <a:latin typeface="Comic Sans MS" pitchFamily="66" charset="0"/>
              </a:rPr>
              <a:t>мітрального</a:t>
            </a:r>
            <a:r>
              <a:rPr lang="ru-RU" sz="2400" dirty="0">
                <a:latin typeface="Comic Sans MS" pitchFamily="66" charset="0"/>
              </a:rPr>
              <a:t> клапана</a:t>
            </a:r>
            <a:r>
              <a:rPr lang="ru-RU" sz="2400" b="1" dirty="0"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Аортальна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недостатність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Комбінована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аортальна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вада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Трикуспідальний</a:t>
            </a:r>
            <a:r>
              <a:rPr lang="ru-RU" sz="2400" dirty="0">
                <a:latin typeface="Comic Sans MS" pitchFamily="66" charset="0"/>
              </a:rPr>
              <a:t> стеноз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Трикуспідальна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недостатність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Комбінована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трикуспідальна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вада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Недостатність</a:t>
            </a:r>
            <a:r>
              <a:rPr lang="ru-RU" sz="2400" dirty="0">
                <a:latin typeface="Comic Sans MS" pitchFamily="66" charset="0"/>
              </a:rPr>
              <a:t> клапана </a:t>
            </a:r>
            <a:r>
              <a:rPr lang="ru-RU" sz="2400" dirty="0" err="1">
                <a:latin typeface="Comic Sans MS" pitchFamily="66" charset="0"/>
              </a:rPr>
              <a:t>легеневої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артерії</a:t>
            </a:r>
            <a:r>
              <a:rPr lang="ru-RU" sz="2400" b="1" dirty="0">
                <a:latin typeface="Comic Sans MS" pitchFamily="66" charset="0"/>
              </a:rPr>
              <a:t>;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>
                <a:latin typeface="Comic Sans MS" pitchFamily="66" charset="0"/>
              </a:rPr>
              <a:t>Поєднані</a:t>
            </a:r>
            <a:r>
              <a:rPr lang="ru-RU" sz="2400" dirty="0">
                <a:latin typeface="Comic Sans MS" pitchFamily="66" charset="0"/>
              </a:rPr>
              <a:t> вади </a:t>
            </a:r>
            <a:r>
              <a:rPr lang="ru-RU" sz="2400" dirty="0" err="1">
                <a:latin typeface="Comic Sans MS" pitchFamily="66" charset="0"/>
              </a:rPr>
              <a:t>серця</a:t>
            </a:r>
            <a:r>
              <a:rPr lang="ru-RU" sz="32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2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Серцево-судинні захворювання (ССЗ) -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це група хвороб серця і кровоносних судин (артерій і вен).</a:t>
            </a:r>
            <a:endParaRPr lang="uk-UA" dirty="0"/>
          </a:p>
          <a:p>
            <a:r>
              <a:rPr lang="uk-UA" dirty="0"/>
              <a:t>Походження захворювань серцево-судинної системи різноманітне: вроджені дефекти, травми, запальні процеси, інтоксикація. Захворювання серцево-судинної системи можуть бути також викликані порушенням механізмів, регулюючих діяльність серця або судин, патологічною зміною обмінних процесів.</a:t>
            </a:r>
          </a:p>
          <a:p>
            <a:r>
              <a:rPr lang="uk-UA" dirty="0"/>
              <a:t>Найбільш поширені захворювання серцево-судинної системи припадають на захворювання кровоносних судин — </a:t>
            </a:r>
            <a:r>
              <a:rPr lang="uk-UA" b="1" dirty="0"/>
              <a:t>атеросклероз і гіпертонічна хвороба.</a:t>
            </a:r>
            <a:r>
              <a:rPr lang="uk-UA" dirty="0"/>
              <a:t> Ці та інші серцево-судинні захворювання найбільш небезпечні для життя людини.</a:t>
            </a:r>
          </a:p>
        </p:txBody>
      </p:sp>
      <p:pic>
        <p:nvPicPr>
          <p:cNvPr id="4098" name="Picture 2" descr="http://fakty.ictv.ua/public/images/gallery/2012/11/08/thumbnail-20121108145420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168352" cy="25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teoprog.ua/thumbnails/newsweather/cropr_681x280/big_25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40805"/>
            <a:ext cx="4464496" cy="16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entrmed.com/thumbs/ed/news_detail_480_800_edb9829e0bf644d3554b66347f3c5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670680"/>
            <a:ext cx="3672408" cy="24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Гіпертонічна хвороба</a:t>
            </a:r>
            <a:r>
              <a:rPr lang="uk-UA" dirty="0"/>
              <a:t> (первинна артеріальна гіпертензія) характеризується стійким підвищенням тиску крові і порушенням тонусу судин різних </a:t>
            </a:r>
            <a:r>
              <a:rPr lang="uk-UA" dirty="0" smtClean="0"/>
              <a:t>областей.</a:t>
            </a:r>
          </a:p>
          <a:p>
            <a:endParaRPr lang="uk-UA" b="1" dirty="0"/>
          </a:p>
          <a:p>
            <a:r>
              <a:rPr lang="uk-UA" b="1" dirty="0" smtClean="0"/>
              <a:t>Атеросклероз</a:t>
            </a:r>
            <a:r>
              <a:rPr lang="uk-UA" dirty="0" smtClean="0"/>
              <a:t> </a:t>
            </a:r>
            <a:r>
              <a:rPr lang="uk-UA" dirty="0"/>
              <a:t>характеризується ущільненням артеріальної стінки за рахунок появи атеросклеротичних бляшок — відкладень жирів в судинній стінці, розростання сполучної тканини, звуженням просвіту судин і погіршенням кровопостачання всього організму. Тромбоз судин обтяжує перебіг атеросклерозу навіть на ранніх стадіях. Згорнувши згусток крові (тромб), що утворився на атеросклеротичній бляшці, протягом короткого часу закупорює просвіт судини і викликає важкі порушення кровопостачання органа. Атеросклероз, в свою чергу, є фактором багатьох захворювань: стенокардія, інфаркт міокарда, кардіосклероз, інсульт і т.д.</a:t>
            </a:r>
            <a:endParaRPr lang="uk-UA" dirty="0">
              <a:effectLst/>
            </a:endParaRPr>
          </a:p>
        </p:txBody>
      </p:sp>
      <p:pic>
        <p:nvPicPr>
          <p:cNvPr id="5122" name="Picture 2" descr="http://www.likar.info/pictures_ckfinder/images/shutterstock_541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0" y="4230966"/>
            <a:ext cx="3351343" cy="24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otos-frolov.ru/fck_editor_files/image/giperto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75" y="4230966"/>
            <a:ext cx="2664296" cy="24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.tsn.ua/media/images2/585xX/Sep2013/383855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72" y="4230966"/>
            <a:ext cx="2691528" cy="24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718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Для </a:t>
            </a:r>
            <a:r>
              <a:rPr lang="ru-RU" sz="2000" i="1" dirty="0" err="1"/>
              <a:t>спостереження</a:t>
            </a:r>
            <a:r>
              <a:rPr lang="ru-RU" sz="2000" i="1" dirty="0"/>
              <a:t> за </a:t>
            </a:r>
            <a:r>
              <a:rPr lang="ru-RU" sz="2000" i="1" dirty="0" err="1"/>
              <a:t>роботою</a:t>
            </a:r>
            <a:r>
              <a:rPr lang="ru-RU" sz="2000" i="1" dirty="0"/>
              <a:t> </a:t>
            </a:r>
            <a:r>
              <a:rPr lang="ru-RU" sz="2000" i="1" dirty="0" err="1"/>
              <a:t>сер­ця</a:t>
            </a:r>
            <a:r>
              <a:rPr lang="ru-RU" sz="2000" i="1" dirty="0"/>
              <a:t> </a:t>
            </a:r>
            <a:r>
              <a:rPr lang="ru-RU" sz="2000" i="1" dirty="0" err="1"/>
              <a:t>використовують</a:t>
            </a:r>
            <a:r>
              <a:rPr lang="ru-RU" sz="2000" i="1" dirty="0"/>
              <a:t> </a:t>
            </a:r>
            <a:r>
              <a:rPr lang="ru-RU" sz="2000" i="1" dirty="0" err="1"/>
              <a:t>складну</a:t>
            </a:r>
            <a:r>
              <a:rPr lang="ru-RU" sz="2000" i="1" dirty="0"/>
              <a:t> </a:t>
            </a:r>
            <a:r>
              <a:rPr lang="ru-RU" sz="2000" i="1" dirty="0" err="1"/>
              <a:t>медичну</a:t>
            </a:r>
            <a:r>
              <a:rPr lang="ru-RU" sz="2000" i="1" dirty="0"/>
              <a:t> </a:t>
            </a:r>
            <a:r>
              <a:rPr lang="ru-RU" sz="2000" i="1" dirty="0" err="1"/>
              <a:t>апаратуру</a:t>
            </a:r>
            <a:r>
              <a:rPr lang="ru-RU" sz="2000" i="1" dirty="0"/>
              <a:t>: </a:t>
            </a:r>
            <a:r>
              <a:rPr lang="ru-RU" sz="2000" i="1" dirty="0" err="1"/>
              <a:t>електрокардіограф</a:t>
            </a:r>
            <a:r>
              <a:rPr lang="ru-RU" sz="2000" i="1" dirty="0"/>
              <a:t>, </a:t>
            </a:r>
            <a:r>
              <a:rPr lang="ru-RU" sz="2000" i="1" dirty="0" err="1"/>
              <a:t>пульсо</a:t>
            </a:r>
            <a:r>
              <a:rPr lang="ru-RU" sz="2000" i="1" dirty="0"/>
              <a:t>-тахометр, </a:t>
            </a:r>
            <a:r>
              <a:rPr lang="ru-RU" sz="2000" i="1" dirty="0" err="1"/>
              <a:t>апарати</a:t>
            </a:r>
            <a:r>
              <a:rPr lang="ru-RU" sz="2000" i="1" dirty="0"/>
              <a:t> для </a:t>
            </a:r>
            <a:r>
              <a:rPr lang="ru-RU" sz="2000" i="1" dirty="0" err="1"/>
              <a:t>вимірювання</a:t>
            </a:r>
            <a:r>
              <a:rPr lang="ru-RU" sz="2000" i="1" dirty="0"/>
              <a:t> венозного </a:t>
            </a:r>
            <a:r>
              <a:rPr lang="ru-RU" sz="2000" i="1" dirty="0" err="1"/>
              <a:t>тиску</a:t>
            </a:r>
            <a:r>
              <a:rPr lang="ru-RU" sz="2000" i="1" dirty="0"/>
              <a:t>, </a:t>
            </a:r>
            <a:r>
              <a:rPr lang="ru-RU" sz="2000" i="1" dirty="0" err="1"/>
              <a:t>комп'ютери</a:t>
            </a:r>
            <a:r>
              <a:rPr lang="ru-RU" sz="2000" i="1" dirty="0"/>
              <a:t>, </a:t>
            </a:r>
            <a:r>
              <a:rPr lang="ru-RU" sz="2000" i="1" dirty="0" err="1"/>
              <a:t>кардіо­монітори</a:t>
            </a:r>
            <a:r>
              <a:rPr lang="ru-RU" sz="2000" i="1" dirty="0"/>
              <a:t>. </a:t>
            </a:r>
            <a:r>
              <a:rPr lang="ru-RU" sz="2000" i="1" dirty="0" err="1"/>
              <a:t>Останні</a:t>
            </a:r>
            <a:r>
              <a:rPr lang="ru-RU" sz="2000" i="1" dirty="0"/>
              <a:t> </a:t>
            </a:r>
            <a:r>
              <a:rPr lang="ru-RU" sz="2000" i="1" dirty="0" err="1"/>
              <a:t>дозволяють</a:t>
            </a:r>
            <a:r>
              <a:rPr lang="ru-RU" sz="2000" i="1" dirty="0"/>
              <a:t> </a:t>
            </a:r>
            <a:r>
              <a:rPr lang="ru-RU" sz="2000" i="1" dirty="0" err="1"/>
              <a:t>протя­гом</a:t>
            </a:r>
            <a:r>
              <a:rPr lang="ru-RU" sz="2000" i="1" dirty="0"/>
              <a:t> </a:t>
            </a:r>
            <a:r>
              <a:rPr lang="ru-RU" sz="2000" i="1" dirty="0" err="1"/>
              <a:t>тривалого</a:t>
            </a:r>
            <a:r>
              <a:rPr lang="ru-RU" sz="2000" i="1" dirty="0"/>
              <a:t> часу </a:t>
            </a:r>
            <a:r>
              <a:rPr lang="ru-RU" sz="2000" i="1" dirty="0" err="1"/>
              <a:t>стежити</a:t>
            </a:r>
            <a:r>
              <a:rPr lang="ru-RU" sz="2000" i="1" dirty="0"/>
              <a:t> за </a:t>
            </a:r>
            <a:r>
              <a:rPr lang="ru-RU" sz="2000" i="1" dirty="0" err="1"/>
              <a:t>багатьма</a:t>
            </a:r>
            <a:r>
              <a:rPr lang="ru-RU" sz="2000" i="1" dirty="0"/>
              <a:t> </a:t>
            </a:r>
            <a:r>
              <a:rPr lang="ru-RU" sz="2000" i="1" dirty="0" err="1"/>
              <a:t>фізіологічними</a:t>
            </a:r>
            <a:r>
              <a:rPr lang="ru-RU" sz="2000" i="1" dirty="0"/>
              <a:t> параметрами: </a:t>
            </a:r>
            <a:r>
              <a:rPr lang="ru-RU" sz="2000" i="1" dirty="0" err="1"/>
              <a:t>тиском</a:t>
            </a:r>
            <a:r>
              <a:rPr lang="ru-RU" sz="2000" i="1" dirty="0"/>
              <a:t>, пульсом, </a:t>
            </a:r>
            <a:r>
              <a:rPr lang="ru-RU" sz="2000" i="1" dirty="0" err="1"/>
              <a:t>кардіограмою</a:t>
            </a:r>
            <a:r>
              <a:rPr lang="ru-RU" sz="2000" i="1" dirty="0"/>
              <a:t> та </a:t>
            </a:r>
            <a:r>
              <a:rPr lang="ru-RU" sz="2000" i="1" dirty="0" err="1"/>
              <a:t>ін</a:t>
            </a:r>
            <a:r>
              <a:rPr lang="ru-RU" sz="2000" i="1" dirty="0"/>
              <a:t>. </a:t>
            </a:r>
            <a:endParaRPr lang="uk-UA" sz="2000" i="1" dirty="0"/>
          </a:p>
        </p:txBody>
      </p:sp>
      <p:pic>
        <p:nvPicPr>
          <p:cNvPr id="3074" name="Picture 2" descr="http://medo.com.ua/files/small/a_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8" y="2137116"/>
            <a:ext cx="4286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udyhealth.ru/LectionImages/__%D0%A2%D0%BE%D0%BD%D0%BE%D0%BC%D0%B5%D1%82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6352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rv1.lori-images.net/kardiomonitor-i-kapelnitsa-v-operatsionnoi-s-hirurgami-0002647241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99266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enter.biomed.lviv.ua/images/pages/30/Kar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433432"/>
            <a:ext cx="3312368" cy="22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24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23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Потрібно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спостерігати</a:t>
            </a:r>
            <a:r>
              <a:rPr lang="ru-RU" sz="2400" i="1" dirty="0" smtClean="0"/>
              <a:t> за </a:t>
            </a:r>
            <a:r>
              <a:rPr lang="ru-RU" sz="2400" i="1" dirty="0" err="1"/>
              <a:t>серцево-судинною</a:t>
            </a:r>
            <a:r>
              <a:rPr lang="ru-RU" sz="2400" i="1" dirty="0"/>
              <a:t> системою </a:t>
            </a:r>
            <a:r>
              <a:rPr lang="ru-RU" sz="2400" i="1" dirty="0" err="1" smtClean="0"/>
              <a:t>щоденно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дослі­джувати</a:t>
            </a:r>
            <a:r>
              <a:rPr lang="ru-RU" sz="2400" i="1" dirty="0" smtClean="0"/>
              <a:t> пульс, </a:t>
            </a:r>
            <a:r>
              <a:rPr lang="ru-RU" sz="2400" i="1" dirty="0" err="1"/>
              <a:t>визначенні</a:t>
            </a:r>
            <a:r>
              <a:rPr lang="ru-RU" sz="2400" i="1" dirty="0"/>
              <a:t> </a:t>
            </a:r>
            <a:r>
              <a:rPr lang="ru-RU" sz="2400" i="1" dirty="0" err="1"/>
              <a:t>розмірів</a:t>
            </a:r>
            <a:r>
              <a:rPr lang="ru-RU" sz="2400" i="1" dirty="0"/>
              <a:t> </a:t>
            </a:r>
            <a:r>
              <a:rPr lang="ru-RU" sz="2400" i="1" dirty="0" err="1"/>
              <a:t>сер­ця</a:t>
            </a:r>
            <a:r>
              <a:rPr lang="ru-RU" sz="2400" i="1" dirty="0"/>
              <a:t>, </a:t>
            </a:r>
            <a:r>
              <a:rPr lang="ru-RU" sz="2400" i="1" dirty="0" err="1"/>
              <a:t>його</a:t>
            </a:r>
            <a:r>
              <a:rPr lang="ru-RU" sz="2400" i="1" dirty="0"/>
              <a:t> </a:t>
            </a:r>
            <a:r>
              <a:rPr lang="ru-RU" sz="2400" i="1" dirty="0" err="1"/>
              <a:t>тонів</a:t>
            </a:r>
            <a:r>
              <a:rPr lang="ru-RU" sz="2400" i="1" dirty="0"/>
              <a:t>, </a:t>
            </a:r>
            <a:r>
              <a:rPr lang="ru-RU" sz="2400" i="1" dirty="0" err="1"/>
              <a:t>шумів</a:t>
            </a:r>
            <a:r>
              <a:rPr lang="ru-RU" sz="2400" i="1" dirty="0"/>
              <a:t>, </a:t>
            </a:r>
            <a:r>
              <a:rPr lang="ru-RU" sz="2400" i="1" dirty="0" err="1"/>
              <a:t>величини</a:t>
            </a:r>
            <a:r>
              <a:rPr lang="ru-RU" sz="2400" i="1" dirty="0"/>
              <a:t> </a:t>
            </a:r>
            <a:r>
              <a:rPr lang="ru-RU" sz="2400" i="1" dirty="0" err="1"/>
              <a:t>артеріального</a:t>
            </a:r>
            <a:r>
              <a:rPr lang="ru-RU" sz="2400" i="1" dirty="0"/>
              <a:t> </a:t>
            </a:r>
            <a:r>
              <a:rPr lang="ru-RU" sz="2400" i="1" dirty="0" err="1" smtClean="0"/>
              <a:t>тиску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77889" y="2217325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Під</a:t>
            </a:r>
            <a:r>
              <a:rPr lang="ru-RU" sz="2400" i="1" dirty="0"/>
              <a:t> час </a:t>
            </a:r>
            <a:r>
              <a:rPr lang="ru-RU" sz="2400" i="1" dirty="0" err="1"/>
              <a:t>дослідження</a:t>
            </a:r>
            <a:r>
              <a:rPr lang="ru-RU" sz="2400" i="1" dirty="0"/>
              <a:t> пульсу </a:t>
            </a:r>
            <a:r>
              <a:rPr lang="ru-RU" sz="2400" i="1" dirty="0" err="1"/>
              <a:t>зверта­ють</a:t>
            </a:r>
            <a:r>
              <a:rPr lang="ru-RU" sz="2400" i="1" dirty="0"/>
              <a:t> </a:t>
            </a:r>
            <a:r>
              <a:rPr lang="ru-RU" sz="2400" i="1" dirty="0" err="1"/>
              <a:t>увагу</a:t>
            </a:r>
            <a:r>
              <a:rPr lang="ru-RU" sz="2400" i="1" dirty="0"/>
              <a:t> на </a:t>
            </a:r>
            <a:r>
              <a:rPr lang="ru-RU" sz="2400" i="1" dirty="0" err="1"/>
              <a:t>його</a:t>
            </a:r>
            <a:r>
              <a:rPr lang="ru-RU" sz="2400" i="1" dirty="0"/>
              <a:t> частоту за </a:t>
            </a:r>
            <a:r>
              <a:rPr lang="ru-RU" sz="2400" i="1" dirty="0" err="1"/>
              <a:t>одиницю</a:t>
            </a:r>
            <a:r>
              <a:rPr lang="ru-RU" sz="2400" i="1" dirty="0"/>
              <a:t> часу, ритм, </a:t>
            </a:r>
            <a:r>
              <a:rPr lang="ru-RU" sz="2400" i="1" dirty="0" err="1"/>
              <a:t>наповнення</a:t>
            </a:r>
            <a:r>
              <a:rPr lang="ru-RU" sz="2400" i="1" dirty="0"/>
              <a:t> </a:t>
            </a:r>
            <a:r>
              <a:rPr lang="ru-RU" sz="2400" i="1" dirty="0" err="1"/>
              <a:t>пульсової</a:t>
            </a:r>
            <a:r>
              <a:rPr lang="ru-RU" sz="2400" i="1" dirty="0"/>
              <a:t> </a:t>
            </a:r>
            <a:r>
              <a:rPr lang="ru-RU" sz="2400" i="1" dirty="0" err="1"/>
              <a:t>хвилі</a:t>
            </a:r>
            <a:r>
              <a:rPr lang="ru-RU" sz="2400" i="1" dirty="0"/>
              <a:t>,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напруження</a:t>
            </a:r>
            <a:r>
              <a:rPr lang="ru-RU" sz="2400" i="1" dirty="0"/>
              <a:t>. </a:t>
            </a:r>
            <a:endParaRPr lang="uk-UA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Частота пульсу </a:t>
            </a:r>
            <a:r>
              <a:rPr lang="ru-RU" sz="2400" i="1" dirty="0" err="1"/>
              <a:t>може</a:t>
            </a:r>
            <a:r>
              <a:rPr lang="ru-RU" sz="2400" i="1" dirty="0"/>
              <a:t> як </a:t>
            </a:r>
            <a:r>
              <a:rPr lang="ru-RU" sz="2400" i="1" dirty="0" err="1"/>
              <a:t>збільшува­тися</a:t>
            </a:r>
            <a:r>
              <a:rPr lang="ru-RU" sz="2400" i="1" dirty="0"/>
              <a:t> (</a:t>
            </a:r>
            <a:r>
              <a:rPr lang="ru-RU" sz="2400" i="1" dirty="0" err="1"/>
              <a:t>тахікардія</a:t>
            </a:r>
            <a:r>
              <a:rPr lang="ru-RU" sz="2400" i="1" dirty="0"/>
              <a:t>), так і </a:t>
            </a:r>
            <a:r>
              <a:rPr lang="ru-RU" sz="2400" i="1" dirty="0" err="1"/>
              <a:t>зменшуватися</a:t>
            </a:r>
            <a:r>
              <a:rPr lang="ru-RU" sz="2400" i="1" dirty="0"/>
              <a:t> (</a:t>
            </a:r>
            <a:r>
              <a:rPr lang="ru-RU" sz="2400" i="1" dirty="0" err="1"/>
              <a:t>брадикардія</a:t>
            </a:r>
            <a:r>
              <a:rPr lang="ru-RU" sz="2400" i="1" dirty="0"/>
              <a:t>). </a:t>
            </a:r>
            <a:endParaRPr lang="uk-UA" sz="2400" i="1" dirty="0"/>
          </a:p>
        </p:txBody>
      </p:sp>
      <p:pic>
        <p:nvPicPr>
          <p:cNvPr id="2050" name="Picture 2" descr="http://i1.poltava.pl.ua/news/156/15582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2" y="2217324"/>
            <a:ext cx="3173288" cy="24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life-news.com/uploads/posts/2012-11/135426787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96" y="3743364"/>
            <a:ext cx="4257518" cy="29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nz10.ucoz.ua/neboley_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94008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S_fG2XK5OZJexzIggj0LTn5TBiDwvcsfGU1ts6xUzMowvAT-8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240360" cy="21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h6.ggpht.com/_vsf-zOIyRVM/SwF47K9obBI/AAAAAAAAAs4/ayzhrUInN0A/HeartCheck_thumb%5B9%5D.jp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0"/>
            <a:ext cx="2376264" cy="21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anthonydelaney.files.wordpress.com/2009/12/heart_che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024336" cy="21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/>
          <p:cNvSpPr>
            <a:spLocks noGrp="1"/>
          </p:cNvSpPr>
          <p:nvPr>
            <p:ph type="subTitle" idx="4294967295"/>
          </p:nvPr>
        </p:nvSpPr>
        <p:spPr>
          <a:xfrm>
            <a:off x="251520" y="188640"/>
            <a:ext cx="6192688" cy="855687"/>
          </a:xfrm>
        </p:spPr>
        <p:txBody>
          <a:bodyPr>
            <a:normAutofit/>
          </a:bodyPr>
          <a:lstStyle/>
          <a:p>
            <a:r>
              <a:rPr lang="uk-UA" sz="3600" i="1" dirty="0"/>
              <a:t>Особливості серця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987824" y="980728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5625">
              <a:defRPr/>
            </a:pPr>
            <a:r>
              <a:rPr lang="uk-UA" sz="2400" i="1" dirty="0" smtClean="0"/>
              <a:t>В стані спокою </a:t>
            </a:r>
            <a:r>
              <a:rPr lang="uk-UA" sz="2400" i="1" dirty="0"/>
              <a:t>викидає 2-3 л крові/хв; будь-яке фізичне напруження може спричинити смерть від серцевої недостатності; в стані спокою серце викидає 4-5 л крові/хв; при фізичному напруженні серце викидає до 20 л крові/хв.</a:t>
            </a:r>
            <a:r>
              <a:rPr lang="en-US" sz="2400" i="1" dirty="0"/>
              <a:t> </a:t>
            </a:r>
            <a:r>
              <a:rPr lang="uk-UA" sz="2400" i="1" dirty="0"/>
              <a:t>навіть у стані спокою; тканини не отримують достатньої кількості О</a:t>
            </a:r>
            <a:r>
              <a:rPr lang="uk-UA" sz="2400" i="1" baseline="-25000" dirty="0"/>
              <a:t>2 </a:t>
            </a:r>
            <a:r>
              <a:rPr lang="uk-UA" sz="2400" i="1" dirty="0"/>
              <a:t>навіть у стані спокою; завжди має резерв витривалості. </a:t>
            </a:r>
            <a:endParaRPr lang="ru-RU" sz="2400" i="1" dirty="0"/>
          </a:p>
        </p:txBody>
      </p:sp>
      <p:pic>
        <p:nvPicPr>
          <p:cNvPr id="7" name="Picture 4" descr="C:\Documents and Settings\rc\Local Settings\Temporary Internet Files\Content.IE5\SPYX0B2R\MCHM00304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1" y="980728"/>
            <a:ext cx="316706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87624" y="26064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effectLst>
                  <a:glow rad="317500">
                    <a:srgbClr val="FF0000">
                      <a:alpha val="39000"/>
                    </a:srgbClr>
                  </a:glow>
                </a:effectLst>
              </a:rPr>
              <a:t>Захворювання серцево-судинної системи</a:t>
            </a: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 flipH="1">
            <a:off x="2339752" y="1295871"/>
            <a:ext cx="503238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5148064" y="1295871"/>
            <a:ext cx="43180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1041961" y="2015009"/>
            <a:ext cx="2595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>
                <a:effectLst>
                  <a:glow rad="736600">
                    <a:schemeClr val="accent1">
                      <a:alpha val="93000"/>
                    </a:schemeClr>
                  </a:glow>
                </a:effectLst>
              </a:rPr>
              <a:t>Хвороби серця</a:t>
            </a:r>
            <a:endParaRPr lang="ru-RU" sz="2400" b="1" i="1" dirty="0">
              <a:effectLst>
                <a:glow rad="736600">
                  <a:schemeClr val="accent1">
                    <a:alpha val="93000"/>
                  </a:schemeClr>
                </a:glo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639961" y="2061175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>
                <a:effectLst>
                  <a:glow rad="558800">
                    <a:schemeClr val="accent4">
                      <a:satMod val="175000"/>
                      <a:alpha val="87000"/>
                    </a:schemeClr>
                  </a:glow>
                </a:effectLst>
              </a:rPr>
              <a:t>Хвороби судин</a:t>
            </a:r>
            <a:endParaRPr lang="ru-RU" sz="2400" b="1" i="1" dirty="0">
              <a:effectLst>
                <a:glow rad="558800">
                  <a:schemeClr val="accent4">
                    <a:satMod val="175000"/>
                    <a:alpha val="87000"/>
                  </a:schemeClr>
                </a:glow>
              </a:effectLst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2195289" y="2543042"/>
            <a:ext cx="1444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187624" y="2875002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Інфаркт міокарда</a:t>
            </a:r>
            <a:endParaRPr lang="ru-RU" b="1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715758" y="342900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Аритмії </a:t>
            </a:r>
            <a:endParaRPr lang="ru-RU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715758" y="3933056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Вади серця</a:t>
            </a:r>
            <a:endParaRPr lang="ru-RU" b="1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5127535" y="251354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228184" y="2513545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054656" y="3059668"/>
            <a:ext cx="2186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Хвороби артерій</a:t>
            </a:r>
            <a:endParaRPr lang="ru-RU" b="1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6408365" y="3074105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Хвороби вен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4675999" y="3628103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Дистонія</a:t>
            </a:r>
            <a:endParaRPr lang="uk-UA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4622219" y="4164889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Атеросклероз</a:t>
            </a:r>
            <a:endParaRPr lang="ru-RU" b="1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042206" y="4578155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Інсульт</a:t>
            </a:r>
            <a:endParaRPr lang="ru-RU" b="1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4511721" y="508518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Гіпертонічна хвороба</a:t>
            </a:r>
            <a:endParaRPr lang="ru-RU" b="1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6588546" y="3443437"/>
            <a:ext cx="2087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Варикозне розширення </a:t>
            </a:r>
            <a:r>
              <a:rPr lang="uk-UA" b="1" dirty="0" smtClean="0"/>
              <a:t>ве</a:t>
            </a:r>
            <a:r>
              <a:rPr lang="uk-UA" dirty="0" smtClean="0"/>
              <a:t>н</a:t>
            </a:r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6684965" y="4267505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Тромбофлебіт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00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260648"/>
            <a:ext cx="47526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>
                <a:latin typeface="Comic Sans MS" pitchFamily="66" charset="0"/>
              </a:rPr>
              <a:t>Інфаркт міокарда</a:t>
            </a:r>
            <a:r>
              <a:rPr lang="ru-RU" sz="4000" b="1" i="1" dirty="0">
                <a:latin typeface="Comic Sans MS" pitchFamily="66" charset="0"/>
              </a:rPr>
              <a:t> (ІМ)</a:t>
            </a:r>
          </a:p>
        </p:txBody>
      </p:sp>
      <p:pic>
        <p:nvPicPr>
          <p:cNvPr id="3" name="Picture 17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26" y="1250105"/>
            <a:ext cx="4427537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39552" y="1988840"/>
            <a:ext cx="180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</a:rPr>
              <a:t>Причини:</a:t>
            </a:r>
            <a:endParaRPr lang="uk-UA" sz="2400" i="1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60359" y="2636912"/>
            <a:ext cx="457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i="1" dirty="0">
                <a:effectLst>
                  <a:glow rad="673100">
                    <a:schemeClr val="accent1">
                      <a:alpha val="68000"/>
                    </a:schemeClr>
                  </a:glow>
                </a:effectLst>
                <a:latin typeface="Comic Sans MS" pitchFamily="66" charset="0"/>
              </a:rPr>
              <a:t>Перевтома;</a:t>
            </a:r>
          </a:p>
          <a:p>
            <a:pPr>
              <a:lnSpc>
                <a:spcPct val="90000"/>
              </a:lnSpc>
            </a:pPr>
            <a:endParaRPr lang="uk-UA" sz="3200" b="1" i="1" dirty="0">
              <a:effectLst>
                <a:glow rad="673100">
                  <a:schemeClr val="accent1">
                    <a:alpha val="68000"/>
                  </a:schemeClr>
                </a:glo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400" b="1" i="1" dirty="0">
                <a:effectLst>
                  <a:glow rad="673100">
                    <a:schemeClr val="accent1">
                      <a:alpha val="68000"/>
                    </a:schemeClr>
                  </a:glow>
                </a:effectLst>
                <a:latin typeface="Comic Sans MS" pitchFamily="66" charset="0"/>
              </a:rPr>
              <a:t>Гіпертонія;</a:t>
            </a:r>
          </a:p>
          <a:p>
            <a:pPr>
              <a:lnSpc>
                <a:spcPct val="90000"/>
              </a:lnSpc>
            </a:pPr>
            <a:endParaRPr lang="uk-UA" sz="2400" b="1" i="1" dirty="0">
              <a:effectLst>
                <a:glow rad="673100">
                  <a:schemeClr val="accent1">
                    <a:alpha val="68000"/>
                  </a:schemeClr>
                </a:glo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400" b="1" i="1" dirty="0">
                <a:effectLst>
                  <a:glow rad="673100">
                    <a:schemeClr val="accent1">
                      <a:alpha val="68000"/>
                    </a:schemeClr>
                  </a:glow>
                </a:effectLst>
                <a:latin typeface="Comic Sans MS" pitchFamily="66" charset="0"/>
              </a:rPr>
              <a:t>Психічні травми;</a:t>
            </a:r>
          </a:p>
          <a:p>
            <a:pPr>
              <a:lnSpc>
                <a:spcPct val="90000"/>
              </a:lnSpc>
            </a:pPr>
            <a:endParaRPr lang="uk-UA" sz="2400" b="1" i="1" dirty="0">
              <a:effectLst>
                <a:glow rad="673100">
                  <a:schemeClr val="accent1">
                    <a:alpha val="68000"/>
                  </a:schemeClr>
                </a:glo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400" b="1" i="1" dirty="0">
                <a:effectLst>
                  <a:glow rad="673100">
                    <a:schemeClr val="accent1">
                      <a:alpha val="68000"/>
                    </a:schemeClr>
                  </a:glow>
                </a:effectLst>
                <a:latin typeface="Comic Sans MS" pitchFamily="66" charset="0"/>
              </a:rPr>
              <a:t>Паління;</a:t>
            </a:r>
          </a:p>
          <a:p>
            <a:pPr>
              <a:lnSpc>
                <a:spcPct val="90000"/>
              </a:lnSpc>
            </a:pPr>
            <a:endParaRPr lang="uk-UA" sz="2400" b="1" i="1" dirty="0">
              <a:effectLst>
                <a:glow rad="673100">
                  <a:schemeClr val="accent1">
                    <a:alpha val="68000"/>
                  </a:schemeClr>
                </a:glo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400" b="1" i="1" dirty="0">
                <a:effectLst>
                  <a:glow rad="673100">
                    <a:schemeClr val="accent1">
                      <a:alpha val="68000"/>
                    </a:schemeClr>
                  </a:glow>
                </a:effectLst>
                <a:latin typeface="Comic Sans MS" pitchFamily="66" charset="0"/>
              </a:rPr>
              <a:t>Зловживання алкоголем.</a:t>
            </a:r>
            <a:endParaRPr lang="ru-RU" sz="2400" b="1" i="1" dirty="0">
              <a:effectLst>
                <a:glow rad="673100">
                  <a:schemeClr val="accent1">
                    <a:alpha val="68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RRLJ9JCvOIsDv5dRYoPiijoiwRb1g7-pgTDiz2_IuxHsbtYI6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72408" cy="24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ak-prosto.com/images/e/2/yak-pozbutisya-vid-tupogo-bolyu-v-golo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780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QUEhIUFBUVFBQUFBQUFBQUFBUQFBQXFhQUFBQYHCggGBolHBQUITEhJSkrLi4uFx8zODMsNygtLisBCgoKDg0OGhAQGiwcHBwsLCwsLCwsLCwsLCwsLCwsLCwsLCwsLCwsLCwsLCwsLCwsNywsLCwsNyssLCw3LDcrK//AABEIALcBEwMBIgACEQEDEQH/xAAcAAACAwEBAQEAAAAAAAAAAAAEBQIDBgABBwj/xAA+EAABAwIEBAMFBQcDBQEAAAABAAIDBBEFEiExBkFRYRMigTJxkaGxBxRCYsEjQ1KS0eHwM3LxU2OCoqMk/8QAGQEAAwEBAQAAAAAAAAAAAAAAAQIDBAAF/8QAJBEAAwACAgICAwADAAAAAAAAAAECAxEhMQQSIkETMlEUQnH/2gAMAwEAAhEDEQA/APnjAr2qlitaVgPSRcFIFVhysagFEmqxoUQFawIDE2NRsMaoiamFPHdcjgmjhTeJqFp2WRDZFeJRGmMoDoq6+xFuagZsoQFVWan3Ku+NCJPZlcTpvNfqUjxcMZla4nMRmsNfKbgXPotLUi59f+Vm+JaCWSseyONzrCNjco0PkGt/UpMcqnpnZslTO12L2viP4rf7gfqEwgkjGglZ/OAoYnwlPTPjbUhrfEbnDWuDnZQbaj8Oq1vDGEMbazQOugv6n4pcmON+q2UwXkqfZ60JocYp4wSZA8jZsd3E9r7D3lJcZxqSpeC7RrdGMGzR17uPVfZcO4ao69obUU7S63+oy8cgvyztsXW73XxDFqTwKieG9xFNJEHHmGPLQT3IAWjDjmVtGPycl09V0Ra9FQzJeCpsermXQ7inRkVR3SGOVEMnQbKyh9970VT6vulHjrwTKTo1RIzNX3Xfekrzr0Sqbo1waTCayzxqvpWAVVwNV8Yp5yCt3wtjGwJ1St/Z2Sdn1GMoqFK6CpDgE1p1SWmjDSaYVGFcFXGufInQjK5noGS6Ikehno7FaKwuXoC5MT9T82MKtCoarWleaz1S5quYh2FXNKUYIarWKhivYgEMhamdKwICmCYtNgqShaZdNLYLo5/7oOaVL6vEAwbqmyY4lqu6AkqL6pBUY0OqXz48baIbbCP6yoa1u9j+o6LQ0XEDIqdk4yl5aAxg/HI3yn3N0BJXyqSqfK7Up9hsGgB5Cw7c9Fzfr/0eF7DVskk8rppnF8khu5x+TWjk0DQALaYBB+yl7RO+Nll6BguFr8AGpbsHNc3+YENPxT4+9nZXxpGp4UjEcbpHbMaXk/la0lfmqtqfFmllP7yWST+d5d+q+3/aHjP3PDHRg2mqR4LQNw0j9q7To3n1K+GRsstMJpHm5nuj0LrqTgqymIljXK1siGUg5BlJYSHr0SIe666m0aYoIEimx6EBU2uU2aZoMY5G0dWWG4SxrlcxyUuueD6Vw1xXawedOvNfRMOxRrwC0r89wy22WiwXiJ8ZGvRcu+BMmFNbPvEdRdQklWRwLiZsgAJAK0IqAeaf3MVY2gkvVbnKoyqp83dFUL6l4euQX3hcn2L6n54BU2OVQKm1YTdIQwq1rkO0qwIDBbCr4ihmuV8LkNHDKncr3TBACSyjnVYQrLpp+SSV1OJHWLiBbl1TIu+P6JZWu/srS0TaElfRPi6ub/EB9eiBvfdaWLEMvQ9QRcG4tqEurKVpltBfI4B7QfwXGrT7jdc2gNckcNhuRZaWBltlRhuHBo6poYrbKFcvZonhaJ0pNwt9w/EHMvzIsfhoVhKWB5Pl33A+q3nCc122N7Zmgds2l0+F8ks64PnX2xzl1e0FxIZTwlreTHPuXj1IBWHunnE1YaiqqJj+OV+XtGw5IwP/ABaPik741uPLb2yCg5SXiASK664heIHE8y9uqwpNC5oeaJXUmuUV11Jo0RZc1yvjKEEitY9TaNcUGtcph6Fa9TDkC3uNKLEHMOhW0wXi0iwcbhfOw5WxyEI7/otSqPtEOMNcNCpmvuvmmF4gbDVaFlWcuh3VFH39Gdz9GlNcOq5ZfxiuXbR34j5s1yuY5Cgq2M9FkCmFMVgKpaVaxKULw5WQyWVSvhiR3oGtkzKvHVCOhowVOfA8w03TTyc50J5KrugKyYdV5i1LJCfMDbqlL5iU6lom2iQcXOyt3K0mF0WUfU90Dg9DbU7n6LTUcCFPb0PE6W2XQwabKxkdjr6j9UfTw/5yUHQnMBbuO/u6rqng5VyGYVSeZvvuD0Nrj0KcVlRHEHjOYjK12QtALm+ICHENOnlOb5IfCmi1zo1oLw62wb7QPut8CsHiOOuqJnSnYmzB/DEDdg/UpLyOJ+PYYx/kr5dHmJcLyxtzMAmjA9uK7iB+dntN+Y7rOytX0zgmUl5eSbNtz/FuFpcZ4Vo6273N8KU/vobAk8i9nsv9+61+LmeWN12ed5eCcV6nlHw+GhLxoqpKBw1I0X0Ct4Lnog55b94hF7PhBJAt+8i3adeVwsTX1xk1FrcrbLT6oyqnsAfFoqcik6RQUyiJaD+qiVINUsqGwla8KmQooMeaIhWMcoFRuk0XnIEhym1yEDla1yVovNBbXK5pQjHK9jkholjLD5rOHQ7pt9+LHWOyzjXpyy0rQb6qkva0Fzz7DtleLbrkmZRm3tLl3qxviZgK1pQ7XKxpWZoyJhDHK9hQrVfGgOuQprkRHKgwERE1TpF5GtJVLQ4ZVg7rJsCPpJCCkVOWU9VSNlNg0U4s8eU79SsVxbhNPStDY4mte42a7UkNGpNytlhFVcLK8esMj43fw3aPcdStsZk4ZhvC/wAi/gow1l7JrfINkBhsWmm6d0coeMjtD+qhK9uC1PRGkqcxsCblMy1wAvbfS/suPS/4SklFRHxMocQb8wtBUyEBrDYu0Dh+FzRrcdCqynrknT5WhlhMbZvJI24k8krDcbaHUagkEa9ljuIuGGxTSNgJytcQGvNzbs7+q3uARjxM38Aa09QO/cJDjBzSynrI76quPDORNUZ83kXiacg2Bx+DGxvq7u4/0TyCr6GyyznObq027cj6K6LFR+MZe42/shXj1H6k15E5P24ZtafFnNd1tYaHVBY3wxRV13Pb4Ux/fRANff8AO32X+ov3SilqehDhyP8AQpgypHWx+f8AdNOZrihbwp9Hzjib7O6ylu9jRUQjXxIQS5o/7kXtN9LjuslGbr9DUuKObbW/cboLG+FqGvu5zPBmOvjQgNeT+dtsrx7xfurJzX6sl8p7R8MaFPKtdxD9nlTS3ez/APRCNfEjHmaPzx7j0uFlG/T6oNHS0yBavPDuiWxE8kTFSrkgsVuiVTgiqmQckI8o8HLZ4vQVUSvQVOtGjFsJY5XMchGlXNcotm6AoOVscxbsUI1ymHJNmja0Giud1XIQLk22DgDBVjHIcOVrSuaPPTCWIyIIeFqJYpl5Pc2qIjeh7K6MINFEw2JyYU4S6EI2KWyRyUmjR4U+yVcTuuWj/NkVh8lglmJPzv8AcPmuno7L2V4eLFF1jMpDxy3HbshKfQpow5x0P+apo60RrsLwqMSODwdeh+Oh5LnRmSoNwRlJHTyg3ursIp7XsPTo7kQiJnt8OV98pIy5T/1Tpp0PNaP9OSL4rgf4E28fit5F97829z6X9FmJxqT1JK0eE/soxDcnPA546jQixPoUjljV/H6Zi8ve0K5WIGWNN5GISWNaTIKWucw3YSD8vUc0dTY2NpBl/MNR6jkoSxIOSFTvHNdlIyVPRqaet0uCHD3/AEKPiqw7nY/NYOLMw3YS33bH3jmmdNjA2kGX8w1Hw5LLeGp5k0zmmlp8G8pMVew3ve3Q2KHxjB6KrDpHQgTAXL48sbz/ALgfK/117pJTVvMEOHXcfFXVVXHlLnOyEfivY/FJ/kVPY3+OqfB8/wCIKGWlkAewZH3MUgILXtG9iCbOHMJPNUuOl9Fv8HqPEpZ3SxePG+Rxa17Wua3K9pDwN7kNO2pukPFGDU4la2iPtMD3RSSeZoffLkz7i176nktXa2iDXq9MybyqHK6RUPShXJBSCgFIKdGrGibVIFQupAqbRqTLWuUg5VhSBQ0OqLg5cqwVyA+zRcW8A1NES4AzQcpWNJLR0kYNR79lnKQXX6izWvf/AAL4v9odNTMnvDGGPcSX5NGnvlGgK0ZYWto8nDkdPTMyyNXhiqjciGFYmb0UG6sjKnkupMhQ2OTYTyR9HTkkKumpVosPo7Mc88h9UUvYKrQNVSiNnp80mp3E6nnqoYtV5n5QdAdVbTBc/wCHb3yFRlMKaO+390A0JnQt1TSBjzDmHS+/1HfuhOJmMzRsHtXzutzGzbj33TvDoLjVZziJt6subu0NaSN7jW4HrsqZf1JY+aNHS/6sLrFzfu9mkO/EM2jvh8kE+NPKIAtjdlJ8jiXM9lptc3HLUfVKmbBaPH6MPlvbQuliQksKeujuhZadaTGI3xKh0CcSUyqdCuOE0kCBnjTqoal07FwRVHM+M3YbduR94UH1Ye/NIzOAPMDY2A2LdNCr5o0FLGo3jVdl8eWo6GuBY1J4rmHL4LnZshdctAByjLudQPigamn8WoafEc45j53+WznG1gL6Bt7fBKpWkEEXBFiCNCCNdFHGK188hkfbMQB5dBoLX95tcqfprof8nt32U47A2OeSNuzDl01uRubpYSrJAqXIsMo5eheL0JGaJZIKQUWqSQsmTC9UQV7dAoiS5RXIDbP0xjlUIonOOmhXwXEqozSveTudPcmGPcTzVb3XefDuQG7XA01SprU+bJvhGLx8XryzwBGRN0Q1lexyzmhlhjV9M031VcZumNHHqNEuhk+BpQUZIFk54hZ93oHPIsS5o26nZCR1QiZc6FZTifiF9QPDLiWg3GumitOkTrb6FdGcxudzqnlIxKaGPZPaJinrbK/RaIkfQ7rmw6K6mZqE/roCrZssMAy3P+ABYsSF1Q545vJHPy3+a18kuSle/o366LI4azzC/X4I5H0hca7ZsZWZYHPHlu3a9srn2DrdWuHLqlUTk3xlwbSHvkb/AOwKz8Eq14V8TzvJfzGDVcGXQ0T0ZGVYzg8tMl1VGnMjwltSEQaEc7UDMxN540BI1ccKpo0BNEnMrEJLEhoKYkmiQUsSeSwoSSBJoZMQyxIV8adzwoCWJI0WmgGy5WSNULKbLyzgvV11yQumehSULqQQKpnoXq8BXqA45hjsFZZSaFxUGyco5gVzWqDAi4Garhi+jp78k6hiDBc8lHD4ABcpPxJi+XytVIn+k6f0gXHsWucrSlEDLlCROLnXKaUjEWcv4MaRieUTEqpWprSuskXY7XA2ii0XsTfMF7TPU7eYLQ1tEpfI5x82ozbnlHzWcwy2Ya/89VpMdbek9R9VmaNtneqhe9orHTNTxTLlomDrIwD0uf0WbpZk146ntSU/eX6MKzNJUr0MX6Hk5/3ZpIJEWJ0hiqUQ2oVCQyfNdVuN0M2ZWB644rmYgZoUyKrfHdcDQmkiVD4k3khQ74FxwnfAhZ4U7kj0QFQ1doIhqI0tnjTyojS+eJTaKSxNIxDOCaTRoR8Sm0WmgRcrHMVZU2jRNHL0FeLkhVMmHLlBcu0N7mmIUVY4KLWrMxkWRNTOhguhaaPVaDDKa5ATStgp6Q3wnA3TiwdlFtT0TeH7K6N2szppHc7vDW+gAT3AKURsB9yB4j42hpgQPM/oORW2YSXJgrJTrSPlXGXDEVFU+HC9zmuGYNfYubflmG6ApYkTXVr6mR80m7jp7hsF0AWbK1vg24k1PITAEfCgoyionKSfJVoaU7kazWyVRyI2CTULRNok552aitZmpSO1/gsrDuFtcNGaK3ayydXT5Tbv+qNLaBD09A32lTFtJRnl4zx/8wsdR1uy+l4tgn36gMTbeI12eEm2koadDfcOALbdwV8cgeRyI7cweYPQjZXxVweZ5SayM10VYioqrusvBUo6Gp7qyZJM00dQio5Ugp6hHwzohHDHq0JdFKi43rjgkNuq5YVawqMsi44U1LUumanE7boCaNccKJo0DPCnEsaEkiXHCSWJCSQp3JChJIEjQ6oTSRIR7E6mhQM0anUl4oXFeK+RipIUtF1Z4Fy5cu0N7GuLVOGNegImBiytF0EUsC1fD1NqCfmkdI1BYpiL2GzDZWxyRyPfBu+KOIhDHkjPmI5fBfK6wue7M43J11Rpe5+rySVW2LVPd8C4o0Siis1SjCvczRUtWajTJNpREbkICrWOUWUDGyIymm1CU50dRC5RTDrg32Bz+W3VL8fhs4ke/wCK7CJLEaorEyHb9Fux8rRkritnmD1NoZDrdgz6b5W726G17FfGKoEve698z3uudzmcXXPfVfXcDlDXlrvZcC09w7Tb1Xz/ABPC8j3M/hc5vwOibGjH5y+SZnr2V0M6tmpbIJzSFVMyIb01SmdPOszHJZMqWoVUxzSwTJjDKs9T1COZUogHfjKBkSxtQrmzInBbyh5AuEi9zLjgSWNDvjR72qt0SBwsfAhpYE5dEgalq44SVDEunYnNRGl80aVodMTytQrwmc0aFkjUmi00BrlcY1yTTKexrIkfAFy5ZEbRpENEirReRcuV56IV2Xhq9jYuXJKKSSlVNly5RopJEhetXLlMfZwOqc4ZGd16uXT2GujQUBIN1GWsuSvVy2YzPSJYQ79q3Tn81Xxbh37dxGzgHfEarlyvjfZm8tfFGUq6FJqmjXLk5hQumhIUI5CFy5chw+nqkfHUrlyohQmKdFRzL1cmAERyK9jl6uXHFjVaGL1cicDTtslswuuXIM4DljQM0S5cgwoBljQkkS5ckHkp8FcuXJC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8" descr="data:image/jpeg;base64,/9j/4AAQSkZJRgABAQAAAQABAAD/2wCEAAkGBxQTEhQUEhIUFBUVFBQUFBQUFBQUFBUQFBQXFhQUFBQYHCggGBolHBQUITEhJSkrLi4uFx8zODMsNygtLisBCgoKDg0OGhAQGiwcHBwsLCwsLCwsLCwsLCwsLCwsLCwsLCwsLCwsLCwsLCwsLCwsNywsLCwsNyssLCw3LDcrK//AABEIALcBEwMBIgACEQEDEQH/xAAcAAACAwEBAQEAAAAAAAAAAAAEBQIDBgABBwj/xAA+EAABAwIEBAMFBQcDBQEAAAABAAIDBBEFEiExBkFRYRMigTJxkaGxBxRCYsEjQ1KS0eHwM3LxU2OCoqMk/8QAGQEAAwEBAQAAAAAAAAAAAAAAAQIDBAAF/8QAJBEAAwACAgICAwADAAAAAAAAAAECAxEhMQQSIkETMlEUQnH/2gAMAwEAAhEDEQA/APnjAr2qlitaVgPSRcFIFVhysagFEmqxoUQFawIDE2NRsMaoiamFPHdcjgmjhTeJqFp2WRDZFeJRGmMoDoq6+xFuagZsoQFVWan3Ku+NCJPZlcTpvNfqUjxcMZla4nMRmsNfKbgXPotLUi59f+Vm+JaCWSseyONzrCNjco0PkGt/UpMcqnpnZslTO12L2viP4rf7gfqEwgkjGglZ/OAoYnwlPTPjbUhrfEbnDWuDnZQbaj8Oq1vDGEMbazQOugv6n4pcmON+q2UwXkqfZ60JocYp4wSZA8jZsd3E9r7D3lJcZxqSpeC7RrdGMGzR17uPVfZcO4ao69obUU7S63+oy8cgvyztsXW73XxDFqTwKieG9xFNJEHHmGPLQT3IAWjDjmVtGPycl09V0Ra9FQzJeCpsermXQ7inRkVR3SGOVEMnQbKyh9970VT6vulHjrwTKTo1RIzNX3Xfekrzr0Sqbo1waTCayzxqvpWAVVwNV8Yp5yCt3wtjGwJ1St/Z2Sdn1GMoqFK6CpDgE1p1SWmjDSaYVGFcFXGufInQjK5noGS6Ikehno7FaKwuXoC5MT9T82MKtCoarWleaz1S5quYh2FXNKUYIarWKhivYgEMhamdKwICmCYtNgqShaZdNLYLo5/7oOaVL6vEAwbqmyY4lqu6AkqL6pBUY0OqXz48baIbbCP6yoa1u9j+o6LQ0XEDIqdk4yl5aAxg/HI3yn3N0BJXyqSqfK7Up9hsGgB5Cw7c9Fzfr/0eF7DVskk8rppnF8khu5x+TWjk0DQALaYBB+yl7RO+Nll6BguFr8AGpbsHNc3+YENPxT4+9nZXxpGp4UjEcbpHbMaXk/la0lfmqtqfFmllP7yWST+d5d+q+3/aHjP3PDHRg2mqR4LQNw0j9q7To3n1K+GRsstMJpHm5nuj0LrqTgqymIljXK1siGUg5BlJYSHr0SIe666m0aYoIEimx6EBU2uU2aZoMY5G0dWWG4SxrlcxyUuueD6Vw1xXawedOvNfRMOxRrwC0r89wy22WiwXiJ8ZGvRcu+BMmFNbPvEdRdQklWRwLiZsgAJAK0IqAeaf3MVY2gkvVbnKoyqp83dFUL6l4euQX3hcn2L6n54BU2OVQKm1YTdIQwq1rkO0qwIDBbCr4ihmuV8LkNHDKncr3TBACSyjnVYQrLpp+SSV1OJHWLiBbl1TIu+P6JZWu/srS0TaElfRPi6ub/EB9eiBvfdaWLEMvQ9QRcG4tqEurKVpltBfI4B7QfwXGrT7jdc2gNckcNhuRZaWBltlRhuHBo6poYrbKFcvZonhaJ0pNwt9w/EHMvzIsfhoVhKWB5Pl33A+q3nCc122N7Zmgds2l0+F8ks64PnX2xzl1e0FxIZTwlreTHPuXj1IBWHunnE1YaiqqJj+OV+XtGw5IwP/ABaPik741uPLb2yCg5SXiASK664heIHE8y9uqwpNC5oeaJXUmuUV11Jo0RZc1yvjKEEitY9TaNcUGtcph6Fa9TDkC3uNKLEHMOhW0wXi0iwcbhfOw5WxyEI7/otSqPtEOMNcNCpmvuvmmF4gbDVaFlWcuh3VFH39Gdz9GlNcOq5ZfxiuXbR34j5s1yuY5Cgq2M9FkCmFMVgKpaVaxKULw5WQyWVSvhiR3oGtkzKvHVCOhowVOfA8w03TTyc50J5KrugKyYdV5i1LJCfMDbqlL5iU6lom2iQcXOyt3K0mF0WUfU90Dg9DbU7n6LTUcCFPb0PE6W2XQwabKxkdjr6j9UfTw/5yUHQnMBbuO/u6rqng5VyGYVSeZvvuD0Nrj0KcVlRHEHjOYjK12QtALm+ICHENOnlOb5IfCmi1zo1oLw62wb7QPut8CsHiOOuqJnSnYmzB/DEDdg/UpLyOJ+PYYx/kr5dHmJcLyxtzMAmjA9uK7iB+dntN+Y7rOytX0zgmUl5eSbNtz/FuFpcZ4Vo6273N8KU/vobAk8i9nsv9+61+LmeWN12ed5eCcV6nlHw+GhLxoqpKBw1I0X0Ct4Lnog55b94hF7PhBJAt+8i3adeVwsTX1xk1FrcrbLT6oyqnsAfFoqcik6RQUyiJaD+qiVINUsqGwla8KmQooMeaIhWMcoFRuk0XnIEhym1yEDla1yVovNBbXK5pQjHK9jkholjLD5rOHQ7pt9+LHWOyzjXpyy0rQb6qkva0Fzz7DtleLbrkmZRm3tLl3qxviZgK1pQ7XKxpWZoyJhDHK9hQrVfGgOuQprkRHKgwERE1TpF5GtJVLQ4ZVg7rJsCPpJCCkVOWU9VSNlNg0U4s8eU79SsVxbhNPStDY4mte42a7UkNGpNytlhFVcLK8esMj43fw3aPcdStsZk4ZhvC/wAi/gow1l7JrfINkBhsWmm6d0coeMjtD+qhK9uC1PRGkqcxsCblMy1wAvbfS/suPS/4SklFRHxMocQb8wtBUyEBrDYu0Dh+FzRrcdCqynrknT5WhlhMbZvJI24k8krDcbaHUagkEa9ljuIuGGxTSNgJytcQGvNzbs7+q3uARjxM38Aa09QO/cJDjBzSynrI76quPDORNUZ83kXiacg2Bx+DGxvq7u4/0TyCr6GyyznObq027cj6K6LFR+MZe42/shXj1H6k15E5P24ZtafFnNd1tYaHVBY3wxRV13Pb4Ux/fRANff8AO32X+ov3SilqehDhyP8AQpgypHWx+f8AdNOZrihbwp9Hzjib7O6ylu9jRUQjXxIQS5o/7kXtN9LjuslGbr9DUuKObbW/cboLG+FqGvu5zPBmOvjQgNeT+dtsrx7xfurJzX6sl8p7R8MaFPKtdxD9nlTS3ez/APRCNfEjHmaPzx7j0uFlG/T6oNHS0yBavPDuiWxE8kTFSrkgsVuiVTgiqmQckI8o8HLZ4vQVUSvQVOtGjFsJY5XMchGlXNcotm6AoOVscxbsUI1ymHJNmja0Giud1XIQLk22DgDBVjHIcOVrSuaPPTCWIyIIeFqJYpl5Pc2qIjeh7K6MINFEw2JyYU4S6EI2KWyRyUmjR4U+yVcTuuWj/NkVh8lglmJPzv8AcPmuno7L2V4eLFF1jMpDxy3HbshKfQpow5x0P+apo60RrsLwqMSODwdeh+Oh5LnRmSoNwRlJHTyg3ursIp7XsPTo7kQiJnt8OV98pIy5T/1Tpp0PNaP9OSL4rgf4E28fit5F97829z6X9FmJxqT1JK0eE/soxDcnPA546jQixPoUjljV/H6Zi8ve0K5WIGWNN5GISWNaTIKWucw3YSD8vUc0dTY2NpBl/MNR6jkoSxIOSFTvHNdlIyVPRqaet0uCHD3/AEKPiqw7nY/NYOLMw3YS33bH3jmmdNjA2kGX8w1Hw5LLeGp5k0zmmlp8G8pMVew3ve3Q2KHxjB6KrDpHQgTAXL48sbz/ALgfK/117pJTVvMEOHXcfFXVVXHlLnOyEfivY/FJ/kVPY3+OqfB8/wCIKGWlkAewZH3MUgILXtG9iCbOHMJPNUuOl9Fv8HqPEpZ3SxePG+Rxa17Wua3K9pDwN7kNO2pukPFGDU4la2iPtMD3RSSeZoffLkz7i176nktXa2iDXq9MybyqHK6RUPShXJBSCgFIKdGrGibVIFQupAqbRqTLWuUg5VhSBQ0OqLg5cqwVyA+zRcW8A1NES4AzQcpWNJLR0kYNR79lnKQXX6izWvf/AAL4v9odNTMnvDGGPcSX5NGnvlGgK0ZYWto8nDkdPTMyyNXhiqjciGFYmb0UG6sjKnkupMhQ2OTYTyR9HTkkKumpVosPo7Mc88h9UUvYKrQNVSiNnp80mp3E6nnqoYtV5n5QdAdVbTBc/wCHb3yFRlMKaO+390A0JnQt1TSBjzDmHS+/1HfuhOJmMzRsHtXzutzGzbj33TvDoLjVZziJt6subu0NaSN7jW4HrsqZf1JY+aNHS/6sLrFzfu9mkO/EM2jvh8kE+NPKIAtjdlJ8jiXM9lptc3HLUfVKmbBaPH6MPlvbQuliQksKeujuhZadaTGI3xKh0CcSUyqdCuOE0kCBnjTqoal07FwRVHM+M3YbduR94UH1Ye/NIzOAPMDY2A2LdNCr5o0FLGo3jVdl8eWo6GuBY1J4rmHL4LnZshdctAByjLudQPigamn8WoafEc45j53+WznG1gL6Bt7fBKpWkEEXBFiCNCCNdFHGK188hkfbMQB5dBoLX95tcqfprof8nt32U47A2OeSNuzDl01uRubpYSrJAqXIsMo5eheL0JGaJZIKQUWqSQsmTC9UQV7dAoiS5RXIDbP0xjlUIonOOmhXwXEqozSveTudPcmGPcTzVb3XefDuQG7XA01SprU+bJvhGLx8XryzwBGRN0Q1lexyzmhlhjV9M031VcZumNHHqNEuhk+BpQUZIFk54hZ93oHPIsS5o26nZCR1QiZc6FZTifiF9QPDLiWg3GumitOkTrb6FdGcxudzqnlIxKaGPZPaJinrbK/RaIkfQ7rmw6K6mZqE/roCrZssMAy3P+ABYsSF1Q545vJHPy3+a18kuSle/o366LI4azzC/X4I5H0hca7ZsZWZYHPHlu3a9srn2DrdWuHLqlUTk3xlwbSHvkb/AOwKz8Eq14V8TzvJfzGDVcGXQ0T0ZGVYzg8tMl1VGnMjwltSEQaEc7UDMxN540BI1ccKpo0BNEnMrEJLEhoKYkmiQUsSeSwoSSBJoZMQyxIV8adzwoCWJI0WmgGy5WSNULKbLyzgvV11yQumehSULqQQKpnoXq8BXqA45hjsFZZSaFxUGyco5gVzWqDAi4Garhi+jp78k6hiDBc8lHD4ABcpPxJi+XytVIn+k6f0gXHsWucrSlEDLlCROLnXKaUjEWcv4MaRieUTEqpWprSuskXY7XA2ii0XsTfMF7TPU7eYLQ1tEpfI5x82ozbnlHzWcwy2Ya/89VpMdbek9R9VmaNtneqhe9orHTNTxTLlomDrIwD0uf0WbpZk146ntSU/eX6MKzNJUr0MX6Hk5/3ZpIJEWJ0hiqUQ2oVCQyfNdVuN0M2ZWB644rmYgZoUyKrfHdcDQmkiVD4k3khQ74FxwnfAhZ4U7kj0QFQ1doIhqI0tnjTyojS+eJTaKSxNIxDOCaTRoR8Sm0WmgRcrHMVZU2jRNHL0FeLkhVMmHLlBcu0N7mmIUVY4KLWrMxkWRNTOhguhaaPVaDDKa5ATStgp6Q3wnA3TiwdlFtT0TeH7K6N2szppHc7vDW+gAT3AKURsB9yB4j42hpgQPM/oORW2YSXJgrJTrSPlXGXDEVFU+HC9zmuGYNfYubflmG6ApYkTXVr6mR80m7jp7hsF0AWbK1vg24k1PITAEfCgoyionKSfJVoaU7kazWyVRyI2CTULRNok552aitZmpSO1/gsrDuFtcNGaK3ayydXT5Tbv+qNLaBD09A32lTFtJRnl4zx/8wsdR1uy+l4tgn36gMTbeI12eEm2koadDfcOALbdwV8cgeRyI7cweYPQjZXxVweZ5SayM10VYioqrusvBUo6Gp7qyZJM00dQio5Ugp6hHwzohHDHq0JdFKi43rjgkNuq5YVawqMsi44U1LUumanE7boCaNccKJo0DPCnEsaEkiXHCSWJCSQp3JChJIEjQ6oTSRIR7E6mhQM0anUl4oXFeK+RipIUtF1Z4Fy5cu0N7GuLVOGNegImBiytF0EUsC1fD1NqCfmkdI1BYpiL2GzDZWxyRyPfBu+KOIhDHkjPmI5fBfK6wue7M43J11Rpe5+rySVW2LVPd8C4o0Siis1SjCvczRUtWajTJNpREbkICrWOUWUDGyIymm1CU50dRC5RTDrg32Bz+W3VL8fhs4ke/wCK7CJLEaorEyHb9Fux8rRkritnmD1NoZDrdgz6b5W726G17FfGKoEve698z3uudzmcXXPfVfXcDlDXlrvZcC09w7Tb1Xz/ABPC8j3M/hc5vwOibGjH5y+SZnr2V0M6tmpbIJzSFVMyIb01SmdPOszHJZMqWoVUxzSwTJjDKs9T1COZUogHfjKBkSxtQrmzInBbyh5AuEi9zLjgSWNDvjR72qt0SBwsfAhpYE5dEgalq44SVDEunYnNRGl80aVodMTytQrwmc0aFkjUmi00BrlcY1yTTKexrIkfAFy5ZEbRpENEirReRcuV56IV2Xhq9jYuXJKKSSlVNly5RopJEhetXLlMfZwOqc4ZGd16uXT2GujQUBIN1GWsuSvVy2YzPSJYQ79q3Tn81Xxbh37dxGzgHfEarlyvjfZm8tfFGUq6FJqmjXLk5hQumhIUI5CFy5chw+nqkfHUrlyohQmKdFRzL1cmAERyK9jl6uXHFjVaGL1cicDTtslswuuXIM4DljQM0S5cgwoBljQkkS5ckHkp8FcuXJC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34" name="Picture 10" descr="http://vkurse.ua/i/2010-11/po-rasprostranennosti-kure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78" y="4077072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ovostiua.net/uploads/posts/2013-02/1361003200_zlovzhivannya-alkogolem-prizvodit-do-raku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559042" cy="2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zdorovee.com/upload/pomojem__vile4it/4c96700072dac540bfe3c6616e300d7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50" y="2582313"/>
            <a:ext cx="3822197" cy="21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90750" y="404664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Симптоми: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55576" y="1050684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Біль</a:t>
            </a:r>
            <a:endParaRPr lang="uk-UA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 descr="http://interesnoe.com.ua/idata/small-image/131026-191030-3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6" y="1844824"/>
            <a:ext cx="2961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082047" y="1635459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668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Задуха</a:t>
            </a:r>
            <a:endParaRPr lang="uk-UA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668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2" name="Picture 4" descr="http://zdorovia.com.ua/uploads/dsn/09/b9/001/kak_bystro_vylechit_suhoy_kashel_articles_main_big_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24" y="2420888"/>
            <a:ext cx="3059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ctor-alex.ua/img/360/1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61" y="2158679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6669635" y="145079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462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ритмі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228504"/>
            <a:ext cx="7346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Ішемічна</a:t>
            </a:r>
            <a:r>
              <a:rPr lang="ru-RU" sz="4000" i="1" dirty="0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 хвороба</a:t>
            </a:r>
            <a:r>
              <a:rPr lang="ru-RU" sz="36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серця</a:t>
            </a:r>
            <a:r>
              <a:rPr lang="ru-RU" sz="3600" i="1" dirty="0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 (ІХС)</a:t>
            </a:r>
            <a:endParaRPr lang="uk-UA" sz="4000" i="1" dirty="0"/>
          </a:p>
        </p:txBody>
      </p:sp>
      <p:pic>
        <p:nvPicPr>
          <p:cNvPr id="3074" name="Picture 2" descr="http://rsn-spb.ru/images/stenocard1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5225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95536" y="1340768"/>
            <a:ext cx="32403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Ішемі́чна хворо́ба се́рця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(</a:t>
            </a:r>
            <a:r>
              <a:rPr lang="vi-VN" b="1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ІХС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 — 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  <a:hlinkClick r:id="rId3" tooltip="Патологія"/>
              </a:rPr>
              <a:t>патологічний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стан, що характеризується абсолютним або відносним порушенням кровопостачання </a:t>
            </a:r>
            <a:r>
              <a:rPr lang="vi-VN" i="1" dirty="0" smtClean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  <a:hlinkClick r:id="rId4" tooltip="Міокард"/>
              </a:rPr>
              <a:t>міокарду</a:t>
            </a:r>
            <a:r>
              <a:rPr lang="en-US" i="1" dirty="0" smtClean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vi-VN" i="1" dirty="0" smtClean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внаслідок 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ураження 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  <a:hlinkClick r:id="rId5" tooltip="Коронарні артерії (ще не написана)"/>
              </a:rPr>
              <a:t>коронарних артерій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  <a:hlinkClick r:id="rId6" tooltip="Серце"/>
              </a:rPr>
              <a:t>серця</a:t>
            </a:r>
            <a:r>
              <a:rPr lang="vi-VN" i="1" dirty="0">
                <a:effectLst>
                  <a:glow rad="774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.В основі ішемічної хвороби серця лежить порушення кровоплину в коронарних судинах, що призводить до недостатнього кровопостачання серцевого м'яза. </a:t>
            </a:r>
            <a:endParaRPr lang="uk-UA" i="1" dirty="0">
              <a:effectLst>
                <a:glow rad="774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6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635896" y="260648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  <a:effectLst>
                  <a:glow rad="952500">
                    <a:schemeClr val="accent5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Прояви:</a:t>
            </a:r>
            <a:endParaRPr lang="uk-UA" sz="3600" dirty="0">
              <a:solidFill>
                <a:srgbClr val="7030A0"/>
              </a:solidFill>
              <a:effectLst>
                <a:glow rad="952500">
                  <a:schemeClr val="accent5">
                    <a:lumMod val="60000"/>
                    <a:lumOff val="40000"/>
                    <a:alpha val="40000"/>
                  </a:schemeClr>
                </a:glow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119675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glow rad="431800">
                    <a:srgbClr val="FF9999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Інфаркт міокарда;</a:t>
            </a:r>
          </a:p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glow rad="431800">
                    <a:srgbClr val="FF9999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Стенокардія;</a:t>
            </a:r>
          </a:p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glow rad="431800">
                    <a:srgbClr val="FF9999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Серцева недостатність;</a:t>
            </a:r>
          </a:p>
          <a:p>
            <a:pPr>
              <a:defRPr/>
            </a:pPr>
            <a:r>
              <a:rPr lang="uk-UA" sz="4000" b="1" dirty="0">
                <a:solidFill>
                  <a:srgbClr val="7030A0"/>
                </a:solidFill>
                <a:effectLst>
                  <a:glow rad="431800">
                    <a:srgbClr val="FF9999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Порушення ритму </a:t>
            </a:r>
            <a:r>
              <a:rPr lang="uk-UA" sz="4000" b="1" dirty="0" smtClean="0">
                <a:solidFill>
                  <a:srgbClr val="7030A0"/>
                </a:solidFill>
                <a:effectLst>
                  <a:glow rad="431800">
                    <a:srgbClr val="FF9999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серця</a:t>
            </a:r>
            <a:endParaRPr lang="uk-UA" sz="4000" dirty="0">
              <a:solidFill>
                <a:srgbClr val="7030A0"/>
              </a:solidFill>
              <a:effectLst>
                <a:glow rad="431800">
                  <a:srgbClr val="FF9999"/>
                </a:glow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8" name="Picture 2" descr="http://1.bp.blogspot.com/-l_WG3F3edOw/Un9fDRG5LVI/AAAAAAAAEAw/_prrNiXiYqk/s1600/19071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66" y="4005064"/>
            <a:ext cx="40780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krgazeta.com/upload/3/3119fbb630b1f6869ca146e40362e8a3.368x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2762"/>
            <a:ext cx="407939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31840" y="260648"/>
            <a:ext cx="2690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Причини:</a:t>
            </a:r>
            <a:endParaRPr lang="uk-UA" sz="4000" i="1" dirty="0">
              <a:solidFill>
                <a:srgbClr val="7030A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83568" y="1268760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400" b="1" i="1" dirty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Висококалорійна продукція;</a:t>
            </a:r>
          </a:p>
          <a:p>
            <a:pPr>
              <a:defRPr/>
            </a:pPr>
            <a:r>
              <a:rPr lang="uk-UA" sz="4400" b="1" i="1" dirty="0" smtClean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Алкоголь</a:t>
            </a:r>
            <a:r>
              <a:rPr lang="uk-UA" sz="4400" b="1" i="1" dirty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defRPr/>
            </a:pPr>
            <a:r>
              <a:rPr lang="uk-UA" sz="4400" b="1" i="1" dirty="0" smtClean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Паління</a:t>
            </a:r>
            <a:r>
              <a:rPr lang="uk-UA" sz="4400" b="1" i="1" dirty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defRPr/>
            </a:pPr>
            <a:r>
              <a:rPr lang="uk-UA" sz="4400" b="1" i="1" dirty="0" smtClean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Малорухливість</a:t>
            </a:r>
            <a:r>
              <a:rPr lang="uk-UA" sz="4400" b="1" i="1" dirty="0">
                <a:solidFill>
                  <a:srgbClr val="7030A0"/>
                </a:solidFill>
                <a:effectLst>
                  <a:glow rad="304800">
                    <a:srgbClr val="92D050"/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ru-RU" sz="4400" b="1" i="1" dirty="0">
              <a:solidFill>
                <a:srgbClr val="7030A0"/>
              </a:solidFill>
              <a:effectLst>
                <a:glow rad="304800">
                  <a:srgbClr val="92D050"/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10" descr="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4853"/>
            <a:ext cx="2773164" cy="239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obe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99" y="3429000"/>
            <a:ext cx="2853092" cy="282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110</TotalTime>
  <Words>421</Words>
  <Application>Microsoft Office PowerPoint</Application>
  <PresentationFormat>Экран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Порушення діяльності серцево-судинної системи.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діяльності серцево-судинної системи.</dc:title>
  <dc:creator>Sara Yasmeen (Wipro Technologies)</dc:creator>
  <cp:lastModifiedBy>Марійка</cp:lastModifiedBy>
  <cp:revision>14</cp:revision>
  <dcterms:created xsi:type="dcterms:W3CDTF">2010-02-23T11:30:32Z</dcterms:created>
  <dcterms:modified xsi:type="dcterms:W3CDTF">2014-02-20T16:53:20Z</dcterms:modified>
</cp:coreProperties>
</file>