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000378FA-6E9F-4032-AC80-D9A5D43C94FD}" type="datetimeFigureOut">
              <a:rPr lang="uk-UA" smtClean="0"/>
              <a:t>19.02.2013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8F662A6-F617-4144-A170-88C110D1FD1A}" type="slidenum">
              <a:rPr lang="uk-UA" smtClean="0"/>
              <a:t>‹#›</a:t>
            </a:fld>
            <a:endParaRPr lang="uk-UA"/>
          </a:p>
        </p:txBody>
      </p:sp>
    </p:spTree>
    <p:extLst>
      <p:ext uri="{BB962C8B-B14F-4D97-AF65-F5344CB8AC3E}">
        <p14:creationId xmlns:p14="http://schemas.microsoft.com/office/powerpoint/2010/main" val="3503540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00378FA-6E9F-4032-AC80-D9A5D43C94FD}" type="datetimeFigureOut">
              <a:rPr lang="uk-UA" smtClean="0"/>
              <a:t>19.02.2013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8F662A6-F617-4144-A170-88C110D1FD1A}" type="slidenum">
              <a:rPr lang="uk-UA" smtClean="0"/>
              <a:t>‹#›</a:t>
            </a:fld>
            <a:endParaRPr lang="uk-UA"/>
          </a:p>
        </p:txBody>
      </p:sp>
    </p:spTree>
    <p:extLst>
      <p:ext uri="{BB962C8B-B14F-4D97-AF65-F5344CB8AC3E}">
        <p14:creationId xmlns:p14="http://schemas.microsoft.com/office/powerpoint/2010/main" val="161541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00378FA-6E9F-4032-AC80-D9A5D43C94FD}" type="datetimeFigureOut">
              <a:rPr lang="uk-UA" smtClean="0"/>
              <a:t>19.02.2013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8F662A6-F617-4144-A170-88C110D1FD1A}" type="slidenum">
              <a:rPr lang="uk-UA" smtClean="0"/>
              <a:t>‹#›</a:t>
            </a:fld>
            <a:endParaRPr lang="uk-UA"/>
          </a:p>
        </p:txBody>
      </p:sp>
    </p:spTree>
    <p:extLst>
      <p:ext uri="{BB962C8B-B14F-4D97-AF65-F5344CB8AC3E}">
        <p14:creationId xmlns:p14="http://schemas.microsoft.com/office/powerpoint/2010/main" val="173964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00378FA-6E9F-4032-AC80-D9A5D43C94FD}" type="datetimeFigureOut">
              <a:rPr lang="uk-UA" smtClean="0"/>
              <a:t>19.02.2013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8F662A6-F617-4144-A170-88C110D1FD1A}" type="slidenum">
              <a:rPr lang="uk-UA" smtClean="0"/>
              <a:t>‹#›</a:t>
            </a:fld>
            <a:endParaRPr lang="uk-UA"/>
          </a:p>
        </p:txBody>
      </p:sp>
    </p:spTree>
    <p:extLst>
      <p:ext uri="{BB962C8B-B14F-4D97-AF65-F5344CB8AC3E}">
        <p14:creationId xmlns:p14="http://schemas.microsoft.com/office/powerpoint/2010/main" val="229431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00378FA-6E9F-4032-AC80-D9A5D43C94FD}" type="datetimeFigureOut">
              <a:rPr lang="uk-UA" smtClean="0"/>
              <a:t>19.02.2013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8F662A6-F617-4144-A170-88C110D1FD1A}" type="slidenum">
              <a:rPr lang="uk-UA" smtClean="0"/>
              <a:t>‹#›</a:t>
            </a:fld>
            <a:endParaRPr lang="uk-UA"/>
          </a:p>
        </p:txBody>
      </p:sp>
    </p:spTree>
    <p:extLst>
      <p:ext uri="{BB962C8B-B14F-4D97-AF65-F5344CB8AC3E}">
        <p14:creationId xmlns:p14="http://schemas.microsoft.com/office/powerpoint/2010/main" val="309101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000378FA-6E9F-4032-AC80-D9A5D43C94FD}" type="datetimeFigureOut">
              <a:rPr lang="uk-UA" smtClean="0"/>
              <a:t>19.02.2013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8F662A6-F617-4144-A170-88C110D1FD1A}" type="slidenum">
              <a:rPr lang="uk-UA" smtClean="0"/>
              <a:t>‹#›</a:t>
            </a:fld>
            <a:endParaRPr lang="uk-UA"/>
          </a:p>
        </p:txBody>
      </p:sp>
    </p:spTree>
    <p:extLst>
      <p:ext uri="{BB962C8B-B14F-4D97-AF65-F5344CB8AC3E}">
        <p14:creationId xmlns:p14="http://schemas.microsoft.com/office/powerpoint/2010/main" val="92282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000378FA-6E9F-4032-AC80-D9A5D43C94FD}" type="datetimeFigureOut">
              <a:rPr lang="uk-UA" smtClean="0"/>
              <a:t>19.02.2013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58F662A6-F617-4144-A170-88C110D1FD1A}" type="slidenum">
              <a:rPr lang="uk-UA" smtClean="0"/>
              <a:t>‹#›</a:t>
            </a:fld>
            <a:endParaRPr lang="uk-UA"/>
          </a:p>
        </p:txBody>
      </p:sp>
    </p:spTree>
    <p:extLst>
      <p:ext uri="{BB962C8B-B14F-4D97-AF65-F5344CB8AC3E}">
        <p14:creationId xmlns:p14="http://schemas.microsoft.com/office/powerpoint/2010/main" val="1577804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000378FA-6E9F-4032-AC80-D9A5D43C94FD}" type="datetimeFigureOut">
              <a:rPr lang="uk-UA" smtClean="0"/>
              <a:t>19.02.2013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58F662A6-F617-4144-A170-88C110D1FD1A}" type="slidenum">
              <a:rPr lang="uk-UA" smtClean="0"/>
              <a:t>‹#›</a:t>
            </a:fld>
            <a:endParaRPr lang="uk-UA"/>
          </a:p>
        </p:txBody>
      </p:sp>
    </p:spTree>
    <p:extLst>
      <p:ext uri="{BB962C8B-B14F-4D97-AF65-F5344CB8AC3E}">
        <p14:creationId xmlns:p14="http://schemas.microsoft.com/office/powerpoint/2010/main" val="332845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00378FA-6E9F-4032-AC80-D9A5D43C94FD}" type="datetimeFigureOut">
              <a:rPr lang="uk-UA" smtClean="0"/>
              <a:t>19.02.2013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58F662A6-F617-4144-A170-88C110D1FD1A}" type="slidenum">
              <a:rPr lang="uk-UA" smtClean="0"/>
              <a:t>‹#›</a:t>
            </a:fld>
            <a:endParaRPr lang="uk-UA"/>
          </a:p>
        </p:txBody>
      </p:sp>
    </p:spTree>
    <p:extLst>
      <p:ext uri="{BB962C8B-B14F-4D97-AF65-F5344CB8AC3E}">
        <p14:creationId xmlns:p14="http://schemas.microsoft.com/office/powerpoint/2010/main" val="387153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00378FA-6E9F-4032-AC80-D9A5D43C94FD}" type="datetimeFigureOut">
              <a:rPr lang="uk-UA" smtClean="0"/>
              <a:t>19.02.2013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8F662A6-F617-4144-A170-88C110D1FD1A}" type="slidenum">
              <a:rPr lang="uk-UA" smtClean="0"/>
              <a:t>‹#›</a:t>
            </a:fld>
            <a:endParaRPr lang="uk-UA"/>
          </a:p>
        </p:txBody>
      </p:sp>
    </p:spTree>
    <p:extLst>
      <p:ext uri="{BB962C8B-B14F-4D97-AF65-F5344CB8AC3E}">
        <p14:creationId xmlns:p14="http://schemas.microsoft.com/office/powerpoint/2010/main" val="113704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00378FA-6E9F-4032-AC80-D9A5D43C94FD}" type="datetimeFigureOut">
              <a:rPr lang="uk-UA" smtClean="0"/>
              <a:t>19.02.2013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58F662A6-F617-4144-A170-88C110D1FD1A}" type="slidenum">
              <a:rPr lang="uk-UA" smtClean="0"/>
              <a:t>‹#›</a:t>
            </a:fld>
            <a:endParaRPr lang="uk-UA"/>
          </a:p>
        </p:txBody>
      </p:sp>
    </p:spTree>
    <p:extLst>
      <p:ext uri="{BB962C8B-B14F-4D97-AF65-F5344CB8AC3E}">
        <p14:creationId xmlns:p14="http://schemas.microsoft.com/office/powerpoint/2010/main" val="58998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378FA-6E9F-4032-AC80-D9A5D43C94FD}" type="datetimeFigureOut">
              <a:rPr lang="uk-UA" smtClean="0"/>
              <a:t>19.02.2013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662A6-F617-4144-A170-88C110D1FD1A}" type="slidenum">
              <a:rPr lang="uk-UA" smtClean="0"/>
              <a:t>‹#›</a:t>
            </a:fld>
            <a:endParaRPr lang="uk-UA"/>
          </a:p>
        </p:txBody>
      </p:sp>
    </p:spTree>
    <p:extLst>
      <p:ext uri="{BB962C8B-B14F-4D97-AF65-F5344CB8AC3E}">
        <p14:creationId xmlns:p14="http://schemas.microsoft.com/office/powerpoint/2010/main" val="1438978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61864" y="2274838"/>
            <a:ext cx="7020272" cy="2308324"/>
          </a:xfrm>
          <a:prstGeom prst="rect">
            <a:avLst/>
          </a:prstGeom>
        </p:spPr>
        <p:txBody>
          <a:bodyPr wrap="square">
            <a:spAutoFit/>
          </a:bodyPr>
          <a:lstStyle/>
          <a:p>
            <a:pPr algn="ctr"/>
            <a:r>
              <a:rPr lang="en-US" sz="7200" dirty="0" smtClean="0"/>
              <a:t>National Portrait Gallery</a:t>
            </a:r>
            <a:endParaRPr lang="uk-UA" sz="7200" dirty="0"/>
          </a:p>
        </p:txBody>
      </p:sp>
    </p:spTree>
    <p:extLst>
      <p:ext uri="{BB962C8B-B14F-4D97-AF65-F5344CB8AC3E}">
        <p14:creationId xmlns:p14="http://schemas.microsoft.com/office/powerpoint/2010/main" val="83245086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George Jeffreys, 1st Baron Jeffreys of Wem, by John Michael Wright, 1673 - NPG  - © National Portrait Gallery, Lond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4032448" cy="519871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39532" y="5608414"/>
            <a:ext cx="4112408" cy="830997"/>
          </a:xfrm>
          <a:prstGeom prst="rect">
            <a:avLst/>
          </a:prstGeom>
        </p:spPr>
        <p:txBody>
          <a:bodyPr wrap="none">
            <a:spAutoFit/>
          </a:bodyPr>
          <a:lstStyle/>
          <a:p>
            <a:r>
              <a:rPr lang="en-US" sz="4800" b="1" dirty="0"/>
              <a:t>George </a:t>
            </a:r>
            <a:r>
              <a:rPr lang="en-US" sz="4800" b="1" dirty="0" err="1"/>
              <a:t>Jeffreys</a:t>
            </a:r>
            <a:endParaRPr lang="en-US" sz="4800" b="1" dirty="0"/>
          </a:p>
        </p:txBody>
      </p:sp>
      <p:pic>
        <p:nvPicPr>
          <p:cNvPr id="8196" name="Picture 4" descr="James Scott, Duke of Monmouth and Buccleuch, by Jan van Wyck, circa 1675 - NPG  - © National Portrait Gallery, Lond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7020" y="944724"/>
            <a:ext cx="4842033" cy="3686548"/>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5106414" y="4661461"/>
            <a:ext cx="3183244" cy="830997"/>
          </a:xfrm>
          <a:prstGeom prst="rect">
            <a:avLst/>
          </a:prstGeom>
        </p:spPr>
        <p:txBody>
          <a:bodyPr wrap="none">
            <a:spAutoFit/>
          </a:bodyPr>
          <a:lstStyle/>
          <a:p>
            <a:r>
              <a:rPr lang="en-US" sz="4800" b="1" dirty="0"/>
              <a:t>James Scott</a:t>
            </a:r>
          </a:p>
        </p:txBody>
      </p:sp>
    </p:spTree>
    <p:extLst>
      <p:ext uri="{BB962C8B-B14F-4D97-AF65-F5344CB8AC3E}">
        <p14:creationId xmlns:p14="http://schemas.microsoft.com/office/powerpoint/2010/main" val="45381543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8568952" cy="1815882"/>
          </a:xfrm>
          <a:prstGeom prst="rect">
            <a:avLst/>
          </a:prstGeom>
        </p:spPr>
        <p:txBody>
          <a:bodyPr wrap="square">
            <a:spAutoFit/>
          </a:bodyPr>
          <a:lstStyle/>
          <a:p>
            <a:pPr algn="just"/>
            <a:r>
              <a:rPr lang="en-US" sz="2800" dirty="0"/>
              <a:t>The </a:t>
            </a:r>
            <a:r>
              <a:rPr lang="en-US" sz="2800" b="1" dirty="0"/>
              <a:t>National Portrait Gallery</a:t>
            </a:r>
            <a:r>
              <a:rPr lang="en-US" sz="2800" dirty="0"/>
              <a:t> is an art gallery in London, England, housing a collection of portraits of historically important and famous British people. It was the first portrait gallery in the world when it opened in 1856.</a:t>
            </a:r>
            <a:endParaRPr lang="uk-UA" sz="2800" dirty="0"/>
          </a:p>
        </p:txBody>
      </p:sp>
      <p:sp>
        <p:nvSpPr>
          <p:cNvPr id="3" name="Прямоугольник 2"/>
          <p:cNvSpPr/>
          <p:nvPr/>
        </p:nvSpPr>
        <p:spPr>
          <a:xfrm>
            <a:off x="323528" y="2004522"/>
            <a:ext cx="8568952" cy="1384995"/>
          </a:xfrm>
          <a:prstGeom prst="rect">
            <a:avLst/>
          </a:prstGeom>
        </p:spPr>
        <p:txBody>
          <a:bodyPr wrap="square">
            <a:spAutoFit/>
          </a:bodyPr>
          <a:lstStyle/>
          <a:p>
            <a:pPr algn="just"/>
            <a:r>
              <a:rPr lang="en-US" sz="2800" dirty="0"/>
              <a:t>The gallery moved in 1896 to its current site at St Martin's Place, </a:t>
            </a:r>
            <a:r>
              <a:rPr lang="en-US" sz="2800" dirty="0" smtClean="0"/>
              <a:t>off</a:t>
            </a:r>
            <a:r>
              <a:rPr lang="uk-UA" sz="2800" dirty="0" smtClean="0"/>
              <a:t> </a:t>
            </a:r>
            <a:r>
              <a:rPr lang="en-US" sz="2800" dirty="0" smtClean="0"/>
              <a:t>Trafalgar </a:t>
            </a:r>
            <a:r>
              <a:rPr lang="en-US" sz="2800" dirty="0"/>
              <a:t>Square, and adjoining the National Gallery. It has been expanded twice since then.</a:t>
            </a:r>
            <a:endParaRPr lang="uk-UA" sz="2800" dirty="0"/>
          </a:p>
        </p:txBody>
      </p:sp>
      <p:sp>
        <p:nvSpPr>
          <p:cNvPr id="4" name="Прямоугольник 3"/>
          <p:cNvSpPr/>
          <p:nvPr/>
        </p:nvSpPr>
        <p:spPr>
          <a:xfrm>
            <a:off x="323528" y="3389517"/>
            <a:ext cx="8568952" cy="2246769"/>
          </a:xfrm>
          <a:prstGeom prst="rect">
            <a:avLst/>
          </a:prstGeom>
        </p:spPr>
        <p:txBody>
          <a:bodyPr wrap="square">
            <a:spAutoFit/>
          </a:bodyPr>
          <a:lstStyle/>
          <a:p>
            <a:pPr algn="just"/>
            <a:r>
              <a:rPr lang="en-US" sz="2800" dirty="0"/>
              <a:t>The National Portrait Gallery (NPG) also has three regional outposts at </a:t>
            </a:r>
            <a:r>
              <a:rPr lang="en-US" sz="2800" dirty="0" err="1"/>
              <a:t>Beningbrough</a:t>
            </a:r>
            <a:r>
              <a:rPr lang="en-US" sz="2800" dirty="0"/>
              <a:t> Hall, </a:t>
            </a:r>
            <a:r>
              <a:rPr lang="en-US" sz="2800" dirty="0" err="1"/>
              <a:t>Bodelwyddan</a:t>
            </a:r>
            <a:r>
              <a:rPr lang="en-US" sz="2800" dirty="0"/>
              <a:t> Castle and </a:t>
            </a:r>
            <a:r>
              <a:rPr lang="en-US" sz="2800" dirty="0" err="1"/>
              <a:t>Montacute</a:t>
            </a:r>
            <a:r>
              <a:rPr lang="en-US" sz="2800" dirty="0"/>
              <a:t> House. It is unconnected to the Scottish National Portrait Gallery in Edinburgh, with which its remit overlaps.</a:t>
            </a:r>
            <a:endParaRPr lang="uk-UA" sz="2800" dirty="0"/>
          </a:p>
        </p:txBody>
      </p:sp>
      <p:sp>
        <p:nvSpPr>
          <p:cNvPr id="5" name="Прямоугольник 4"/>
          <p:cNvSpPr/>
          <p:nvPr/>
        </p:nvSpPr>
        <p:spPr>
          <a:xfrm>
            <a:off x="323528" y="5636286"/>
            <a:ext cx="8568952" cy="954107"/>
          </a:xfrm>
          <a:prstGeom prst="rect">
            <a:avLst/>
          </a:prstGeom>
        </p:spPr>
        <p:txBody>
          <a:bodyPr wrap="square">
            <a:spAutoFit/>
          </a:bodyPr>
          <a:lstStyle/>
          <a:p>
            <a:pPr algn="just"/>
            <a:r>
              <a:rPr lang="en-US" sz="2800" dirty="0"/>
              <a:t>The gallery is a non-departmental public body sponsored by the Department for </a:t>
            </a:r>
            <a:r>
              <a:rPr lang="en-US" sz="2800" dirty="0" smtClean="0"/>
              <a:t>Culture, </a:t>
            </a:r>
            <a:r>
              <a:rPr lang="en-US" sz="2800" dirty="0"/>
              <a:t>Media and Sport.</a:t>
            </a:r>
            <a:endParaRPr lang="uk-UA" sz="2800" dirty="0"/>
          </a:p>
        </p:txBody>
      </p:sp>
    </p:spTree>
    <p:extLst>
      <p:ext uri="{BB962C8B-B14F-4D97-AF65-F5344CB8AC3E}">
        <p14:creationId xmlns:p14="http://schemas.microsoft.com/office/powerpoint/2010/main" val="30442805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3000"/>
                            </p:stCondLst>
                            <p:childTnLst>
                              <p:par>
                                <p:cTn id="9" presetID="6" presetClass="entr" presetSubtype="16" fill="hold" grpId="0" nodeType="afterEffect">
                                  <p:stCondLst>
                                    <p:cond delay="100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par>
                          <p:cTn id="12" fill="hold">
                            <p:stCondLst>
                              <p:cond delay="6000"/>
                            </p:stCondLst>
                            <p:childTnLst>
                              <p:par>
                                <p:cTn id="13" presetID="6" presetClass="entr" presetSubtype="16" fill="hold" grpId="0" nodeType="afterEffect">
                                  <p:stCondLst>
                                    <p:cond delay="100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par>
                          <p:cTn id="16" fill="hold">
                            <p:stCondLst>
                              <p:cond delay="9000"/>
                            </p:stCondLst>
                            <p:childTnLst>
                              <p:par>
                                <p:cTn id="17" presetID="6" presetClass="entr" presetSubtype="16" fill="hold" grpId="0" nodeType="afterEffect">
                                  <p:stCondLst>
                                    <p:cond delay="100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7586" y="-13648"/>
            <a:ext cx="3448829" cy="769441"/>
          </a:xfrm>
          <a:prstGeom prst="rect">
            <a:avLst/>
          </a:prstGeom>
        </p:spPr>
        <p:txBody>
          <a:bodyPr wrap="none">
            <a:spAutoFit/>
          </a:bodyPr>
          <a:lstStyle/>
          <a:p>
            <a:pPr algn="ctr"/>
            <a:r>
              <a:rPr lang="en-US" sz="4400" b="1" dirty="0">
                <a:effectLst>
                  <a:outerShdw blurRad="38100" dist="38100" dir="2700000" algn="tl">
                    <a:srgbClr val="000000">
                      <a:alpha val="43137"/>
                    </a:srgbClr>
                  </a:outerShdw>
                </a:effectLst>
              </a:rPr>
              <a:t>The collection</a:t>
            </a:r>
          </a:p>
        </p:txBody>
      </p:sp>
      <p:sp>
        <p:nvSpPr>
          <p:cNvPr id="3" name="Прямоугольник 2"/>
          <p:cNvSpPr/>
          <p:nvPr/>
        </p:nvSpPr>
        <p:spPr>
          <a:xfrm>
            <a:off x="0" y="671691"/>
            <a:ext cx="9143089" cy="6186309"/>
          </a:xfrm>
          <a:prstGeom prst="rect">
            <a:avLst/>
          </a:prstGeom>
        </p:spPr>
        <p:txBody>
          <a:bodyPr wrap="square">
            <a:spAutoFit/>
          </a:bodyPr>
          <a:lstStyle/>
          <a:p>
            <a:r>
              <a:rPr lang="en-US" sz="2200" dirty="0"/>
              <a:t>The gallery houses portraits of historically important and famous British </a:t>
            </a:r>
            <a:r>
              <a:rPr lang="en-US" sz="2200" dirty="0" smtClean="0"/>
              <a:t>people, </a:t>
            </a:r>
            <a:r>
              <a:rPr lang="en-US" sz="2200" dirty="0"/>
              <a:t>selected on the basis of the significance of the sitter, not that of the artist. The collection includes photographs </a:t>
            </a:r>
            <a:r>
              <a:rPr lang="en-US" sz="2200" dirty="0" smtClean="0"/>
              <a:t>and</a:t>
            </a:r>
            <a:r>
              <a:rPr lang="uk-UA" sz="2200" dirty="0" smtClean="0"/>
              <a:t> </a:t>
            </a:r>
            <a:r>
              <a:rPr lang="en-US" sz="2200" dirty="0" smtClean="0"/>
              <a:t>caricatures</a:t>
            </a:r>
            <a:r>
              <a:rPr lang="en-US" sz="2200" dirty="0"/>
              <a:t> as well as paintings, drawings and sculpture</a:t>
            </a:r>
            <a:r>
              <a:rPr lang="en-US" sz="2200" dirty="0" smtClean="0"/>
              <a:t>.</a:t>
            </a:r>
            <a:r>
              <a:rPr lang="en-US" sz="2200" dirty="0"/>
              <a:t> One of its best-known images is </a:t>
            </a:r>
            <a:r>
              <a:rPr lang="en-US" sz="2200" dirty="0" smtClean="0"/>
              <a:t>the</a:t>
            </a:r>
            <a:r>
              <a:rPr lang="uk-UA" sz="2200" dirty="0" smtClean="0"/>
              <a:t> </a:t>
            </a:r>
            <a:r>
              <a:rPr lang="en-US" sz="2200" dirty="0" err="1" smtClean="0"/>
              <a:t>Chandos</a:t>
            </a:r>
            <a:r>
              <a:rPr lang="en-US" sz="2200" dirty="0" smtClean="0"/>
              <a:t> </a:t>
            </a:r>
            <a:r>
              <a:rPr lang="en-US" sz="2200" dirty="0"/>
              <a:t>portrait, the most famous portrait of William </a:t>
            </a:r>
            <a:r>
              <a:rPr lang="en-US" sz="2200" dirty="0" smtClean="0"/>
              <a:t>Shakespeare</a:t>
            </a:r>
            <a:r>
              <a:rPr lang="en-US" sz="2200" dirty="0"/>
              <a:t> although there is some uncertainty about whether the painting actually is of the playwright</a:t>
            </a:r>
            <a:r>
              <a:rPr lang="en-US" sz="2200" dirty="0" smtClean="0"/>
              <a:t>.</a:t>
            </a:r>
            <a:endParaRPr lang="en-US" sz="2200" dirty="0"/>
          </a:p>
          <a:p>
            <a:r>
              <a:rPr lang="en-US" sz="2200" dirty="0"/>
              <a:t>Not all of the portraits are exceptional artistically, although there are self-portraits by William Hogarth, Sir Joshua Reynolds and other British artists of note. Some, such as the group portrait of the participants in the Somerset House Conference of 1604, are important historical documents in their own right. Often, the curiosity value is greater than the artistic worth of a work, as in the case of </a:t>
            </a:r>
            <a:r>
              <a:rPr lang="en-US" sz="2200" dirty="0" smtClean="0"/>
              <a:t>the</a:t>
            </a:r>
            <a:r>
              <a:rPr lang="uk-UA" sz="2200" dirty="0" smtClean="0"/>
              <a:t> </a:t>
            </a:r>
            <a:r>
              <a:rPr lang="en-US" sz="2200" dirty="0" smtClean="0"/>
              <a:t>anamorphic</a:t>
            </a:r>
            <a:r>
              <a:rPr lang="en-US" sz="2200" dirty="0"/>
              <a:t> portrait of Edward VI by William </a:t>
            </a:r>
            <a:r>
              <a:rPr lang="en-US" sz="2200" dirty="0" err="1"/>
              <a:t>Scrots</a:t>
            </a:r>
            <a:r>
              <a:rPr lang="en-US" sz="2200" dirty="0"/>
              <a:t>, Patrick </a:t>
            </a:r>
            <a:r>
              <a:rPr lang="en-US" sz="2200" dirty="0" err="1"/>
              <a:t>Branwell</a:t>
            </a:r>
            <a:r>
              <a:rPr lang="en-US" sz="2200" dirty="0"/>
              <a:t> </a:t>
            </a:r>
            <a:r>
              <a:rPr lang="en-US" sz="2200" dirty="0" err="1" smtClean="0"/>
              <a:t>Bront</a:t>
            </a:r>
            <a:r>
              <a:rPr lang="uk-UA" sz="2200" dirty="0" smtClean="0"/>
              <a:t>’</a:t>
            </a:r>
            <a:r>
              <a:rPr lang="en-US" sz="2200" dirty="0" smtClean="0"/>
              <a:t>s </a:t>
            </a:r>
            <a:r>
              <a:rPr lang="en-US" sz="2200" dirty="0"/>
              <a:t>painting of his </a:t>
            </a:r>
            <a:r>
              <a:rPr lang="en-US" sz="2200" dirty="0" smtClean="0"/>
              <a:t>sisters</a:t>
            </a:r>
            <a:r>
              <a:rPr lang="uk-UA" sz="2200" dirty="0" smtClean="0"/>
              <a:t> </a:t>
            </a:r>
            <a:r>
              <a:rPr lang="en-US" sz="2200" dirty="0" smtClean="0"/>
              <a:t>Charlotte</a:t>
            </a:r>
            <a:r>
              <a:rPr lang="en-US" sz="2200" dirty="0"/>
              <a:t>, Emily and Anne, or a sculpture of Queen Victoria and Prince </a:t>
            </a:r>
            <a:r>
              <a:rPr lang="en-US" sz="2200" dirty="0" smtClean="0"/>
              <a:t>Albert in </a:t>
            </a:r>
            <a:r>
              <a:rPr lang="en-US" sz="2200" dirty="0"/>
              <a:t>medieval costume. Portraits of living figures were allowed from 1969. In addition to its permanent galleries of historical portraits, the National Portrait Gallery exhibits a rapidly changing collection of contemporary work, stages exhibitions of portrait art by individual artists and hosts the annual BP Portrait Prize competition.</a:t>
            </a:r>
          </a:p>
        </p:txBody>
      </p:sp>
      <p:pic>
        <p:nvPicPr>
          <p:cNvPr id="1026" name="Picture 2" descr="File:2008 inside the National Portrait Gallery, Lond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6659463" cy="4992514"/>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706635" y="5373216"/>
            <a:ext cx="3436454" cy="369332"/>
          </a:xfrm>
          <a:prstGeom prst="rect">
            <a:avLst/>
          </a:prstGeom>
        </p:spPr>
        <p:txBody>
          <a:bodyPr wrap="none">
            <a:spAutoFit/>
          </a:bodyPr>
          <a:lstStyle/>
          <a:p>
            <a:r>
              <a:rPr lang="en-US" dirty="0"/>
              <a:t>Inside the National Portrait Gallery</a:t>
            </a:r>
            <a:endParaRPr lang="uk-UA" dirty="0"/>
          </a:p>
        </p:txBody>
      </p:sp>
    </p:spTree>
    <p:extLst>
      <p:ext uri="{BB962C8B-B14F-4D97-AF65-F5344CB8AC3E}">
        <p14:creationId xmlns:p14="http://schemas.microsoft.com/office/powerpoint/2010/main" val="124195982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5" presetClass="exit" presetSubtype="10" fill="hold" grpId="1" nodeType="clickEffect">
                                  <p:stCondLst>
                                    <p:cond delay="0"/>
                                  </p:stCondLst>
                                  <p:childTnLst>
                                    <p:animEffect transition="out" filter="checkerboard(across)">
                                      <p:cBhvr>
                                        <p:cTn id="25" dur="500"/>
                                        <p:tgtEl>
                                          <p:spTgt spid="3">
                                            <p:txEl>
                                              <p:pRg st="0" end="0"/>
                                            </p:txEl>
                                          </p:spTgt>
                                        </p:tgtEl>
                                      </p:cBhvr>
                                    </p:animEffect>
                                    <p:set>
                                      <p:cBhvr>
                                        <p:cTn id="26"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 presetClass="exit" presetSubtype="10" fill="hold" grpId="1" nodeType="clickEffect">
                                  <p:stCondLst>
                                    <p:cond delay="0"/>
                                  </p:stCondLst>
                                  <p:childTnLst>
                                    <p:animEffect transition="out" filter="checkerboard(across)">
                                      <p:cBhvr>
                                        <p:cTn id="30" dur="500"/>
                                        <p:tgtEl>
                                          <p:spTgt spid="3">
                                            <p:txEl>
                                              <p:pRg st="1" end="1"/>
                                            </p:txEl>
                                          </p:spTgt>
                                        </p:tgtEl>
                                      </p:cBhvr>
                                    </p:animEffect>
                                    <p:set>
                                      <p:cBhvr>
                                        <p:cTn id="31"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26"/>
                                        </p:tgtEl>
                                        <p:attrNameLst>
                                          <p:attrName>style.visibility</p:attrName>
                                        </p:attrNameLst>
                                      </p:cBhvr>
                                      <p:to>
                                        <p:strVal val="visible"/>
                                      </p:to>
                                    </p:set>
                                    <p:animEffect transition="in" filter="fade">
                                      <p:cBhvr>
                                        <p:cTn id="36" dur="1000"/>
                                        <p:tgtEl>
                                          <p:spTgt spid="1026"/>
                                        </p:tgtEl>
                                      </p:cBhvr>
                                    </p:animEffect>
                                    <p:anim calcmode="lin" valueType="num">
                                      <p:cBhvr>
                                        <p:cTn id="37" dur="1000" fill="hold"/>
                                        <p:tgtEl>
                                          <p:spTgt spid="1026"/>
                                        </p:tgtEl>
                                        <p:attrNameLst>
                                          <p:attrName>ppt_x</p:attrName>
                                        </p:attrNameLst>
                                      </p:cBhvr>
                                      <p:tavLst>
                                        <p:tav tm="0">
                                          <p:val>
                                            <p:strVal val="#ppt_x"/>
                                          </p:val>
                                        </p:tav>
                                        <p:tav tm="100000">
                                          <p:val>
                                            <p:strVal val="#ppt_x"/>
                                          </p:val>
                                        </p:tav>
                                      </p:tavLst>
                                    </p:anim>
                                    <p:anim calcmode="lin" valueType="num">
                                      <p:cBhvr>
                                        <p:cTn id="38"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1000"/>
                                        <p:tgtEl>
                                          <p:spTgt spid="4"/>
                                        </p:tgtEl>
                                      </p:cBhvr>
                                    </p:animEffect>
                                    <p:anim calcmode="lin" valueType="num">
                                      <p:cBhvr>
                                        <p:cTn id="44" dur="1000" fill="hold"/>
                                        <p:tgtEl>
                                          <p:spTgt spid="4"/>
                                        </p:tgtEl>
                                        <p:attrNameLst>
                                          <p:attrName>ppt_x</p:attrName>
                                        </p:attrNameLst>
                                      </p:cBhvr>
                                      <p:tavLst>
                                        <p:tav tm="0">
                                          <p:val>
                                            <p:strVal val="#ppt_x"/>
                                          </p:val>
                                        </p:tav>
                                        <p:tav tm="100000">
                                          <p:val>
                                            <p:strVal val="#ppt_x"/>
                                          </p:val>
                                        </p:tav>
                                      </p:tavLst>
                                    </p:anim>
                                    <p:anim calcmode="lin" valueType="num">
                                      <p:cBhvr>
                                        <p:cTn id="4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uiExpand="1" build="p"/>
      <p:bldP spid="3" grpId="1"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King Edward II, by Elkington &amp; Co, cast by  Domenico Brucciani, after  Unknown artist, 1877 (circa 1330s) - NPG  - © National Portrait Gallery, Lond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973" y="445314"/>
            <a:ext cx="1796975" cy="3743697"/>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027090" y="445314"/>
            <a:ext cx="1544910" cy="369332"/>
          </a:xfrm>
          <a:prstGeom prst="rect">
            <a:avLst/>
          </a:prstGeom>
        </p:spPr>
        <p:txBody>
          <a:bodyPr wrap="none">
            <a:spAutoFit/>
          </a:bodyPr>
          <a:lstStyle/>
          <a:p>
            <a:r>
              <a:rPr lang="en-US" b="1" dirty="0"/>
              <a:t>King Edward II</a:t>
            </a:r>
          </a:p>
        </p:txBody>
      </p:sp>
      <p:pic>
        <p:nvPicPr>
          <p:cNvPr id="2054" name="Picture 6" descr="King Richard II, by Elkington &amp; Co, cast by  Domenico Brucciani, after  Nicholas Broker, and  Godfrey Prest, 1873 (circa 1395-1397) - NPG  - © National Portrait Gallery, Lond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7090" y="1453426"/>
            <a:ext cx="1957325" cy="381642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5128431" y="1453426"/>
            <a:ext cx="1549207" cy="369332"/>
          </a:xfrm>
          <a:prstGeom prst="rect">
            <a:avLst/>
          </a:prstGeom>
        </p:spPr>
        <p:txBody>
          <a:bodyPr wrap="none">
            <a:spAutoFit/>
          </a:bodyPr>
          <a:lstStyle/>
          <a:p>
            <a:r>
              <a:rPr lang="en-US" b="1" dirty="0"/>
              <a:t>King Richard II</a:t>
            </a:r>
          </a:p>
        </p:txBody>
      </p:sp>
      <p:pic>
        <p:nvPicPr>
          <p:cNvPr id="2056" name="Picture 8" descr="King Henry IV, by Elkington &amp; Co, cast by  Domenico Brucciani, after  Unknown artist, 1875 (circa 1408-1427) - NPG  - © National Portrait Gallery, Lond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8431" y="2533546"/>
            <a:ext cx="2066925" cy="388771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7360679" y="2533546"/>
            <a:ext cx="1479316" cy="369332"/>
          </a:xfrm>
          <a:prstGeom prst="rect">
            <a:avLst/>
          </a:prstGeom>
        </p:spPr>
        <p:txBody>
          <a:bodyPr wrap="none">
            <a:spAutoFit/>
          </a:bodyPr>
          <a:lstStyle/>
          <a:p>
            <a:r>
              <a:rPr lang="en-US" b="1" dirty="0"/>
              <a:t>King Henry IV</a:t>
            </a:r>
          </a:p>
        </p:txBody>
      </p:sp>
    </p:spTree>
    <p:extLst>
      <p:ext uri="{BB962C8B-B14F-4D97-AF65-F5344CB8AC3E}">
        <p14:creationId xmlns:p14="http://schemas.microsoft.com/office/powerpoint/2010/main" val="363365054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500"/>
                                        <p:tgtEl>
                                          <p:spTgt spid="205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054"/>
                                        </p:tgtEl>
                                        <p:attrNameLst>
                                          <p:attrName>style.visibility</p:attrName>
                                        </p:attrNameLst>
                                      </p:cBhvr>
                                      <p:to>
                                        <p:strVal val="visible"/>
                                      </p:to>
                                    </p:set>
                                    <p:animEffect transition="in" filter="fade">
                                      <p:cBhvr>
                                        <p:cTn id="15" dur="500"/>
                                        <p:tgtEl>
                                          <p:spTgt spid="205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056"/>
                                        </p:tgtEl>
                                        <p:attrNameLst>
                                          <p:attrName>style.visibility</p:attrName>
                                        </p:attrNameLst>
                                      </p:cBhvr>
                                      <p:to>
                                        <p:strVal val="visible"/>
                                      </p:to>
                                    </p:set>
                                    <p:animEffect transition="in" filter="fade">
                                      <p:cBhvr>
                                        <p:cTn id="23" dur="500"/>
                                        <p:tgtEl>
                                          <p:spTgt spid="205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John Astley, by Unknown Netherlandish artist, 1555 - NPG  - © National Portrait Gallery, Lond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139" y="188640"/>
            <a:ext cx="2034687" cy="395972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243050" y="188640"/>
            <a:ext cx="1271630" cy="369332"/>
          </a:xfrm>
          <a:prstGeom prst="rect">
            <a:avLst/>
          </a:prstGeom>
        </p:spPr>
        <p:txBody>
          <a:bodyPr wrap="none">
            <a:spAutoFit/>
          </a:bodyPr>
          <a:lstStyle/>
          <a:p>
            <a:r>
              <a:rPr lang="en-US" b="1" dirty="0"/>
              <a:t>John </a:t>
            </a:r>
            <a:r>
              <a:rPr lang="en-US" b="1" dirty="0" err="1"/>
              <a:t>Astley</a:t>
            </a:r>
            <a:endParaRPr lang="en-US" b="1" dirty="0"/>
          </a:p>
        </p:txBody>
      </p:sp>
      <p:pic>
        <p:nvPicPr>
          <p:cNvPr id="3076" name="Picture 4" descr="Mary Nevill, Lady Dacre; Gregory Fiennes, 10th Baron Dacre, by Hans Eworth, 1559 - NPG  - © National Portrait Gallery, Lond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139" y="4293096"/>
            <a:ext cx="3348718" cy="233395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514680" y="5980720"/>
            <a:ext cx="1400183" cy="646331"/>
          </a:xfrm>
          <a:prstGeom prst="rect">
            <a:avLst/>
          </a:prstGeom>
        </p:spPr>
        <p:txBody>
          <a:bodyPr wrap="square">
            <a:spAutoFit/>
          </a:bodyPr>
          <a:lstStyle/>
          <a:p>
            <a:r>
              <a:rPr lang="en-US" b="1" dirty="0"/>
              <a:t>Mary </a:t>
            </a:r>
            <a:r>
              <a:rPr lang="en-US" b="1" dirty="0" err="1"/>
              <a:t>Nevill</a:t>
            </a:r>
            <a:r>
              <a:rPr lang="en-US" b="1" dirty="0"/>
              <a:t>, Lady </a:t>
            </a:r>
            <a:r>
              <a:rPr lang="en-US" b="1" dirty="0" err="1"/>
              <a:t>Dacre</a:t>
            </a:r>
            <a:endParaRPr lang="en-US" b="1" dirty="0"/>
          </a:p>
        </p:txBody>
      </p:sp>
      <p:pic>
        <p:nvPicPr>
          <p:cNvPr id="3078" name="Picture 6" descr="William Cecil, 1st Baron Burghley, by Unknown Anglo-Netherlandish artist, 1560s - NPG  - © National Portrait Gallery, Lond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1748" y="1052736"/>
            <a:ext cx="2228850" cy="309562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081620" y="683404"/>
            <a:ext cx="1418978" cy="369332"/>
          </a:xfrm>
          <a:prstGeom prst="rect">
            <a:avLst/>
          </a:prstGeom>
        </p:spPr>
        <p:txBody>
          <a:bodyPr wrap="none">
            <a:spAutoFit/>
          </a:bodyPr>
          <a:lstStyle/>
          <a:p>
            <a:r>
              <a:rPr lang="en-US" b="1" dirty="0"/>
              <a:t>William Cecil</a:t>
            </a:r>
          </a:p>
        </p:txBody>
      </p:sp>
      <p:pic>
        <p:nvPicPr>
          <p:cNvPr id="3082" name="Picture 10" descr="Thomas Howard, 4th Duke of Norfolk, by Unknown Anglo-Netherlandish artist, 1565 - NPG  - © National Portrait Gallery, Lond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14863" y="1052736"/>
            <a:ext cx="2390775" cy="3095625"/>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252579" y="683404"/>
            <a:ext cx="1745029" cy="369332"/>
          </a:xfrm>
          <a:prstGeom prst="rect">
            <a:avLst/>
          </a:prstGeom>
        </p:spPr>
        <p:txBody>
          <a:bodyPr wrap="none">
            <a:spAutoFit/>
          </a:bodyPr>
          <a:lstStyle/>
          <a:p>
            <a:r>
              <a:rPr lang="en-US" b="1" dirty="0" smtClean="0"/>
              <a:t>Thomas</a:t>
            </a:r>
            <a:r>
              <a:rPr lang="en-US" dirty="0" smtClean="0"/>
              <a:t> </a:t>
            </a:r>
            <a:r>
              <a:rPr lang="en-US" b="1" dirty="0" smtClean="0"/>
              <a:t>Howard</a:t>
            </a:r>
            <a:endParaRPr lang="uk-UA" b="1" dirty="0"/>
          </a:p>
        </p:txBody>
      </p:sp>
      <p:pic>
        <p:nvPicPr>
          <p:cNvPr id="3084" name="Picture 12" descr="Sir Henry Unton, by Unknown artist, circa 1596 - NPG  - © National Portrait Gallery, Lond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9626" y="4298973"/>
            <a:ext cx="3950934" cy="1736018"/>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6389964" y="6034991"/>
            <a:ext cx="1710596" cy="369332"/>
          </a:xfrm>
          <a:prstGeom prst="rect">
            <a:avLst/>
          </a:prstGeom>
        </p:spPr>
        <p:txBody>
          <a:bodyPr wrap="none">
            <a:spAutoFit/>
          </a:bodyPr>
          <a:lstStyle/>
          <a:p>
            <a:r>
              <a:rPr lang="en-US" b="1" dirty="0"/>
              <a:t>Sir Henry </a:t>
            </a:r>
            <a:r>
              <a:rPr lang="en-US" b="1" dirty="0" err="1"/>
              <a:t>Unton</a:t>
            </a:r>
            <a:endParaRPr lang="en-US" b="1" dirty="0"/>
          </a:p>
        </p:txBody>
      </p:sp>
    </p:spTree>
    <p:extLst>
      <p:ext uri="{BB962C8B-B14F-4D97-AF65-F5344CB8AC3E}">
        <p14:creationId xmlns:p14="http://schemas.microsoft.com/office/powerpoint/2010/main" val="23854156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1000"/>
                                        <p:tgtEl>
                                          <p:spTgt spid="3074"/>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1000"/>
                                        <p:tgtEl>
                                          <p:spTgt spid="2"/>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3076"/>
                                        </p:tgtEl>
                                        <p:attrNameLst>
                                          <p:attrName>style.visibility</p:attrName>
                                        </p:attrNameLst>
                                      </p:cBhvr>
                                      <p:to>
                                        <p:strVal val="visible"/>
                                      </p:to>
                                    </p:set>
                                    <p:animEffect transition="in" filter="dissolve">
                                      <p:cBhvr>
                                        <p:cTn id="15" dur="1000"/>
                                        <p:tgtEl>
                                          <p:spTgt spid="3076"/>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dissolve">
                                      <p:cBhvr>
                                        <p:cTn id="19" dur="1000"/>
                                        <p:tgtEl>
                                          <p:spTgt spid="3"/>
                                        </p:tgtEl>
                                      </p:cBhvr>
                                    </p:animEffect>
                                  </p:childTnLst>
                                </p:cTn>
                              </p:par>
                            </p:childTnLst>
                          </p:cTn>
                        </p:par>
                        <p:par>
                          <p:cTn id="20" fill="hold">
                            <p:stCondLst>
                              <p:cond delay="4000"/>
                            </p:stCondLst>
                            <p:childTnLst>
                              <p:par>
                                <p:cTn id="21" presetID="9" presetClass="entr" presetSubtype="0" fill="hold" nodeType="afterEffect">
                                  <p:stCondLst>
                                    <p:cond delay="0"/>
                                  </p:stCondLst>
                                  <p:childTnLst>
                                    <p:set>
                                      <p:cBhvr>
                                        <p:cTn id="22" dur="1" fill="hold">
                                          <p:stCondLst>
                                            <p:cond delay="0"/>
                                          </p:stCondLst>
                                        </p:cTn>
                                        <p:tgtEl>
                                          <p:spTgt spid="3078"/>
                                        </p:tgtEl>
                                        <p:attrNameLst>
                                          <p:attrName>style.visibility</p:attrName>
                                        </p:attrNameLst>
                                      </p:cBhvr>
                                      <p:to>
                                        <p:strVal val="visible"/>
                                      </p:to>
                                    </p:set>
                                    <p:animEffect transition="in" filter="dissolve">
                                      <p:cBhvr>
                                        <p:cTn id="23" dur="1000"/>
                                        <p:tgtEl>
                                          <p:spTgt spid="3078"/>
                                        </p:tgtEl>
                                      </p:cBhvr>
                                    </p:animEffect>
                                  </p:childTnLst>
                                </p:cTn>
                              </p:par>
                            </p:childTnLst>
                          </p:cTn>
                        </p:par>
                        <p:par>
                          <p:cTn id="24" fill="hold">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1000"/>
                                        <p:tgtEl>
                                          <p:spTgt spid="4"/>
                                        </p:tgtEl>
                                      </p:cBhvr>
                                    </p:animEffect>
                                  </p:childTnLst>
                                </p:cTn>
                              </p:par>
                            </p:childTnLst>
                          </p:cTn>
                        </p:par>
                        <p:par>
                          <p:cTn id="28" fill="hold">
                            <p:stCondLst>
                              <p:cond delay="6000"/>
                            </p:stCondLst>
                            <p:childTnLst>
                              <p:par>
                                <p:cTn id="29" presetID="9" presetClass="entr" presetSubtype="0" fill="hold" nodeType="afterEffect">
                                  <p:stCondLst>
                                    <p:cond delay="0"/>
                                  </p:stCondLst>
                                  <p:childTnLst>
                                    <p:set>
                                      <p:cBhvr>
                                        <p:cTn id="30" dur="1" fill="hold">
                                          <p:stCondLst>
                                            <p:cond delay="0"/>
                                          </p:stCondLst>
                                        </p:cTn>
                                        <p:tgtEl>
                                          <p:spTgt spid="3082"/>
                                        </p:tgtEl>
                                        <p:attrNameLst>
                                          <p:attrName>style.visibility</p:attrName>
                                        </p:attrNameLst>
                                      </p:cBhvr>
                                      <p:to>
                                        <p:strVal val="visible"/>
                                      </p:to>
                                    </p:set>
                                    <p:animEffect transition="in" filter="dissolve">
                                      <p:cBhvr>
                                        <p:cTn id="31" dur="1000"/>
                                        <p:tgtEl>
                                          <p:spTgt spid="3082"/>
                                        </p:tgtEl>
                                      </p:cBhvr>
                                    </p:animEffect>
                                  </p:childTnLst>
                                </p:cTn>
                              </p:par>
                            </p:childTnLst>
                          </p:cTn>
                        </p:par>
                        <p:par>
                          <p:cTn id="32" fill="hold">
                            <p:stCondLst>
                              <p:cond delay="7000"/>
                            </p:stCondLst>
                            <p:childTnLst>
                              <p:par>
                                <p:cTn id="33" presetID="9" presetClass="entr" presetSubtype="0"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dissolve">
                                      <p:cBhvr>
                                        <p:cTn id="35" dur="1000"/>
                                        <p:tgtEl>
                                          <p:spTgt spid="5"/>
                                        </p:tgtEl>
                                      </p:cBhvr>
                                    </p:animEffect>
                                  </p:childTnLst>
                                </p:cTn>
                              </p:par>
                            </p:childTnLst>
                          </p:cTn>
                        </p:par>
                        <p:par>
                          <p:cTn id="36" fill="hold">
                            <p:stCondLst>
                              <p:cond delay="8000"/>
                            </p:stCondLst>
                            <p:childTnLst>
                              <p:par>
                                <p:cTn id="37" presetID="9" presetClass="entr" presetSubtype="0" fill="hold" nodeType="afterEffect">
                                  <p:stCondLst>
                                    <p:cond delay="0"/>
                                  </p:stCondLst>
                                  <p:childTnLst>
                                    <p:set>
                                      <p:cBhvr>
                                        <p:cTn id="38" dur="1" fill="hold">
                                          <p:stCondLst>
                                            <p:cond delay="0"/>
                                          </p:stCondLst>
                                        </p:cTn>
                                        <p:tgtEl>
                                          <p:spTgt spid="3084"/>
                                        </p:tgtEl>
                                        <p:attrNameLst>
                                          <p:attrName>style.visibility</p:attrName>
                                        </p:attrNameLst>
                                      </p:cBhvr>
                                      <p:to>
                                        <p:strVal val="visible"/>
                                      </p:to>
                                    </p:set>
                                    <p:animEffect transition="in" filter="dissolve">
                                      <p:cBhvr>
                                        <p:cTn id="39" dur="1000"/>
                                        <p:tgtEl>
                                          <p:spTgt spid="3084"/>
                                        </p:tgtEl>
                                      </p:cBhvr>
                                    </p:animEffect>
                                  </p:childTnLst>
                                </p:cTn>
                              </p:par>
                            </p:childTnLst>
                          </p:cTn>
                        </p:par>
                        <p:par>
                          <p:cTn id="40" fill="hold">
                            <p:stCondLst>
                              <p:cond delay="9000"/>
                            </p:stCondLst>
                            <p:childTnLst>
                              <p:par>
                                <p:cTn id="41" presetID="9" presetClass="entr" presetSubtype="0"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dissolve">
                                      <p:cBhvr>
                                        <p:cTn id="4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omas Howard, 14th Earl of Arundel, 4th Earl of Surrey and 1st Earl of Norfolk, by Sir Peter Paul Rubens, 1629 - NPG  - © National Portrait Gallery, Lond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4106064" cy="5337884"/>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29239" y="5520987"/>
            <a:ext cx="4006610" cy="769441"/>
          </a:xfrm>
          <a:prstGeom prst="rect">
            <a:avLst/>
          </a:prstGeom>
        </p:spPr>
        <p:txBody>
          <a:bodyPr wrap="none">
            <a:spAutoFit/>
          </a:bodyPr>
          <a:lstStyle/>
          <a:p>
            <a:r>
              <a:rPr lang="en-US" sz="4400" b="1" dirty="0"/>
              <a:t>Thomas Howard</a:t>
            </a:r>
          </a:p>
        </p:txBody>
      </p:sp>
      <p:pic>
        <p:nvPicPr>
          <p:cNvPr id="4100" name="Picture 4" descr="King Charles II, by Unknown artist, 1630 - NPG  - © National Portrait Gallery, Lond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116633"/>
            <a:ext cx="4102240" cy="533788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735678" y="5511928"/>
            <a:ext cx="3486852" cy="769441"/>
          </a:xfrm>
          <a:prstGeom prst="rect">
            <a:avLst/>
          </a:prstGeom>
        </p:spPr>
        <p:txBody>
          <a:bodyPr wrap="none">
            <a:spAutoFit/>
          </a:bodyPr>
          <a:lstStyle/>
          <a:p>
            <a:r>
              <a:rPr lang="en-US" sz="4400" b="1" dirty="0"/>
              <a:t>King Charles II</a:t>
            </a:r>
          </a:p>
        </p:txBody>
      </p:sp>
    </p:spTree>
    <p:extLst>
      <p:ext uri="{BB962C8B-B14F-4D97-AF65-F5344CB8AC3E}">
        <p14:creationId xmlns:p14="http://schemas.microsoft.com/office/powerpoint/2010/main" val="10494451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100"/>
                                        </p:tgtEl>
                                        <p:attrNameLst>
                                          <p:attrName>style.visibility</p:attrName>
                                        </p:attrNameLst>
                                      </p:cBhvr>
                                      <p:to>
                                        <p:strVal val="visible"/>
                                      </p:to>
                                    </p:set>
                                    <p:animEffect transition="in" filter="fade">
                                      <p:cBhvr>
                                        <p:cTn id="19" dur="1000"/>
                                        <p:tgtEl>
                                          <p:spTgt spid="4100"/>
                                        </p:tgtEl>
                                      </p:cBhvr>
                                    </p:animEffect>
                                    <p:anim calcmode="lin" valueType="num">
                                      <p:cBhvr>
                                        <p:cTn id="20" dur="1000" fill="hold"/>
                                        <p:tgtEl>
                                          <p:spTgt spid="4100"/>
                                        </p:tgtEl>
                                        <p:attrNameLst>
                                          <p:attrName>ppt_x</p:attrName>
                                        </p:attrNameLst>
                                      </p:cBhvr>
                                      <p:tavLst>
                                        <p:tav tm="0">
                                          <p:val>
                                            <p:strVal val="#ppt_x"/>
                                          </p:val>
                                        </p:tav>
                                        <p:tav tm="100000">
                                          <p:val>
                                            <p:strVal val="#ppt_x"/>
                                          </p:val>
                                        </p:tav>
                                      </p:tavLst>
                                    </p:anim>
                                    <p:anim calcmode="lin" valueType="num">
                                      <p:cBhvr>
                                        <p:cTn id="21" dur="1000" fill="hold"/>
                                        <p:tgtEl>
                                          <p:spTgt spid="410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King Charles I, by Daniel Mytens, 1631 - NPG  - © National Portrait Gallery, Lond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88640"/>
            <a:ext cx="3438662" cy="561590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06821" y="5828833"/>
            <a:ext cx="3336170" cy="769441"/>
          </a:xfrm>
          <a:prstGeom prst="rect">
            <a:avLst/>
          </a:prstGeom>
        </p:spPr>
        <p:txBody>
          <a:bodyPr wrap="none">
            <a:spAutoFit/>
          </a:bodyPr>
          <a:lstStyle/>
          <a:p>
            <a:r>
              <a:rPr lang="en-US" sz="4400" b="1" dirty="0"/>
              <a:t>King Charles I</a:t>
            </a:r>
          </a:p>
        </p:txBody>
      </p:sp>
      <p:pic>
        <p:nvPicPr>
          <p:cNvPr id="5124" name="Picture 4" descr="Henrietta Maria, by Unknown artist, background by  Hendrik van Steenwyck, circa 1635 - NPG  - © National Portrait Gallery, Lond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7958" y="188640"/>
            <a:ext cx="3916490" cy="5640193"/>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853949" y="5859610"/>
            <a:ext cx="3584507" cy="707886"/>
          </a:xfrm>
          <a:prstGeom prst="rect">
            <a:avLst/>
          </a:prstGeom>
        </p:spPr>
        <p:txBody>
          <a:bodyPr wrap="none">
            <a:spAutoFit/>
          </a:bodyPr>
          <a:lstStyle/>
          <a:p>
            <a:r>
              <a:rPr lang="en-US" sz="4000" b="1" dirty="0"/>
              <a:t>Henrietta Maria</a:t>
            </a:r>
          </a:p>
        </p:txBody>
      </p:sp>
    </p:spTree>
    <p:extLst>
      <p:ext uri="{BB962C8B-B14F-4D97-AF65-F5344CB8AC3E}">
        <p14:creationId xmlns:p14="http://schemas.microsoft.com/office/powerpoint/2010/main" val="25534614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anim calcmode="lin" valueType="num">
                                      <p:cBhvr>
                                        <p:cTn id="8" dur="2000" fill="hold"/>
                                        <p:tgtEl>
                                          <p:spTgt spid="5122"/>
                                        </p:tgtEl>
                                        <p:attrNameLst>
                                          <p:attrName>ppt_w</p:attrName>
                                        </p:attrNameLst>
                                      </p:cBhvr>
                                      <p:tavLst>
                                        <p:tav tm="0" fmla="#ppt_w*sin(2.5*pi*$)">
                                          <p:val>
                                            <p:fltVal val="0"/>
                                          </p:val>
                                        </p:tav>
                                        <p:tav tm="100000">
                                          <p:val>
                                            <p:fltVal val="1"/>
                                          </p:val>
                                        </p:tav>
                                      </p:tavLst>
                                    </p:anim>
                                    <p:anim calcmode="lin" valueType="num">
                                      <p:cBhvr>
                                        <p:cTn id="9" dur="2000" fill="hold"/>
                                        <p:tgtEl>
                                          <p:spTgt spid="512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anim calcmode="lin" valueType="num">
                                      <p:cBhvr>
                                        <p:cTn id="14" dur="2000" fill="hold"/>
                                        <p:tgtEl>
                                          <p:spTgt spid="2"/>
                                        </p:tgtEl>
                                        <p:attrNameLst>
                                          <p:attrName>ppt_w</p:attrName>
                                        </p:attrNameLst>
                                      </p:cBhvr>
                                      <p:tavLst>
                                        <p:tav tm="0" fmla="#ppt_w*sin(2.5*pi*$)">
                                          <p:val>
                                            <p:fltVal val="0"/>
                                          </p:val>
                                        </p:tav>
                                        <p:tav tm="100000">
                                          <p:val>
                                            <p:fltVal val="1"/>
                                          </p:val>
                                        </p:tav>
                                      </p:tavLst>
                                    </p:anim>
                                    <p:anim calcmode="lin" valueType="num">
                                      <p:cBhvr>
                                        <p:cTn id="15" dur="2000" fill="hold"/>
                                        <p:tgtEl>
                                          <p:spTgt spid="2"/>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nodeType="afterEffect">
                                  <p:stCondLst>
                                    <p:cond delay="0"/>
                                  </p:stCondLst>
                                  <p:childTnLst>
                                    <p:set>
                                      <p:cBhvr>
                                        <p:cTn id="18" dur="1" fill="hold">
                                          <p:stCondLst>
                                            <p:cond delay="0"/>
                                          </p:stCondLst>
                                        </p:cTn>
                                        <p:tgtEl>
                                          <p:spTgt spid="5124"/>
                                        </p:tgtEl>
                                        <p:attrNameLst>
                                          <p:attrName>style.visibility</p:attrName>
                                        </p:attrNameLst>
                                      </p:cBhvr>
                                      <p:to>
                                        <p:strVal val="visible"/>
                                      </p:to>
                                    </p:set>
                                    <p:animEffect transition="in" filter="fade">
                                      <p:cBhvr>
                                        <p:cTn id="19" dur="2000"/>
                                        <p:tgtEl>
                                          <p:spTgt spid="5124"/>
                                        </p:tgtEl>
                                      </p:cBhvr>
                                    </p:animEffect>
                                    <p:anim calcmode="lin" valueType="num">
                                      <p:cBhvr>
                                        <p:cTn id="20" dur="2000" fill="hold"/>
                                        <p:tgtEl>
                                          <p:spTgt spid="5124"/>
                                        </p:tgtEl>
                                        <p:attrNameLst>
                                          <p:attrName>ppt_w</p:attrName>
                                        </p:attrNameLst>
                                      </p:cBhvr>
                                      <p:tavLst>
                                        <p:tav tm="0" fmla="#ppt_w*sin(2.5*pi*$)">
                                          <p:val>
                                            <p:fltVal val="0"/>
                                          </p:val>
                                        </p:tav>
                                        <p:tav tm="100000">
                                          <p:val>
                                            <p:fltVal val="1"/>
                                          </p:val>
                                        </p:tav>
                                      </p:tavLst>
                                    </p:anim>
                                    <p:anim calcmode="lin" valueType="num">
                                      <p:cBhvr>
                                        <p:cTn id="21" dur="2000" fill="hold"/>
                                        <p:tgtEl>
                                          <p:spTgt spid="5124"/>
                                        </p:tgtEl>
                                        <p:attrNameLst>
                                          <p:attrName>ppt_h</p:attrName>
                                        </p:attrNameLst>
                                      </p:cBhvr>
                                      <p:tavLst>
                                        <p:tav tm="0">
                                          <p:val>
                                            <p:strVal val="#ppt_h"/>
                                          </p:val>
                                        </p:tav>
                                        <p:tav tm="100000">
                                          <p:val>
                                            <p:strVal val="#ppt_h"/>
                                          </p:val>
                                        </p:tav>
                                      </p:tavLst>
                                    </p:anim>
                                  </p:childTnLst>
                                </p:cTn>
                              </p:par>
                            </p:childTnLst>
                          </p:cTn>
                        </p:par>
                        <p:par>
                          <p:cTn id="22" fill="hold">
                            <p:stCondLst>
                              <p:cond delay="6000"/>
                            </p:stCondLst>
                            <p:childTnLst>
                              <p:par>
                                <p:cTn id="23" presetID="45" presetClass="entr" presetSubtype="0"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2000"/>
                                        <p:tgtEl>
                                          <p:spTgt spid="3"/>
                                        </p:tgtEl>
                                      </p:cBhvr>
                                    </p:animEffect>
                                    <p:anim calcmode="lin" valueType="num">
                                      <p:cBhvr>
                                        <p:cTn id="26" dur="2000" fill="hold"/>
                                        <p:tgtEl>
                                          <p:spTgt spid="3"/>
                                        </p:tgtEl>
                                        <p:attrNameLst>
                                          <p:attrName>ppt_w</p:attrName>
                                        </p:attrNameLst>
                                      </p:cBhvr>
                                      <p:tavLst>
                                        <p:tav tm="0" fmla="#ppt_w*sin(2.5*pi*$)">
                                          <p:val>
                                            <p:fltVal val="0"/>
                                          </p:val>
                                        </p:tav>
                                        <p:tav tm="100000">
                                          <p:val>
                                            <p:fltVal val="1"/>
                                          </p:val>
                                        </p:tav>
                                      </p:tavLst>
                                    </p:anim>
                                    <p:anim calcmode="lin" valueType="num">
                                      <p:cBhvr>
                                        <p:cTn id="27"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ir Theodore Turquet de Mayerne, by Unknown artist, probably after 1625 - NPG  - © National Portrait Gallery, Lond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693" y="260647"/>
            <a:ext cx="4406325" cy="561590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35693" y="5876552"/>
            <a:ext cx="4805156" cy="954107"/>
          </a:xfrm>
          <a:prstGeom prst="rect">
            <a:avLst/>
          </a:prstGeom>
        </p:spPr>
        <p:txBody>
          <a:bodyPr wrap="square">
            <a:spAutoFit/>
          </a:bodyPr>
          <a:lstStyle/>
          <a:p>
            <a:pPr algn="ctr"/>
            <a:r>
              <a:rPr lang="fr-FR" sz="2800" b="1" dirty="0"/>
              <a:t>Sir Theodore Turquet de Mayerne</a:t>
            </a:r>
          </a:p>
        </p:txBody>
      </p:sp>
      <p:pic>
        <p:nvPicPr>
          <p:cNvPr id="6148" name="Picture 4" descr="John Milton, by Unknown artist, circa 1629 - NPG  - © National Portrait Gallery, Lond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368659"/>
            <a:ext cx="4286674" cy="539988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5497537" y="5999662"/>
            <a:ext cx="2723631" cy="707886"/>
          </a:xfrm>
          <a:prstGeom prst="rect">
            <a:avLst/>
          </a:prstGeom>
        </p:spPr>
        <p:txBody>
          <a:bodyPr wrap="none">
            <a:spAutoFit/>
          </a:bodyPr>
          <a:lstStyle/>
          <a:p>
            <a:r>
              <a:rPr lang="en-US" sz="4000" b="1" dirty="0"/>
              <a:t>John Milton</a:t>
            </a:r>
          </a:p>
        </p:txBody>
      </p:sp>
    </p:spTree>
    <p:extLst>
      <p:ext uri="{BB962C8B-B14F-4D97-AF65-F5344CB8AC3E}">
        <p14:creationId xmlns:p14="http://schemas.microsoft.com/office/powerpoint/2010/main" val="15929353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6148"/>
                                        </p:tgtEl>
                                        <p:attrNameLst>
                                          <p:attrName>style.visibility</p:attrName>
                                        </p:attrNameLst>
                                      </p:cBhvr>
                                      <p:to>
                                        <p:strVal val="visible"/>
                                      </p:to>
                                    </p:set>
                                    <p:anim calcmode="lin" valueType="num">
                                      <p:cBhvr>
                                        <p:cTn id="21" dur="1000" fill="hold"/>
                                        <p:tgtEl>
                                          <p:spTgt spid="6148"/>
                                        </p:tgtEl>
                                        <p:attrNameLst>
                                          <p:attrName>ppt_w</p:attrName>
                                        </p:attrNameLst>
                                      </p:cBhvr>
                                      <p:tavLst>
                                        <p:tav tm="0">
                                          <p:val>
                                            <p:fltVal val="0"/>
                                          </p:val>
                                        </p:tav>
                                        <p:tav tm="100000">
                                          <p:val>
                                            <p:strVal val="#ppt_w"/>
                                          </p:val>
                                        </p:tav>
                                      </p:tavLst>
                                    </p:anim>
                                    <p:anim calcmode="lin" valueType="num">
                                      <p:cBhvr>
                                        <p:cTn id="22" dur="1000" fill="hold"/>
                                        <p:tgtEl>
                                          <p:spTgt spid="6148"/>
                                        </p:tgtEl>
                                        <p:attrNameLst>
                                          <p:attrName>ppt_h</p:attrName>
                                        </p:attrNameLst>
                                      </p:cBhvr>
                                      <p:tavLst>
                                        <p:tav tm="0">
                                          <p:val>
                                            <p:fltVal val="0"/>
                                          </p:val>
                                        </p:tav>
                                        <p:tav tm="100000">
                                          <p:val>
                                            <p:strVal val="#ppt_h"/>
                                          </p:val>
                                        </p:tav>
                                      </p:tavLst>
                                    </p:anim>
                                    <p:anim calcmode="lin" valueType="num">
                                      <p:cBhvr>
                                        <p:cTn id="23" dur="1000" fill="hold"/>
                                        <p:tgtEl>
                                          <p:spTgt spid="6148"/>
                                        </p:tgtEl>
                                        <p:attrNameLst>
                                          <p:attrName>style.rotation</p:attrName>
                                        </p:attrNameLst>
                                      </p:cBhvr>
                                      <p:tavLst>
                                        <p:tav tm="0">
                                          <p:val>
                                            <p:fltVal val="90"/>
                                          </p:val>
                                        </p:tav>
                                        <p:tav tm="100000">
                                          <p:val>
                                            <p:fltVal val="0"/>
                                          </p:val>
                                        </p:tav>
                                      </p:tavLst>
                                    </p:anim>
                                    <p:animEffect transition="in" filter="fade">
                                      <p:cBhvr>
                                        <p:cTn id="24" dur="1000"/>
                                        <p:tgtEl>
                                          <p:spTgt spid="6148"/>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1000" fill="hold"/>
                                        <p:tgtEl>
                                          <p:spTgt spid="3"/>
                                        </p:tgtEl>
                                        <p:attrNameLst>
                                          <p:attrName>ppt_w</p:attrName>
                                        </p:attrNameLst>
                                      </p:cBhvr>
                                      <p:tavLst>
                                        <p:tav tm="0">
                                          <p:val>
                                            <p:fltVal val="0"/>
                                          </p:val>
                                        </p:tav>
                                        <p:tav tm="100000">
                                          <p:val>
                                            <p:strVal val="#ppt_w"/>
                                          </p:val>
                                        </p:tav>
                                      </p:tavLst>
                                    </p:anim>
                                    <p:anim calcmode="lin" valueType="num">
                                      <p:cBhvr>
                                        <p:cTn id="29" dur="1000" fill="hold"/>
                                        <p:tgtEl>
                                          <p:spTgt spid="3"/>
                                        </p:tgtEl>
                                        <p:attrNameLst>
                                          <p:attrName>ppt_h</p:attrName>
                                        </p:attrNameLst>
                                      </p:cBhvr>
                                      <p:tavLst>
                                        <p:tav tm="0">
                                          <p:val>
                                            <p:fltVal val="0"/>
                                          </p:val>
                                        </p:tav>
                                        <p:tav tm="100000">
                                          <p:val>
                                            <p:strVal val="#ppt_h"/>
                                          </p:val>
                                        </p:tav>
                                      </p:tavLst>
                                    </p:anim>
                                    <p:anim calcmode="lin" valueType="num">
                                      <p:cBhvr>
                                        <p:cTn id="30" dur="1000" fill="hold"/>
                                        <p:tgtEl>
                                          <p:spTgt spid="3"/>
                                        </p:tgtEl>
                                        <p:attrNameLst>
                                          <p:attrName>style.rotation</p:attrName>
                                        </p:attrNameLst>
                                      </p:cBhvr>
                                      <p:tavLst>
                                        <p:tav tm="0">
                                          <p:val>
                                            <p:fltVal val="90"/>
                                          </p:val>
                                        </p:tav>
                                        <p:tav tm="100000">
                                          <p:val>
                                            <p:fltVal val="0"/>
                                          </p:val>
                                        </p:tav>
                                      </p:tavLst>
                                    </p:anim>
                                    <p:animEffect transition="in" filter="fade">
                                      <p:cBhvr>
                                        <p:cTn id="3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Venetia, Lady Digby, by Sir Anthony Van Dyck, circa 1633-1634 - NPG  - © National Portrait Gallery, Lond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705" y="260648"/>
            <a:ext cx="4170370" cy="539988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139790" y="5877272"/>
            <a:ext cx="2130199" cy="830997"/>
          </a:xfrm>
          <a:prstGeom prst="rect">
            <a:avLst/>
          </a:prstGeom>
        </p:spPr>
        <p:txBody>
          <a:bodyPr wrap="none">
            <a:spAutoFit/>
          </a:bodyPr>
          <a:lstStyle/>
          <a:p>
            <a:r>
              <a:rPr lang="en-US" sz="4800" b="1" dirty="0"/>
              <a:t>Venetia</a:t>
            </a:r>
          </a:p>
        </p:txBody>
      </p:sp>
      <p:pic>
        <p:nvPicPr>
          <p:cNvPr id="7172" name="Picture 4" descr="Henry Stone, by Sir Peter Lely, circa 1648 - NPG  - © National Portrait Gallery, Lond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60648"/>
            <a:ext cx="4369750" cy="5399881"/>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5017647" y="5877272"/>
            <a:ext cx="3334439" cy="830997"/>
          </a:xfrm>
          <a:prstGeom prst="rect">
            <a:avLst/>
          </a:prstGeom>
        </p:spPr>
        <p:txBody>
          <a:bodyPr wrap="none">
            <a:spAutoFit/>
          </a:bodyPr>
          <a:lstStyle/>
          <a:p>
            <a:r>
              <a:rPr lang="en-US" sz="4800" b="1" dirty="0"/>
              <a:t>Henry Stone</a:t>
            </a:r>
          </a:p>
        </p:txBody>
      </p:sp>
    </p:spTree>
    <p:extLst>
      <p:ext uri="{BB962C8B-B14F-4D97-AF65-F5344CB8AC3E}">
        <p14:creationId xmlns:p14="http://schemas.microsoft.com/office/powerpoint/2010/main" val="327643093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Effect transition="in" filter="fade">
                                      <p:cBhvr>
                                        <p:cTn id="9" dur="1000"/>
                                        <p:tgtEl>
                                          <p:spTgt spid="7170"/>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Effect transition="in" filter="fade">
                                      <p:cBhvr>
                                        <p:cTn id="15" dur="1000"/>
                                        <p:tgtEl>
                                          <p:spTgt spid="2"/>
                                        </p:tgtEl>
                                      </p:cBhvr>
                                    </p:animEffect>
                                  </p:childTnLst>
                                </p:cTn>
                              </p:par>
                            </p:childTnLst>
                          </p:cTn>
                        </p:par>
                        <p:par>
                          <p:cTn id="16" fill="hold">
                            <p:stCondLst>
                              <p:cond delay="2000"/>
                            </p:stCondLst>
                            <p:childTnLst>
                              <p:par>
                                <p:cTn id="17" presetID="53" presetClass="entr" presetSubtype="16" fill="hold" nodeType="afterEffect">
                                  <p:stCondLst>
                                    <p:cond delay="0"/>
                                  </p:stCondLst>
                                  <p:childTnLst>
                                    <p:set>
                                      <p:cBhvr>
                                        <p:cTn id="18" dur="1" fill="hold">
                                          <p:stCondLst>
                                            <p:cond delay="0"/>
                                          </p:stCondLst>
                                        </p:cTn>
                                        <p:tgtEl>
                                          <p:spTgt spid="7172"/>
                                        </p:tgtEl>
                                        <p:attrNameLst>
                                          <p:attrName>style.visibility</p:attrName>
                                        </p:attrNameLst>
                                      </p:cBhvr>
                                      <p:to>
                                        <p:strVal val="visible"/>
                                      </p:to>
                                    </p:set>
                                    <p:anim calcmode="lin" valueType="num">
                                      <p:cBhvr>
                                        <p:cTn id="19" dur="1000" fill="hold"/>
                                        <p:tgtEl>
                                          <p:spTgt spid="7172"/>
                                        </p:tgtEl>
                                        <p:attrNameLst>
                                          <p:attrName>ppt_w</p:attrName>
                                        </p:attrNameLst>
                                      </p:cBhvr>
                                      <p:tavLst>
                                        <p:tav tm="0">
                                          <p:val>
                                            <p:fltVal val="0"/>
                                          </p:val>
                                        </p:tav>
                                        <p:tav tm="100000">
                                          <p:val>
                                            <p:strVal val="#ppt_w"/>
                                          </p:val>
                                        </p:tav>
                                      </p:tavLst>
                                    </p:anim>
                                    <p:anim calcmode="lin" valueType="num">
                                      <p:cBhvr>
                                        <p:cTn id="20" dur="1000" fill="hold"/>
                                        <p:tgtEl>
                                          <p:spTgt spid="7172"/>
                                        </p:tgtEl>
                                        <p:attrNameLst>
                                          <p:attrName>ppt_h</p:attrName>
                                        </p:attrNameLst>
                                      </p:cBhvr>
                                      <p:tavLst>
                                        <p:tav tm="0">
                                          <p:val>
                                            <p:fltVal val="0"/>
                                          </p:val>
                                        </p:tav>
                                        <p:tav tm="100000">
                                          <p:val>
                                            <p:strVal val="#ppt_h"/>
                                          </p:val>
                                        </p:tav>
                                      </p:tavLst>
                                    </p:anim>
                                    <p:animEffect transition="in" filter="fade">
                                      <p:cBhvr>
                                        <p:cTn id="21" dur="1000"/>
                                        <p:tgtEl>
                                          <p:spTgt spid="7172"/>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Effect transition="in" filter="fade">
                                      <p:cBhvr>
                                        <p:cTn id="2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99</Words>
  <Application>Microsoft Office PowerPoint</Application>
  <PresentationFormat>Экран (4:3)</PresentationFormat>
  <Paragraphs>27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Олександр</dc:creator>
  <cp:lastModifiedBy>Олександр</cp:lastModifiedBy>
  <cp:revision>7</cp:revision>
  <dcterms:created xsi:type="dcterms:W3CDTF">2013-02-19T19:35:41Z</dcterms:created>
  <dcterms:modified xsi:type="dcterms:W3CDTF">2013-02-19T20:43:21Z</dcterms:modified>
</cp:coreProperties>
</file>