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3999" cy="31397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“</a:t>
            </a:r>
            <a:r>
              <a:rPr lang="uk-UA" sz="54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Бетховен </a:t>
            </a:r>
          </a:p>
          <a:p>
            <a:pPr algn="ctr"/>
            <a:r>
              <a:rPr lang="uk-UA" sz="54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українського слова</a:t>
            </a:r>
            <a:r>
              <a:rPr lang="en-US" sz="5400" b="1" dirty="0" smtClean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</a:rPr>
              <a:t>”</a:t>
            </a:r>
            <a:endParaRPr lang="ru-RU" sz="5400" b="1" dirty="0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6828" y="3356992"/>
            <a:ext cx="8532440" cy="32129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 і творчість </a:t>
            </a:r>
          </a:p>
          <a:p>
            <a:pPr algn="ctr"/>
            <a:r>
              <a:rPr lang="uk-UA" sz="5400" b="1" cap="none" spc="0" dirty="0" smtClean="0">
                <a:ln w="1143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Василя Стефаника</a:t>
            </a:r>
            <a:endParaRPr lang="ru-RU" sz="5400" b="1" cap="none" spc="0" dirty="0">
              <a:ln w="1143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26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1890 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публікація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першого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твору-допису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Жолудки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наших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робітних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людей і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читальні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ru-RU" i="1" dirty="0">
                <a:solidFill>
                  <a:srgbClr val="FF0000"/>
                </a:solidFill>
              </a:rPr>
              <a:t>1890-1897 </a:t>
            </a:r>
            <a:r>
              <a:rPr lang="en-US" i="1" dirty="0">
                <a:solidFill>
                  <a:srgbClr val="FF0000"/>
                </a:solidFill>
              </a:rPr>
              <a:t>pp.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перші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"Образки". </a:t>
            </a:r>
          </a:p>
          <a:p>
            <a:r>
              <a:rPr lang="ru-RU" i="1" dirty="0">
                <a:solidFill>
                  <a:srgbClr val="FF0000"/>
                </a:solidFill>
              </a:rPr>
              <a:t>1897 р.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у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чернівецькій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газеті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Праця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надруковані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новели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Виводили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з села", "Синя книжечка",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Стратився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", "У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корчмі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 та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інші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r>
              <a:rPr lang="ru-RU" i="1" dirty="0">
                <a:solidFill>
                  <a:srgbClr val="FF0000"/>
                </a:solidFill>
              </a:rPr>
              <a:t>1899 р.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перша книжка новел "Синя книжечка".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1900 р.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збірка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Камінний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хрест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1901 р.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збірка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"Дорога".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1916 </a:t>
            </a:r>
            <a:r>
              <a:rPr lang="en-US" i="1" dirty="0">
                <a:solidFill>
                  <a:srgbClr val="FF0000"/>
                </a:solidFill>
              </a:rPr>
              <a:t>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новела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Марія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1917 р.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- новели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Діточа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пригода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",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Пістунка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", "Вона - земля",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Дід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Гриць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", 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Гріх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", “ 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Morituri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en-US" i="1" dirty="0">
                <a:solidFill>
                  <a:srgbClr val="FF0000"/>
                </a:solidFill>
              </a:rPr>
              <a:t>1922 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новела "Сини".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1925 </a:t>
            </a:r>
            <a:r>
              <a:rPr lang="en-US" i="1" dirty="0">
                <a:solidFill>
                  <a:srgbClr val="FF0000"/>
                </a:solidFill>
              </a:rPr>
              <a:t>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новела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Воєнні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шкоди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1926 </a:t>
            </a:r>
            <a:r>
              <a:rPr lang="en-US" i="1" dirty="0">
                <a:solidFill>
                  <a:srgbClr val="FF0000"/>
                </a:solidFill>
              </a:rPr>
              <a:t>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збірка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творів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"Земля".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1928 </a:t>
            </a:r>
            <a:r>
              <a:rPr lang="en-US" i="1" dirty="0">
                <a:solidFill>
                  <a:srgbClr val="FF0000"/>
                </a:solidFill>
              </a:rPr>
              <a:t>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новела "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Дурні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баби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". </a:t>
            </a:r>
          </a:p>
          <a:p>
            <a:r>
              <a:rPr lang="ru-RU" i="1" dirty="0">
                <a:solidFill>
                  <a:srgbClr val="FF0000"/>
                </a:solidFill>
              </a:rPr>
              <a:t>1933 </a:t>
            </a:r>
            <a:r>
              <a:rPr lang="en-US" i="1" dirty="0">
                <a:solidFill>
                  <a:srgbClr val="FF0000"/>
                </a:solidFill>
              </a:rPr>
              <a:t>p. 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новела "У нас все свято".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44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921"/>
            <a:ext cx="291833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89" y="1412776"/>
            <a:ext cx="3304762" cy="47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80606"/>
            <a:ext cx="3523810" cy="47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47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4499992" cy="63093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 1899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вийшла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перша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друкована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книга Василя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Стефаника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"Синя книжечка". </a:t>
            </a:r>
          </a:p>
          <a:p>
            <a:pPr marL="0" indent="0" algn="ctr">
              <a:buNone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У 1900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побачила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світ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книга "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Камінний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хрест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", в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якій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спостерігалося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посилення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6">
                    <a:lumMod val="50000"/>
                  </a:schemeClr>
                </a:solidFill>
              </a:rPr>
              <a:t>громадського</a:t>
            </a: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 пафосу. </a:t>
            </a:r>
            <a:endParaRPr lang="ru-RU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059" y="0"/>
            <a:ext cx="485694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1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5650" y="1"/>
            <a:ext cx="9149649" cy="36450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уважно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придивитися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в’їжджаючи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в село,  то на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горизонті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видно один-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єдиний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кам’яний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хрест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саме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той, описаний у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новелі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Камінний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хрест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».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поставив перед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виїздом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еміграцію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Іван</a:t>
            </a:r>
            <a:r>
              <a:rPr lang="ru-RU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Споль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— приятель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письменника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 Таких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хрестів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за селом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багато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але за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радянської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влади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їх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знесли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лише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один не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наважилися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чіпати</a:t>
            </a:r>
            <a:r>
              <a:rPr lang="ru-RU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024" y="3068960"/>
            <a:ext cx="4679032" cy="3603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927" y="2864040"/>
            <a:ext cx="4248472" cy="4013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434" y="188640"/>
            <a:ext cx="9162434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800000"/>
                </a:solidFill>
              </a:rPr>
              <a:t>З 1908 року й до </a:t>
            </a:r>
            <a:r>
              <a:rPr lang="ru-RU" i="1" dirty="0" err="1">
                <a:solidFill>
                  <a:srgbClr val="800000"/>
                </a:solidFill>
              </a:rPr>
              <a:t>розвалу</a:t>
            </a:r>
            <a:r>
              <a:rPr lang="ru-RU" i="1" dirty="0">
                <a:solidFill>
                  <a:srgbClr val="800000"/>
                </a:solidFill>
              </a:rPr>
              <a:t> 	</a:t>
            </a:r>
            <a:r>
              <a:rPr lang="ru-RU" i="1" dirty="0" smtClean="0">
                <a:solidFill>
                  <a:srgbClr val="800000"/>
                </a:solidFill>
              </a:rPr>
              <a:t>			      Австро-</a:t>
            </a:r>
            <a:r>
              <a:rPr lang="ru-RU" i="1" dirty="0" err="1" smtClean="0">
                <a:solidFill>
                  <a:srgbClr val="800000"/>
                </a:solidFill>
              </a:rPr>
              <a:t>Угорщини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  <a:r>
              <a:rPr lang="ru-RU" i="1" dirty="0">
                <a:solidFill>
                  <a:srgbClr val="800000"/>
                </a:solidFill>
              </a:rPr>
              <a:t>Василь </a:t>
            </a:r>
            <a:r>
              <a:rPr lang="ru-RU" i="1" dirty="0" smtClean="0">
                <a:solidFill>
                  <a:srgbClr val="800000"/>
                </a:solidFill>
              </a:rPr>
              <a:t>				    </a:t>
            </a:r>
            <a:r>
              <a:rPr lang="ru-RU" i="1" dirty="0" err="1" smtClean="0">
                <a:solidFill>
                  <a:srgbClr val="800000"/>
                </a:solidFill>
              </a:rPr>
              <a:t>Стефаник</a:t>
            </a:r>
            <a:r>
              <a:rPr lang="ru-RU" i="1" dirty="0" smtClean="0">
                <a:solidFill>
                  <a:srgbClr val="800000"/>
                </a:solidFill>
              </a:rPr>
              <a:t> – депутат</a:t>
            </a:r>
            <a:r>
              <a:rPr lang="ru-RU" i="1" dirty="0">
                <a:solidFill>
                  <a:srgbClr val="800000"/>
                </a:solidFill>
              </a:rPr>
              <a:t>  </a:t>
            </a:r>
            <a:r>
              <a:rPr lang="ru-RU" i="1" dirty="0" smtClean="0">
                <a:solidFill>
                  <a:srgbClr val="800000"/>
                </a:solidFill>
              </a:rPr>
              <a:t>                                                        </a:t>
            </a:r>
            <a:r>
              <a:rPr lang="ru-RU" i="1" dirty="0" err="1" smtClean="0">
                <a:solidFill>
                  <a:srgbClr val="800000"/>
                </a:solidFill>
              </a:rPr>
              <a:t>віденського</a:t>
            </a:r>
            <a:r>
              <a:rPr lang="ru-RU" i="1" dirty="0" smtClean="0">
                <a:solidFill>
                  <a:srgbClr val="800000"/>
                </a:solidFill>
              </a:rPr>
              <a:t> парламенту </a:t>
            </a:r>
            <a:r>
              <a:rPr lang="ru-RU" i="1" dirty="0" err="1" smtClean="0">
                <a:solidFill>
                  <a:srgbClr val="800000"/>
                </a:solidFill>
              </a:rPr>
              <a:t>від</a:t>
            </a:r>
            <a:r>
              <a:rPr lang="ru-RU" i="1" dirty="0" smtClean="0">
                <a:solidFill>
                  <a:srgbClr val="800000"/>
                </a:solidFill>
              </a:rPr>
              <a:t> 			                 </a:t>
            </a:r>
            <a:r>
              <a:rPr lang="ru-RU" i="1" dirty="0" err="1" smtClean="0">
                <a:solidFill>
                  <a:srgbClr val="800000"/>
                </a:solidFill>
              </a:rPr>
              <a:t>радикальної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  <a:r>
              <a:rPr lang="ru-RU" i="1" dirty="0" err="1" smtClean="0">
                <a:solidFill>
                  <a:srgbClr val="800000"/>
                </a:solidFill>
              </a:rPr>
              <a:t>партії</a:t>
            </a:r>
            <a:r>
              <a:rPr lang="ru-RU" i="1" dirty="0" smtClean="0">
                <a:solidFill>
                  <a:srgbClr val="800000"/>
                </a:solidFill>
              </a:rPr>
              <a:t>. </a:t>
            </a:r>
            <a:r>
              <a:rPr lang="ru-RU" i="1" dirty="0" err="1" smtClean="0">
                <a:solidFill>
                  <a:srgbClr val="800000"/>
                </a:solidFill>
              </a:rPr>
              <a:t>Він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захищав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		                </a:t>
            </a:r>
            <a:r>
              <a:rPr lang="ru-RU" i="1" dirty="0" err="1" smtClean="0">
                <a:solidFill>
                  <a:srgbClr val="800000"/>
                </a:solidFill>
              </a:rPr>
              <a:t>інтереси</a:t>
            </a:r>
            <a:r>
              <a:rPr lang="ru-RU" i="1" dirty="0" smtClean="0">
                <a:solidFill>
                  <a:srgbClr val="800000"/>
                </a:solidFill>
              </a:rPr>
              <a:t> трудового селянства.		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       Першу </a:t>
            </a:r>
            <a:r>
              <a:rPr lang="ru-RU" i="1" dirty="0" err="1">
                <a:solidFill>
                  <a:srgbClr val="800000"/>
                </a:solidFill>
              </a:rPr>
              <a:t>світову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війну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видатний</a:t>
            </a:r>
            <a:r>
              <a:rPr lang="ru-RU" i="1" dirty="0">
                <a:solidFill>
                  <a:srgbClr val="800000"/>
                </a:solidFill>
              </a:rPr>
              <a:t>  </a:t>
            </a:r>
            <a:r>
              <a:rPr lang="ru-RU" i="1" dirty="0" smtClean="0">
                <a:solidFill>
                  <a:srgbClr val="800000"/>
                </a:solidFill>
              </a:rPr>
              <a:t>                               </a:t>
            </a:r>
            <a:r>
              <a:rPr lang="ru-RU" i="1" dirty="0" err="1" smtClean="0">
                <a:solidFill>
                  <a:srgbClr val="800000"/>
                </a:solidFill>
              </a:rPr>
              <a:t>письменник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зустрів</a:t>
            </a:r>
            <a:r>
              <a:rPr lang="ru-RU" i="1" dirty="0">
                <a:solidFill>
                  <a:srgbClr val="800000"/>
                </a:solidFill>
              </a:rPr>
              <a:t> у </a:t>
            </a:r>
            <a:r>
              <a:rPr lang="ru-RU" i="1" dirty="0" err="1">
                <a:solidFill>
                  <a:srgbClr val="800000"/>
                </a:solidFill>
              </a:rPr>
              <a:t>рідному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                                          </a:t>
            </a:r>
            <a:r>
              <a:rPr lang="ru-RU" i="1" dirty="0" err="1" smtClean="0">
                <a:solidFill>
                  <a:srgbClr val="800000"/>
                </a:solidFill>
              </a:rPr>
              <a:t>селі</a:t>
            </a:r>
            <a:r>
              <a:rPr lang="ru-RU" i="1" dirty="0">
                <a:solidFill>
                  <a:srgbClr val="800000"/>
                </a:solidFill>
              </a:rPr>
              <a:t>, але через </a:t>
            </a:r>
            <a:r>
              <a:rPr lang="ru-RU" i="1" dirty="0" err="1">
                <a:solidFill>
                  <a:srgbClr val="800000"/>
                </a:solidFill>
              </a:rPr>
              <a:t>постійні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переслідування</a:t>
            </a:r>
            <a:r>
              <a:rPr lang="ru-RU" i="1" dirty="0">
                <a:solidFill>
                  <a:srgbClr val="800000"/>
                </a:solidFill>
              </a:rPr>
              <a:t> й </a:t>
            </a:r>
            <a:r>
              <a:rPr lang="ru-RU" i="1" dirty="0" err="1">
                <a:solidFill>
                  <a:srgbClr val="800000"/>
                </a:solidFill>
              </a:rPr>
              <a:t>підозри</a:t>
            </a:r>
            <a:r>
              <a:rPr lang="ru-RU" i="1" dirty="0">
                <a:solidFill>
                  <a:srgbClr val="800000"/>
                </a:solidFill>
              </a:rPr>
              <a:t> у </a:t>
            </a:r>
            <a:r>
              <a:rPr lang="ru-RU" i="1" dirty="0" err="1">
                <a:solidFill>
                  <a:srgbClr val="800000"/>
                </a:solidFill>
              </a:rPr>
              <a:t>шпигунстві</a:t>
            </a:r>
            <a:r>
              <a:rPr lang="ru-RU" i="1" dirty="0">
                <a:solidFill>
                  <a:srgbClr val="800000"/>
                </a:solidFill>
              </a:rPr>
              <a:t> на </a:t>
            </a:r>
            <a:r>
              <a:rPr lang="ru-RU" i="1" dirty="0" err="1">
                <a:solidFill>
                  <a:srgbClr val="800000"/>
                </a:solidFill>
              </a:rPr>
              <a:t>користь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російської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сторони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був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змушений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перебратися</a:t>
            </a:r>
            <a:r>
              <a:rPr lang="ru-RU" i="1" dirty="0">
                <a:solidFill>
                  <a:srgbClr val="800000"/>
                </a:solidFill>
              </a:rPr>
              <a:t> до </a:t>
            </a:r>
            <a:r>
              <a:rPr lang="ru-RU" i="1" dirty="0" err="1">
                <a:solidFill>
                  <a:srgbClr val="800000"/>
                </a:solidFill>
              </a:rPr>
              <a:t>Відня</a:t>
            </a:r>
            <a:r>
              <a:rPr lang="ru-RU" i="1" dirty="0">
                <a:solidFill>
                  <a:srgbClr val="800000"/>
                </a:solidFill>
              </a:rPr>
              <a:t>. </a:t>
            </a:r>
            <a:r>
              <a:rPr lang="ru-RU" i="1" dirty="0" err="1" smtClean="0">
                <a:solidFill>
                  <a:srgbClr val="800000"/>
                </a:solidFill>
              </a:rPr>
              <a:t>Новелою</a:t>
            </a:r>
            <a:r>
              <a:rPr lang="ru-RU" i="1" dirty="0" smtClean="0">
                <a:solidFill>
                  <a:srgbClr val="800000"/>
                </a:solidFill>
              </a:rPr>
              <a:t> </a:t>
            </a:r>
            <a:r>
              <a:rPr lang="ru-RU" i="1" dirty="0">
                <a:solidFill>
                  <a:srgbClr val="800000"/>
                </a:solidFill>
              </a:rPr>
              <a:t>"</a:t>
            </a:r>
            <a:r>
              <a:rPr lang="ru-RU" i="1" dirty="0" err="1">
                <a:solidFill>
                  <a:srgbClr val="800000"/>
                </a:solidFill>
              </a:rPr>
              <a:t>Діточа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пригода</a:t>
            </a:r>
            <a:r>
              <a:rPr lang="ru-RU" i="1" dirty="0">
                <a:solidFill>
                  <a:srgbClr val="800000"/>
                </a:solidFill>
              </a:rPr>
              <a:t>" (1916) </a:t>
            </a:r>
            <a:r>
              <a:rPr lang="ru-RU" i="1" dirty="0" err="1">
                <a:solidFill>
                  <a:srgbClr val="800000"/>
                </a:solidFill>
              </a:rPr>
              <a:t>починається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другий</a:t>
            </a:r>
            <a:r>
              <a:rPr lang="ru-RU" i="1" dirty="0">
                <a:solidFill>
                  <a:srgbClr val="800000"/>
                </a:solidFill>
              </a:rPr>
              <a:t> та </a:t>
            </a:r>
            <a:r>
              <a:rPr lang="ru-RU" i="1" dirty="0" err="1">
                <a:solidFill>
                  <a:srgbClr val="800000"/>
                </a:solidFill>
              </a:rPr>
              <a:t>останній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період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творчості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письменника</a:t>
            </a:r>
            <a:r>
              <a:rPr lang="ru-RU" i="1" dirty="0">
                <a:solidFill>
                  <a:srgbClr val="800000"/>
                </a:solidFill>
              </a:rPr>
              <a:t>. У </a:t>
            </a:r>
            <a:r>
              <a:rPr lang="ru-RU" i="1" dirty="0" err="1">
                <a:solidFill>
                  <a:srgbClr val="800000"/>
                </a:solidFill>
              </a:rPr>
              <a:t>цей</a:t>
            </a:r>
            <a:r>
              <a:rPr lang="ru-RU" i="1" dirty="0">
                <a:solidFill>
                  <a:srgbClr val="800000"/>
                </a:solidFill>
              </a:rPr>
              <a:t> час </a:t>
            </a:r>
            <a:r>
              <a:rPr lang="ru-RU" i="1" dirty="0" err="1">
                <a:solidFill>
                  <a:srgbClr val="800000"/>
                </a:solidFill>
              </a:rPr>
              <a:t>він</a:t>
            </a:r>
            <a:r>
              <a:rPr lang="ru-RU" i="1" dirty="0">
                <a:solidFill>
                  <a:srgbClr val="800000"/>
                </a:solidFill>
              </a:rPr>
              <a:t> написав </a:t>
            </a:r>
            <a:r>
              <a:rPr lang="ru-RU" i="1" dirty="0" err="1">
                <a:solidFill>
                  <a:srgbClr val="800000"/>
                </a:solidFill>
              </a:rPr>
              <a:t>небагато</a:t>
            </a:r>
            <a:r>
              <a:rPr lang="ru-RU" i="1" dirty="0">
                <a:solidFill>
                  <a:srgbClr val="800000"/>
                </a:solidFill>
              </a:rPr>
              <a:t>: </a:t>
            </a:r>
            <a:r>
              <a:rPr lang="ru-RU" i="1" dirty="0" err="1">
                <a:solidFill>
                  <a:srgbClr val="800000"/>
                </a:solidFill>
              </a:rPr>
              <a:t>всього</a:t>
            </a:r>
            <a:r>
              <a:rPr lang="ru-RU" i="1" dirty="0">
                <a:solidFill>
                  <a:srgbClr val="800000"/>
                </a:solidFill>
              </a:rPr>
              <a:t> 23 новели і </a:t>
            </a:r>
            <a:r>
              <a:rPr lang="ru-RU" i="1" dirty="0" err="1">
                <a:solidFill>
                  <a:srgbClr val="800000"/>
                </a:solidFill>
              </a:rPr>
              <a:t>кілька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автобіографічних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споминів</a:t>
            </a:r>
            <a:r>
              <a:rPr lang="ru-RU" i="1" dirty="0">
                <a:solidFill>
                  <a:srgbClr val="800000"/>
                </a:solidFill>
              </a:rPr>
              <a:t>, </a:t>
            </a:r>
            <a:r>
              <a:rPr lang="ru-RU" i="1" dirty="0" err="1">
                <a:solidFill>
                  <a:srgbClr val="800000"/>
                </a:solidFill>
              </a:rPr>
              <a:t>які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пізніше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err="1">
                <a:solidFill>
                  <a:srgbClr val="800000"/>
                </a:solidFill>
              </a:rPr>
              <a:t>склали</a:t>
            </a:r>
            <a:r>
              <a:rPr lang="ru-RU" i="1" dirty="0">
                <a:solidFill>
                  <a:srgbClr val="800000"/>
                </a:solidFill>
              </a:rPr>
              <a:t> основу </a:t>
            </a:r>
            <a:r>
              <a:rPr lang="ru-RU" i="1" dirty="0" err="1">
                <a:solidFill>
                  <a:srgbClr val="800000"/>
                </a:solidFill>
              </a:rPr>
              <a:t>збірки</a:t>
            </a:r>
            <a:r>
              <a:rPr lang="ru-RU" i="1" dirty="0">
                <a:solidFill>
                  <a:srgbClr val="800000"/>
                </a:solidFill>
              </a:rPr>
              <a:t> </a:t>
            </a:r>
            <a:r>
              <a:rPr lang="ru-RU" i="1" dirty="0" smtClean="0">
                <a:solidFill>
                  <a:srgbClr val="800000"/>
                </a:solidFill>
              </a:rPr>
              <a:t>«Земля». </a:t>
            </a:r>
            <a:endParaRPr lang="ru-RU" i="1" dirty="0">
              <a:solidFill>
                <a:srgbClr val="8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-14419"/>
            <a:ext cx="3851920" cy="27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24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436096" cy="6858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Першою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любов'ю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Василя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Стефаника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була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Євгенія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</a:rPr>
              <a:t>Бачинська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, але вона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помирає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від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туберкульозу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. Коли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він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повертається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рідне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село,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знайомиться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прогресивним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священиком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Кирилом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Гамораком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сусіднього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села.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Згодом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доля химерно й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тісно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пов’яже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Василя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Стефаника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трьома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доньками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5">
                    <a:lumMod val="50000"/>
                  </a:schemeClr>
                </a:solidFill>
              </a:rPr>
              <a:t>священика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Найстарша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rgbClr val="FF0000"/>
                </a:solidFill>
              </a:rPr>
              <a:t>Євгенія</a:t>
            </a:r>
            <a:r>
              <a:rPr lang="ru-RU" sz="2400" i="1" dirty="0">
                <a:solidFill>
                  <a:srgbClr val="FF0000"/>
                </a:solidFill>
              </a:rPr>
              <a:t> </a:t>
            </a:r>
            <a:r>
              <a:rPr lang="ru-RU" sz="2400" i="1" dirty="0" err="1">
                <a:solidFill>
                  <a:srgbClr val="FF0000"/>
                </a:solidFill>
              </a:rPr>
              <a:t>Калитовська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старша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за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письменника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й на той час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заміжня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), стала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палкою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забороненою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(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хоч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взаємною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любов’ю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письменника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Проте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доля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виділила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їй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небагато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років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життя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Євгенія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померла 1906 року. </a:t>
            </a:r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Друга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ru-RU" sz="2400" i="1" dirty="0">
                <a:solidFill>
                  <a:srgbClr val="FF0000"/>
                </a:solidFill>
              </a:rPr>
              <a:t>Ольга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– стала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дружиною, а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третій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— </a:t>
            </a:r>
            <a:r>
              <a:rPr lang="ru-RU" sz="2400" i="1" dirty="0" err="1">
                <a:solidFill>
                  <a:srgbClr val="FF0000"/>
                </a:solidFill>
              </a:rPr>
              <a:t>Олені</a:t>
            </a:r>
            <a:r>
              <a:rPr lang="ru-RU" sz="2400" i="1" dirty="0">
                <a:solidFill>
                  <a:srgbClr val="FF0000"/>
                </a:solidFill>
              </a:rPr>
              <a:t> (</a:t>
            </a:r>
            <a:r>
              <a:rPr lang="ru-RU" sz="2400" i="1" dirty="0" err="1">
                <a:solidFill>
                  <a:srgbClr val="FF0000"/>
                </a:solidFill>
              </a:rPr>
              <a:t>Плешкан</a:t>
            </a:r>
            <a:r>
              <a:rPr lang="ru-RU" sz="2400" i="1" dirty="0">
                <a:solidFill>
                  <a:srgbClr val="FF0000"/>
                </a:solidFill>
              </a:rPr>
              <a:t>) 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—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довелося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виховувати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його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дітей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найдовше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жити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в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домі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i="1" dirty="0" err="1">
                <a:solidFill>
                  <a:schemeClr val="accent5">
                    <a:lumMod val="50000"/>
                  </a:schemeClr>
                </a:solidFill>
              </a:rPr>
              <a:t>письменника</a:t>
            </a:r>
            <a:r>
              <a:rPr lang="ru-RU" sz="24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801" y="0"/>
            <a:ext cx="3789199" cy="6381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9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764704"/>
            <a:ext cx="5436096" cy="60932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</a:rPr>
              <a:t>26 </a:t>
            </a:r>
            <a:r>
              <a:rPr lang="ru-RU" dirty="0" err="1">
                <a:solidFill>
                  <a:srgbClr val="0070C0"/>
                </a:solidFill>
              </a:rPr>
              <a:t>січня</a:t>
            </a:r>
            <a:r>
              <a:rPr lang="ru-RU" dirty="0">
                <a:solidFill>
                  <a:srgbClr val="0070C0"/>
                </a:solidFill>
              </a:rPr>
              <a:t> 1904 року </a:t>
            </a:r>
            <a:r>
              <a:rPr lang="ru-RU" dirty="0" err="1">
                <a:solidFill>
                  <a:srgbClr val="0070C0"/>
                </a:solidFill>
              </a:rPr>
              <a:t>письменник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одружився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smtClean="0">
                <a:solidFill>
                  <a:srgbClr val="0070C0"/>
                </a:solidFill>
              </a:rPr>
              <a:t>Ольгою. </a:t>
            </a:r>
            <a:r>
              <a:rPr lang="ru-RU" dirty="0" err="1" smtClean="0">
                <a:solidFill>
                  <a:srgbClr val="0070C0"/>
                </a:solidFill>
              </a:rPr>
              <a:t>Її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батько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високо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цінував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творчість</a:t>
            </a:r>
            <a:r>
              <a:rPr lang="ru-RU" dirty="0">
                <a:solidFill>
                  <a:srgbClr val="0070C0"/>
                </a:solidFill>
              </a:rPr>
              <a:t> зятя. </a:t>
            </a:r>
            <a:r>
              <a:rPr lang="ru-RU" dirty="0" err="1">
                <a:solidFill>
                  <a:srgbClr val="0070C0"/>
                </a:solidFill>
              </a:rPr>
              <a:t>Сімейне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щастя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Стефаника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тривало</a:t>
            </a:r>
            <a:r>
              <a:rPr lang="ru-RU" dirty="0">
                <a:solidFill>
                  <a:srgbClr val="0070C0"/>
                </a:solidFill>
              </a:rPr>
              <a:t> 10 </a:t>
            </a:r>
            <a:r>
              <a:rPr lang="ru-RU" dirty="0" err="1">
                <a:solidFill>
                  <a:srgbClr val="0070C0"/>
                </a:solidFill>
              </a:rPr>
              <a:t>років</a:t>
            </a:r>
            <a:r>
              <a:rPr lang="ru-RU" dirty="0">
                <a:solidFill>
                  <a:srgbClr val="0070C0"/>
                </a:solidFill>
              </a:rPr>
              <a:t>: 4 лютого </a:t>
            </a:r>
            <a:r>
              <a:rPr lang="ru-RU" dirty="0" smtClean="0">
                <a:solidFill>
                  <a:srgbClr val="0070C0"/>
                </a:solidFill>
              </a:rPr>
              <a:t>1914 року </a:t>
            </a:r>
            <a:r>
              <a:rPr lang="ru-RU" dirty="0">
                <a:solidFill>
                  <a:srgbClr val="0070C0"/>
                </a:solidFill>
              </a:rPr>
              <a:t>Ольга померла, </a:t>
            </a:r>
            <a:r>
              <a:rPr lang="ru-RU" dirty="0" err="1">
                <a:solidFill>
                  <a:srgbClr val="0070C0"/>
                </a:solidFill>
              </a:rPr>
              <a:t>залишивши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Василеві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дрібних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діток</a:t>
            </a:r>
            <a:r>
              <a:rPr lang="ru-RU" dirty="0">
                <a:solidFill>
                  <a:srgbClr val="0070C0"/>
                </a:solidFill>
              </a:rPr>
              <a:t> – </a:t>
            </a:r>
            <a:r>
              <a:rPr lang="ru-RU" dirty="0" err="1">
                <a:solidFill>
                  <a:srgbClr val="0070C0"/>
                </a:solidFill>
              </a:rPr>
              <a:t>трьох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синів</a:t>
            </a:r>
            <a:r>
              <a:rPr lang="ru-RU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6296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43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293096"/>
            <a:ext cx="8100392" cy="2564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FFC000"/>
                </a:solidFill>
              </a:rPr>
              <a:t>Про </a:t>
            </a:r>
            <a:r>
              <a:rPr lang="ru-RU" i="1" dirty="0" err="1">
                <a:solidFill>
                  <a:srgbClr val="FFC000"/>
                </a:solidFill>
              </a:rPr>
              <a:t>кожну</a:t>
            </a:r>
            <a:r>
              <a:rPr lang="ru-RU" i="1" dirty="0">
                <a:solidFill>
                  <a:srgbClr val="FFC000"/>
                </a:solidFill>
              </a:rPr>
              <a:t> з них </a:t>
            </a:r>
            <a:r>
              <a:rPr lang="ru-RU" i="1" dirty="0" err="1">
                <a:solidFill>
                  <a:srgbClr val="FFC000"/>
                </a:solidFill>
              </a:rPr>
              <a:t>він</a:t>
            </a:r>
            <a:r>
              <a:rPr lang="ru-RU" i="1" dirty="0">
                <a:solidFill>
                  <a:srgbClr val="FFC000"/>
                </a:solidFill>
              </a:rPr>
              <a:t> написав у «</a:t>
            </a:r>
            <a:r>
              <a:rPr lang="ru-RU" i="1" dirty="0" err="1">
                <a:solidFill>
                  <a:srgbClr val="FFC000"/>
                </a:solidFill>
              </a:rPr>
              <a:t>Серці</a:t>
            </a:r>
            <a:r>
              <a:rPr lang="ru-RU" i="1" dirty="0">
                <a:solidFill>
                  <a:srgbClr val="FFC000"/>
                </a:solidFill>
              </a:rPr>
              <a:t>»: «</a:t>
            </a:r>
            <a:r>
              <a:rPr lang="ru-RU" i="1" dirty="0" err="1">
                <a:solidFill>
                  <a:srgbClr val="FFC000"/>
                </a:solidFill>
              </a:rPr>
              <a:t>Євгенія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Калитовська</a:t>
            </a:r>
            <a:r>
              <a:rPr lang="ru-RU" i="1" dirty="0">
                <a:solidFill>
                  <a:srgbClr val="FFC000"/>
                </a:solidFill>
              </a:rPr>
              <a:t> — </a:t>
            </a:r>
            <a:r>
              <a:rPr lang="ru-RU" i="1" dirty="0" err="1">
                <a:solidFill>
                  <a:srgbClr val="FFC000"/>
                </a:solidFill>
              </a:rPr>
              <a:t>мій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найвищий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ідеал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жінки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smtClean="0">
                <a:solidFill>
                  <a:srgbClr val="FFC000"/>
                </a:solidFill>
              </a:rPr>
              <a:t>Моя </a:t>
            </a:r>
            <a:r>
              <a:rPr lang="ru-RU" i="1" dirty="0" err="1">
                <a:solidFill>
                  <a:srgbClr val="FFC000"/>
                </a:solidFill>
              </a:rPr>
              <a:t>жінка</a:t>
            </a:r>
            <a:r>
              <a:rPr lang="ru-RU" i="1" dirty="0">
                <a:solidFill>
                  <a:srgbClr val="FFC000"/>
                </a:solidFill>
              </a:rPr>
              <a:t> Ольга — </a:t>
            </a:r>
            <a:r>
              <a:rPr lang="ru-RU" i="1" dirty="0" err="1">
                <a:solidFill>
                  <a:srgbClr val="FFC000"/>
                </a:solidFill>
              </a:rPr>
              <a:t>найбільший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мій</a:t>
            </a:r>
            <a:r>
              <a:rPr lang="ru-RU" i="1" dirty="0">
                <a:solidFill>
                  <a:srgbClr val="FFC000"/>
                </a:solidFill>
              </a:rPr>
              <a:t> приятель і </a:t>
            </a:r>
            <a:r>
              <a:rPr lang="ru-RU" i="1" dirty="0" err="1">
                <a:solidFill>
                  <a:srgbClr val="FFC000"/>
                </a:solidFill>
              </a:rPr>
              <a:t>мати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моїх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трьох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синів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Олена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Плешканова</a:t>
            </a:r>
            <a:r>
              <a:rPr lang="ru-RU" i="1" dirty="0">
                <a:solidFill>
                  <a:srgbClr val="FFC000"/>
                </a:solidFill>
              </a:rPr>
              <a:t> — моя </a:t>
            </a:r>
            <a:r>
              <a:rPr lang="ru-RU" i="1" dirty="0" err="1">
                <a:solidFill>
                  <a:srgbClr val="FFC000"/>
                </a:solidFill>
              </a:rPr>
              <a:t>вірна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приятелька</a:t>
            </a:r>
            <a:r>
              <a:rPr lang="ru-RU" i="1" dirty="0">
                <a:solidFill>
                  <a:srgbClr val="FFC000"/>
                </a:solidFill>
              </a:rPr>
              <a:t> в </a:t>
            </a:r>
            <a:r>
              <a:rPr lang="ru-RU" i="1" dirty="0" err="1">
                <a:solidFill>
                  <a:srgbClr val="FFC000"/>
                </a:solidFill>
              </a:rPr>
              <a:t>біді</a:t>
            </a:r>
            <a:r>
              <a:rPr lang="ru-RU" i="1" dirty="0">
                <a:solidFill>
                  <a:srgbClr val="FFC000"/>
                </a:solidFill>
              </a:rPr>
              <a:t> на </a:t>
            </a:r>
            <a:r>
              <a:rPr lang="ru-RU" i="1" dirty="0" err="1">
                <a:solidFill>
                  <a:srgbClr val="FFC000"/>
                </a:solidFill>
              </a:rPr>
              <a:t>старі</a:t>
            </a:r>
            <a:r>
              <a:rPr lang="ru-RU" i="1" dirty="0">
                <a:solidFill>
                  <a:srgbClr val="FFC000"/>
                </a:solidFill>
              </a:rPr>
              <a:t> роки — вона </a:t>
            </a:r>
            <a:r>
              <a:rPr lang="ru-RU" i="1" dirty="0" err="1">
                <a:solidFill>
                  <a:srgbClr val="FFC000"/>
                </a:solidFill>
              </a:rPr>
              <a:t>виховала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мені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трьох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синів</a:t>
            </a:r>
            <a:r>
              <a:rPr lang="ru-RU" i="1" dirty="0">
                <a:solidFill>
                  <a:srgbClr val="FFC000"/>
                </a:solidFill>
              </a:rPr>
              <a:t>: Семена, </a:t>
            </a:r>
            <a:r>
              <a:rPr lang="ru-RU" i="1" dirty="0" err="1">
                <a:solidFill>
                  <a:srgbClr val="FFC000"/>
                </a:solidFill>
              </a:rPr>
              <a:t>Кирила</a:t>
            </a:r>
            <a:r>
              <a:rPr lang="ru-RU" i="1" dirty="0">
                <a:solidFill>
                  <a:srgbClr val="FFC000"/>
                </a:solidFill>
              </a:rPr>
              <a:t>, Юрка».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7194911" cy="427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583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1507"/>
            <a:ext cx="925252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2060"/>
                </a:solidFill>
              </a:rPr>
              <a:t>Але </a:t>
            </a:r>
            <a:r>
              <a:rPr lang="ru-RU" i="1" dirty="0" err="1">
                <a:solidFill>
                  <a:srgbClr val="002060"/>
                </a:solidFill>
              </a:rPr>
              <a:t>була</a:t>
            </a:r>
            <a:r>
              <a:rPr lang="ru-RU" i="1" dirty="0">
                <a:solidFill>
                  <a:srgbClr val="002060"/>
                </a:solidFill>
              </a:rPr>
              <a:t> в </a:t>
            </a:r>
            <a:r>
              <a:rPr lang="ru-RU" i="1" dirty="0" err="1">
                <a:solidFill>
                  <a:srgbClr val="002060"/>
                </a:solidFill>
              </a:rPr>
              <a:t>житті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Стефаника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ще</a:t>
            </a:r>
            <a:r>
              <a:rPr lang="ru-RU" i="1" dirty="0">
                <a:solidFill>
                  <a:srgbClr val="002060"/>
                </a:solidFill>
              </a:rPr>
              <a:t> одна </a:t>
            </a:r>
            <a:r>
              <a:rPr lang="ru-RU" i="1" dirty="0" err="1">
                <a:solidFill>
                  <a:srgbClr val="002060"/>
                </a:solidFill>
              </a:rPr>
              <a:t>любов</a:t>
            </a:r>
            <a:r>
              <a:rPr lang="ru-RU" i="1" dirty="0">
                <a:solidFill>
                  <a:srgbClr val="002060"/>
                </a:solidFill>
              </a:rPr>
              <a:t> – Ольга </a:t>
            </a:r>
            <a:r>
              <a:rPr lang="ru-RU" i="1" dirty="0" err="1">
                <a:solidFill>
                  <a:srgbClr val="002060"/>
                </a:solidFill>
              </a:rPr>
              <a:t>Кобилянська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Гостюючи</a:t>
            </a:r>
            <a:r>
              <a:rPr lang="ru-RU" i="1" dirty="0">
                <a:solidFill>
                  <a:srgbClr val="002060"/>
                </a:solidFill>
              </a:rPr>
              <a:t> в </a:t>
            </a:r>
            <a:r>
              <a:rPr lang="ru-RU" i="1" dirty="0" err="1">
                <a:solidFill>
                  <a:srgbClr val="002060"/>
                </a:solidFill>
              </a:rPr>
              <a:t>Белелуї</a:t>
            </a:r>
            <a:r>
              <a:rPr lang="ru-RU" i="1" dirty="0">
                <a:solidFill>
                  <a:srgbClr val="002060"/>
                </a:solidFill>
              </a:rPr>
              <a:t> в </a:t>
            </a:r>
            <a:r>
              <a:rPr lang="ru-RU" i="1" dirty="0" err="1">
                <a:solidFill>
                  <a:srgbClr val="002060"/>
                </a:solidFill>
              </a:rPr>
              <a:t>родичів</a:t>
            </a:r>
            <a:r>
              <a:rPr lang="ru-RU" i="1" dirty="0">
                <a:solidFill>
                  <a:srgbClr val="002060"/>
                </a:solidFill>
              </a:rPr>
              <a:t>, Ольга </a:t>
            </a:r>
            <a:r>
              <a:rPr lang="ru-RU" i="1" dirty="0" err="1">
                <a:solidFill>
                  <a:srgbClr val="002060"/>
                </a:solidFill>
              </a:rPr>
              <a:t>подарувала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Стефаникові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квітку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білої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лілії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r>
              <a:rPr lang="ru-RU" i="1" dirty="0" err="1">
                <a:solidFill>
                  <a:srgbClr val="002060"/>
                </a:solidFill>
              </a:rPr>
              <a:t>Письменник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намагався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якнайдовше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зберегти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її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тендітний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цвіт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044822"/>
            <a:ext cx="5976664" cy="3573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20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6632"/>
            <a:ext cx="5652120" cy="67413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В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останні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роки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життя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недуга не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полишала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письменника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Він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відчував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наближення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смерті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, все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частіше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згадував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bg1">
                    <a:lumMod val="50000"/>
                  </a:schemeClr>
                </a:solidFill>
              </a:rPr>
              <a:t>батьків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sz="2800" i="1" dirty="0" err="1" smtClean="0">
                <a:solidFill>
                  <a:schemeClr val="bg1">
                    <a:lumMod val="50000"/>
                  </a:schemeClr>
                </a:solidFill>
              </a:rPr>
              <a:t>Передсмертними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словами Василя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Стефаника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були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</a:rPr>
              <a:t>" Я </a:t>
            </a:r>
            <a:r>
              <a:rPr lang="ru-RU" sz="2800" i="1" dirty="0" err="1">
                <a:solidFill>
                  <a:schemeClr val="bg1">
                    <a:lumMod val="75000"/>
                  </a:schemeClr>
                </a:solidFill>
              </a:rPr>
              <a:t>йду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</a:rPr>
              <a:t> до </a:t>
            </a:r>
            <a:r>
              <a:rPr lang="ru-RU" sz="2800" i="1" dirty="0" err="1">
                <a:solidFill>
                  <a:schemeClr val="bg1">
                    <a:lumMod val="75000"/>
                  </a:schemeClr>
                </a:solidFill>
              </a:rPr>
              <a:t>своєї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75000"/>
                  </a:schemeClr>
                </a:solidFill>
              </a:rPr>
              <a:t>хати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bg1">
                    <a:lumMod val="75000"/>
                  </a:schemeClr>
                </a:solidFill>
              </a:rPr>
              <a:t>це</a:t>
            </a:r>
            <a:r>
              <a:rPr lang="ru-RU" sz="2800" i="1" dirty="0">
                <a:solidFill>
                  <a:schemeClr val="bg1">
                    <a:lumMod val="75000"/>
                  </a:schemeClr>
                </a:solidFill>
              </a:rPr>
              <a:t> не моя</a:t>
            </a:r>
            <a:r>
              <a:rPr lang="ru-RU" sz="2800" i="1" dirty="0" smtClean="0">
                <a:solidFill>
                  <a:schemeClr val="bg1">
                    <a:lumMod val="75000"/>
                  </a:schemeClr>
                </a:solidFill>
              </a:rPr>
              <a:t>". 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Помер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письменник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7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грудня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1936 року у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Русові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від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серцевого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нападу. За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заповітом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митця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поховали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в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рідному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селі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поруч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bg1">
                    <a:lumMod val="50000"/>
                  </a:schemeClr>
                </a:solidFill>
              </a:rPr>
              <a:t>із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 могилою </a:t>
            </a:r>
            <a:r>
              <a:rPr lang="ru-RU" sz="2800" i="1" dirty="0" err="1" smtClean="0">
                <a:solidFill>
                  <a:schemeClr val="bg1">
                    <a:lumMod val="50000"/>
                  </a:schemeClr>
                </a:solidFill>
              </a:rPr>
              <a:t>матері</a:t>
            </a:r>
            <a:r>
              <a:rPr lang="ru-RU" sz="2800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45" y="620688"/>
            <a:ext cx="3522955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56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vi-VN" sz="4800" b="1" dirty="0">
                <a:ln w="50800"/>
                <a:solidFill>
                  <a:schemeClr val="bg1">
                    <a:shade val="50000"/>
                  </a:schemeClr>
                </a:solidFill>
              </a:rPr>
              <a:t>Стефа́ник Васи́ль Семе́нович </a:t>
            </a: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028384" cy="5661248"/>
          </a:xfrm>
        </p:spPr>
        <p:txBody>
          <a:bodyPr>
            <a:noAutofit/>
          </a:bodyPr>
          <a:lstStyle/>
          <a:p>
            <a:r>
              <a:rPr lang="uk-UA" b="1" i="1" dirty="0" smtClean="0">
                <a:solidFill>
                  <a:srgbClr val="4D4D4D"/>
                </a:solidFill>
              </a:rPr>
              <a:t>У</a:t>
            </a:r>
            <a:r>
              <a:rPr lang="vi-VN" b="1" i="1" dirty="0" smtClean="0">
                <a:solidFill>
                  <a:srgbClr val="4D4D4D"/>
                </a:solidFill>
              </a:rPr>
              <a:t>країнський письменник</a:t>
            </a:r>
            <a:r>
              <a:rPr lang="uk-UA" b="1" i="1" dirty="0" smtClean="0">
                <a:solidFill>
                  <a:srgbClr val="4D4D4D"/>
                </a:solidFill>
              </a:rPr>
              <a:t>;</a:t>
            </a:r>
            <a:r>
              <a:rPr lang="vi-VN" b="1" i="1" dirty="0" smtClean="0">
                <a:solidFill>
                  <a:srgbClr val="4D4D4D"/>
                </a:solidFill>
              </a:rPr>
              <a:t> </a:t>
            </a:r>
            <a:endParaRPr lang="uk-UA" b="1" i="1" dirty="0" smtClean="0">
              <a:solidFill>
                <a:srgbClr val="4D4D4D"/>
              </a:solidFill>
            </a:endParaRPr>
          </a:p>
          <a:p>
            <a:r>
              <a:rPr lang="uk-UA" b="1" i="1" dirty="0">
                <a:solidFill>
                  <a:srgbClr val="4D4D4D"/>
                </a:solidFill>
              </a:rPr>
              <a:t>М</a:t>
            </a:r>
            <a:r>
              <a:rPr lang="vi-VN" b="1" i="1" dirty="0" smtClean="0">
                <a:solidFill>
                  <a:srgbClr val="4D4D4D"/>
                </a:solidFill>
              </a:rPr>
              <a:t>айстер </a:t>
            </a:r>
            <a:r>
              <a:rPr lang="vi-VN" b="1" i="1" dirty="0">
                <a:solidFill>
                  <a:srgbClr val="4D4D4D"/>
                </a:solidFill>
              </a:rPr>
              <a:t>експресіоністичної </a:t>
            </a:r>
            <a:r>
              <a:rPr lang="vi-VN" b="1" i="1" dirty="0" smtClean="0">
                <a:solidFill>
                  <a:srgbClr val="4D4D4D"/>
                </a:solidFill>
              </a:rPr>
              <a:t>новели</a:t>
            </a:r>
            <a:r>
              <a:rPr lang="uk-UA" b="1" i="1" dirty="0">
                <a:solidFill>
                  <a:srgbClr val="4D4D4D"/>
                </a:solidFill>
              </a:rPr>
              <a:t>;</a:t>
            </a:r>
            <a:endParaRPr lang="uk-UA" b="1" i="1" dirty="0" smtClean="0">
              <a:solidFill>
                <a:srgbClr val="4D4D4D"/>
              </a:solidFill>
            </a:endParaRPr>
          </a:p>
          <a:p>
            <a:r>
              <a:rPr lang="uk-UA" b="1" i="1" dirty="0">
                <a:solidFill>
                  <a:srgbClr val="4D4D4D"/>
                </a:solidFill>
              </a:rPr>
              <a:t>Г</a:t>
            </a:r>
            <a:r>
              <a:rPr lang="vi-VN" b="1" i="1" dirty="0" smtClean="0">
                <a:solidFill>
                  <a:srgbClr val="4D4D4D"/>
                </a:solidFill>
              </a:rPr>
              <a:t>ромадський діяч</a:t>
            </a:r>
            <a:r>
              <a:rPr lang="uk-UA" b="1" i="1" dirty="0" smtClean="0">
                <a:solidFill>
                  <a:srgbClr val="4D4D4D"/>
                </a:solidFill>
              </a:rPr>
              <a:t>;</a:t>
            </a:r>
            <a:r>
              <a:rPr lang="vi-VN" b="1" i="1" dirty="0" smtClean="0">
                <a:solidFill>
                  <a:srgbClr val="4D4D4D"/>
                </a:solidFill>
              </a:rPr>
              <a:t> </a:t>
            </a:r>
            <a:endParaRPr lang="uk-UA" b="1" i="1" dirty="0" smtClean="0">
              <a:solidFill>
                <a:srgbClr val="4D4D4D"/>
              </a:solidFill>
            </a:endParaRPr>
          </a:p>
          <a:p>
            <a:r>
              <a:rPr lang="uk-UA" b="1" i="1" dirty="0">
                <a:solidFill>
                  <a:srgbClr val="4D4D4D"/>
                </a:solidFill>
              </a:rPr>
              <a:t>П</a:t>
            </a:r>
            <a:r>
              <a:rPr lang="vi-VN" b="1" i="1" dirty="0" smtClean="0">
                <a:solidFill>
                  <a:srgbClr val="4D4D4D"/>
                </a:solidFill>
              </a:rPr>
              <a:t>олітик</a:t>
            </a:r>
            <a:r>
              <a:rPr lang="uk-UA" b="1" i="1" dirty="0" smtClean="0">
                <a:solidFill>
                  <a:srgbClr val="4D4D4D"/>
                </a:solidFill>
              </a:rPr>
              <a:t>;</a:t>
            </a:r>
            <a:r>
              <a:rPr lang="vi-VN" b="1" i="1" dirty="0" smtClean="0">
                <a:solidFill>
                  <a:srgbClr val="4D4D4D"/>
                </a:solidFill>
              </a:rPr>
              <a:t> </a:t>
            </a:r>
            <a:endParaRPr lang="uk-UA" b="1" i="1" dirty="0" smtClean="0">
              <a:solidFill>
                <a:srgbClr val="4D4D4D"/>
              </a:solidFill>
            </a:endParaRPr>
          </a:p>
          <a:p>
            <a:r>
              <a:rPr lang="vi-VN" b="1" i="1" dirty="0" smtClean="0">
                <a:solidFill>
                  <a:srgbClr val="4D4D4D"/>
                </a:solidFill>
              </a:rPr>
              <a:t>Посол </a:t>
            </a:r>
            <a:r>
              <a:rPr lang="vi-VN" b="1" i="1" dirty="0">
                <a:solidFill>
                  <a:srgbClr val="4D4D4D"/>
                </a:solidFill>
              </a:rPr>
              <a:t>(депутат) Австрійського парламенту від </a:t>
            </a:r>
            <a:r>
              <a:rPr lang="vi-VN" b="1" i="1" dirty="0" smtClean="0">
                <a:solidFill>
                  <a:srgbClr val="4D4D4D"/>
                </a:solidFill>
              </a:rPr>
              <a:t>Галичини</a:t>
            </a:r>
            <a:r>
              <a:rPr lang="uk-UA" b="1" i="1" dirty="0">
                <a:solidFill>
                  <a:srgbClr val="4D4D4D"/>
                </a:solidFill>
              </a:rPr>
              <a:t>;</a:t>
            </a:r>
            <a:endParaRPr lang="uk-UA" b="1" i="1" dirty="0" smtClean="0">
              <a:solidFill>
                <a:srgbClr val="4D4D4D"/>
              </a:solidFill>
            </a:endParaRPr>
          </a:p>
          <a:p>
            <a:r>
              <a:rPr lang="vi-VN" b="1" i="1" dirty="0" smtClean="0">
                <a:solidFill>
                  <a:srgbClr val="4D4D4D"/>
                </a:solidFill>
              </a:rPr>
              <a:t>Зять </a:t>
            </a:r>
            <a:r>
              <a:rPr lang="vi-VN" b="1" i="1" dirty="0">
                <a:solidFill>
                  <a:srgbClr val="4D4D4D"/>
                </a:solidFill>
              </a:rPr>
              <a:t>священика УГКЦ, посла Галицького сейму Кирила Гаморака.</a:t>
            </a:r>
            <a:endParaRPr lang="ru-RU" b="1" i="1" dirty="0">
              <a:solidFill>
                <a:srgbClr val="4D4D4D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07" y="980728"/>
            <a:ext cx="2555776" cy="3278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52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0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Літературно-меморіальний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музей в с.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Русів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" y="2276872"/>
            <a:ext cx="5464709" cy="455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266" y="601711"/>
            <a:ext cx="3783734" cy="4504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976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0"/>
            <a:ext cx="8229600" cy="1252736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Літературно-меморіальний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музей в с.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Русів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" y="764704"/>
            <a:ext cx="3619878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8" y="548680"/>
            <a:ext cx="4717914" cy="2145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25" y="2694295"/>
            <a:ext cx="4697023" cy="2090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883" y="4621639"/>
            <a:ext cx="4786219" cy="2212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0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0"/>
            <a:ext cx="4040188" cy="133816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Пам'ятник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В.Стефанику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Львові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вулиці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Стефаника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перед входом у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Національну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бібліотеку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імені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Стефаника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0533" y="0"/>
            <a:ext cx="4041775" cy="1194147"/>
          </a:xfrm>
        </p:spPr>
        <p:txBody>
          <a:bodyPr>
            <a:normAutofit/>
          </a:bodyPr>
          <a:lstStyle/>
          <a:p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Пам'ятник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Василеві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75000"/>
                  </a:schemeClr>
                </a:solidFill>
              </a:rPr>
              <a:t>Стефанику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Івано-Франківську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4029912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0" y="2648109"/>
            <a:ext cx="2179320" cy="304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91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2785" y="0"/>
            <a:ext cx="5592897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Василь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Стефаник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написав 72 новели, писав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публіцистичні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статті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листи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самі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собі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маленькі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драми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Така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творча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спадщина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Справді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цінується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спадщина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по тому,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скільки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творів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є 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ній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вони за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змістом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і як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написані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Василь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Стефаник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написав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стільки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не тому,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забракло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хисту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Він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віддавався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творчості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сповна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був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неймовірно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вимогливим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 слова, 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це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вимагало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титанічної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праці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4007659" cy="317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956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5" y="4437112"/>
            <a:ext cx="6170386" cy="24208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Виконала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Учениця 10-го А класу</a:t>
            </a:r>
          </a:p>
          <a:p>
            <a:pPr marL="0" indent="0">
              <a:buNone/>
            </a:pPr>
            <a:r>
              <a:rPr lang="uk-UA" sz="4400" dirty="0" smtClean="0">
                <a:solidFill>
                  <a:schemeClr val="accent1">
                    <a:lumMod val="50000"/>
                  </a:schemeClr>
                </a:solidFill>
              </a:rPr>
              <a:t>Якимів Анжеліка</a:t>
            </a:r>
            <a:endParaRPr lang="ru-RU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6672"/>
            <a:ext cx="8640960" cy="3600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КІНЕЦЬ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76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4211960" cy="414908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i="1" dirty="0" err="1" smtClean="0">
                <a:solidFill>
                  <a:srgbClr val="0070C0"/>
                </a:solidFill>
              </a:rPr>
              <a:t>Народився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В.Стефаник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14 </a:t>
            </a:r>
            <a:r>
              <a:rPr lang="ru-RU" i="1" dirty="0" err="1">
                <a:solidFill>
                  <a:srgbClr val="0070C0"/>
                </a:solidFill>
              </a:rPr>
              <a:t>травня</a:t>
            </a:r>
            <a:r>
              <a:rPr lang="ru-RU" i="1" dirty="0">
                <a:solidFill>
                  <a:srgbClr val="0070C0"/>
                </a:solidFill>
              </a:rPr>
              <a:t> 1871 року в </a:t>
            </a:r>
            <a:r>
              <a:rPr lang="ru-RU" i="1" dirty="0" err="1">
                <a:solidFill>
                  <a:srgbClr val="0070C0"/>
                </a:solidFill>
              </a:rPr>
              <a:t>селі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Русів</a:t>
            </a:r>
            <a:r>
              <a:rPr lang="ru-RU" i="1" dirty="0">
                <a:solidFill>
                  <a:srgbClr val="0070C0"/>
                </a:solidFill>
              </a:rPr>
              <a:t> на </a:t>
            </a:r>
            <a:r>
              <a:rPr lang="ru-RU" i="1" dirty="0" err="1">
                <a:solidFill>
                  <a:srgbClr val="0070C0"/>
                </a:solidFill>
              </a:rPr>
              <a:t>Станіславщині</a:t>
            </a:r>
            <a:r>
              <a:rPr lang="ru-RU" i="1" dirty="0">
                <a:solidFill>
                  <a:srgbClr val="0070C0"/>
                </a:solidFill>
              </a:rPr>
              <a:t> (</a:t>
            </a:r>
            <a:r>
              <a:rPr lang="ru-RU" i="1" dirty="0" err="1">
                <a:solidFill>
                  <a:srgbClr val="0070C0"/>
                </a:solidFill>
              </a:rPr>
              <a:t>тепер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Снятинського</a:t>
            </a:r>
            <a:r>
              <a:rPr lang="ru-RU" i="1" dirty="0">
                <a:solidFill>
                  <a:srgbClr val="0070C0"/>
                </a:solidFill>
              </a:rPr>
              <a:t> району </a:t>
            </a:r>
            <a:r>
              <a:rPr lang="ru-RU" i="1" dirty="0" err="1">
                <a:solidFill>
                  <a:srgbClr val="0070C0"/>
                </a:solidFill>
              </a:rPr>
              <a:t>Івано-Франківської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області</a:t>
            </a:r>
            <a:r>
              <a:rPr lang="ru-RU" i="1" dirty="0">
                <a:solidFill>
                  <a:srgbClr val="0070C0"/>
                </a:solidFill>
              </a:rPr>
              <a:t>) в </a:t>
            </a:r>
            <a:r>
              <a:rPr lang="ru-RU" i="1" dirty="0" err="1">
                <a:solidFill>
                  <a:srgbClr val="0070C0"/>
                </a:solidFill>
              </a:rPr>
              <a:t>сім'ї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заможного</a:t>
            </a:r>
            <a:r>
              <a:rPr lang="ru-RU" i="1" dirty="0">
                <a:solidFill>
                  <a:srgbClr val="0070C0"/>
                </a:solidFill>
              </a:rPr>
              <a:t> селянина.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51" y="-22805"/>
            <a:ext cx="4627349" cy="337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109"/>
            <a:ext cx="4355976" cy="2912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651" y="3284984"/>
            <a:ext cx="4627349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02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5593" y="620688"/>
            <a:ext cx="3908407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Батько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письменника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Семен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Стефаник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(1846—1920).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Б</a:t>
            </a:r>
            <a:r>
              <a:rPr lang="ru-RU" sz="28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ув</a:t>
            </a:r>
            <a:r>
              <a:rPr lang="ru-RU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працьовитим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але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мав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непростий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інколи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авторитарний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характер. На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освіту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сина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грошей не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шкодував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але долю того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спланував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сам, не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питаючи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думки.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" y="116632"/>
            <a:ext cx="522262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5877" y="764704"/>
            <a:ext cx="4515869" cy="609329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0070C0"/>
                </a:solidFill>
              </a:rPr>
              <a:t>Дитячі</a:t>
            </a:r>
            <a:r>
              <a:rPr lang="ru-RU" i="1" dirty="0">
                <a:solidFill>
                  <a:srgbClr val="0070C0"/>
                </a:solidFill>
              </a:rPr>
              <a:t> роки </a:t>
            </a:r>
            <a:r>
              <a:rPr lang="ru-RU" i="1" dirty="0" err="1">
                <a:solidFill>
                  <a:srgbClr val="0070C0"/>
                </a:solidFill>
              </a:rPr>
              <a:t>пройшли</a:t>
            </a:r>
            <a:r>
              <a:rPr lang="ru-RU" i="1" dirty="0">
                <a:solidFill>
                  <a:srgbClr val="0070C0"/>
                </a:solidFill>
              </a:rPr>
              <a:t> в </a:t>
            </a:r>
            <a:r>
              <a:rPr lang="ru-RU" i="1" dirty="0" err="1">
                <a:solidFill>
                  <a:srgbClr val="0070C0"/>
                </a:solidFill>
              </a:rPr>
              <a:t>атмосфері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прадавніх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традицій</a:t>
            </a:r>
            <a:r>
              <a:rPr lang="ru-RU" i="1" dirty="0">
                <a:solidFill>
                  <a:srgbClr val="0070C0"/>
                </a:solidFill>
              </a:rPr>
              <a:t> і </a:t>
            </a:r>
            <a:r>
              <a:rPr lang="ru-RU" i="1" dirty="0" err="1">
                <a:solidFill>
                  <a:srgbClr val="0070C0"/>
                </a:solidFill>
              </a:rPr>
              <a:t>звичаїв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 smtClean="0">
                <a:solidFill>
                  <a:srgbClr val="0070C0"/>
                </a:solidFill>
              </a:rPr>
              <a:t>Покуття</a:t>
            </a:r>
            <a:r>
              <a:rPr lang="ru-RU" i="1" dirty="0" smtClean="0">
                <a:solidFill>
                  <a:srgbClr val="0070C0"/>
                </a:solidFill>
              </a:rPr>
              <a:t>. </a:t>
            </a:r>
            <a:r>
              <a:rPr lang="ru-RU" i="1" dirty="0" err="1" smtClean="0">
                <a:solidFill>
                  <a:srgbClr val="0070C0"/>
                </a:solidFill>
              </a:rPr>
              <a:t>Змалечку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пас </a:t>
            </a:r>
            <a:r>
              <a:rPr lang="ru-RU" i="1" dirty="0" err="1">
                <a:solidFill>
                  <a:srgbClr val="0070C0"/>
                </a:solidFill>
              </a:rPr>
              <a:t>овець</a:t>
            </a:r>
            <a:r>
              <a:rPr lang="ru-RU" i="1" dirty="0">
                <a:solidFill>
                  <a:srgbClr val="0070C0"/>
                </a:solidFill>
              </a:rPr>
              <a:t>, </a:t>
            </a:r>
            <a:r>
              <a:rPr lang="ru-RU" i="1" dirty="0" err="1">
                <a:solidFill>
                  <a:srgbClr val="0070C0"/>
                </a:solidFill>
              </a:rPr>
              <a:t>їздив</a:t>
            </a:r>
            <a:r>
              <a:rPr lang="ru-RU" i="1" dirty="0">
                <a:solidFill>
                  <a:srgbClr val="0070C0"/>
                </a:solidFill>
              </a:rPr>
              <a:t> з </a:t>
            </a:r>
            <a:r>
              <a:rPr lang="ru-RU" i="1" dirty="0" err="1">
                <a:solidFill>
                  <a:srgbClr val="0070C0"/>
                </a:solidFill>
              </a:rPr>
              <a:t>батьком</a:t>
            </a:r>
            <a:r>
              <a:rPr lang="ru-RU" i="1" dirty="0">
                <a:solidFill>
                  <a:srgbClr val="0070C0"/>
                </a:solidFill>
              </a:rPr>
              <a:t> у поле. </a:t>
            </a:r>
            <a:r>
              <a:rPr lang="ru-RU" i="1" dirty="0" err="1">
                <a:solidFill>
                  <a:srgbClr val="0070C0"/>
                </a:solidFill>
              </a:rPr>
              <a:t>Мав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двох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рідних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братів</a:t>
            </a:r>
            <a:r>
              <a:rPr lang="ru-RU" i="1" dirty="0">
                <a:solidFill>
                  <a:srgbClr val="0070C0"/>
                </a:solidFill>
              </a:rPr>
              <a:t> (</a:t>
            </a:r>
            <a:r>
              <a:rPr lang="ru-RU" i="1" dirty="0" err="1">
                <a:solidFill>
                  <a:srgbClr val="0070C0"/>
                </a:solidFill>
              </a:rPr>
              <a:t>Володимира</a:t>
            </a:r>
            <a:r>
              <a:rPr lang="ru-RU" i="1" dirty="0">
                <a:solidFill>
                  <a:srgbClr val="0070C0"/>
                </a:solidFill>
              </a:rPr>
              <a:t> і </a:t>
            </a:r>
            <a:r>
              <a:rPr lang="ru-RU" i="1" dirty="0" err="1">
                <a:solidFill>
                  <a:srgbClr val="0070C0"/>
                </a:solidFill>
              </a:rPr>
              <a:t>Юрія</a:t>
            </a:r>
            <a:r>
              <a:rPr lang="ru-RU" i="1" dirty="0">
                <a:solidFill>
                  <a:srgbClr val="0070C0"/>
                </a:solidFill>
              </a:rPr>
              <a:t>) та </a:t>
            </a:r>
            <a:r>
              <a:rPr lang="ru-RU" i="1" dirty="0" err="1">
                <a:solidFill>
                  <a:srgbClr val="0070C0"/>
                </a:solidFill>
              </a:rPr>
              <a:t>двох</a:t>
            </a:r>
            <a:r>
              <a:rPr lang="ru-RU" i="1" dirty="0">
                <a:solidFill>
                  <a:srgbClr val="0070C0"/>
                </a:solidFill>
              </a:rPr>
              <a:t> сестер (</a:t>
            </a:r>
            <a:r>
              <a:rPr lang="ru-RU" i="1" dirty="0" err="1">
                <a:solidFill>
                  <a:srgbClr val="0070C0"/>
                </a:solidFill>
              </a:rPr>
              <a:t>старшу</a:t>
            </a:r>
            <a:r>
              <a:rPr lang="ru-RU" i="1" dirty="0">
                <a:solidFill>
                  <a:srgbClr val="0070C0"/>
                </a:solidFill>
              </a:rPr>
              <a:t> </a:t>
            </a:r>
            <a:r>
              <a:rPr lang="ru-RU" i="1" dirty="0" err="1">
                <a:solidFill>
                  <a:srgbClr val="0070C0"/>
                </a:solidFill>
              </a:rPr>
              <a:t>Марію</a:t>
            </a:r>
            <a:r>
              <a:rPr lang="ru-RU" i="1" dirty="0">
                <a:solidFill>
                  <a:srgbClr val="0070C0"/>
                </a:solidFill>
              </a:rPr>
              <a:t> і </a:t>
            </a:r>
            <a:r>
              <a:rPr lang="ru-RU" i="1" dirty="0" err="1">
                <a:solidFill>
                  <a:srgbClr val="0070C0"/>
                </a:solidFill>
              </a:rPr>
              <a:t>молодшу</a:t>
            </a:r>
            <a:r>
              <a:rPr lang="ru-RU" i="1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692696"/>
            <a:ext cx="4071077" cy="498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418" y="1"/>
            <a:ext cx="9166417" cy="3284984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У 1878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батьки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віддали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свого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найстаршого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сина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початкової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школи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Русові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, а у 1880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батько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відвіз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хлопчика в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Снятин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, де Василя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зарахували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до другого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класу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міської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школи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. У 1883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році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Василь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успішно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склав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іспити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до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Коломийської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3">
                    <a:lumMod val="75000"/>
                  </a:schemeClr>
                </a:solidFill>
              </a:rPr>
              <a:t>гімназії</a:t>
            </a:r>
            <a:r>
              <a:rPr lang="ru-RU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1"/>
            <a:ext cx="4539870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2780928"/>
            <a:ext cx="463296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255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			</a:t>
            </a:r>
            <a:r>
              <a:rPr lang="ru-RU" i="1" dirty="0" smtClean="0">
                <a:solidFill>
                  <a:srgbClr val="7030A0"/>
                </a:solidFill>
              </a:rPr>
              <a:t>У </a:t>
            </a:r>
            <a:r>
              <a:rPr lang="ru-RU" i="1" dirty="0">
                <a:solidFill>
                  <a:srgbClr val="7030A0"/>
                </a:solidFill>
              </a:rPr>
              <a:t>1890р. </a:t>
            </a:r>
            <a:r>
              <a:rPr lang="ru-RU" i="1" dirty="0" err="1">
                <a:solidFill>
                  <a:srgbClr val="7030A0"/>
                </a:solidFill>
              </a:rPr>
              <a:t>Стефаник</a:t>
            </a:r>
            <a:r>
              <a:rPr lang="ru-RU" i="1" dirty="0">
                <a:solidFill>
                  <a:srgbClr val="7030A0"/>
                </a:solidFill>
              </a:rPr>
              <a:t> у </a:t>
            </a:r>
            <a:r>
              <a:rPr lang="ru-RU" i="1" dirty="0" err="1">
                <a:solidFill>
                  <a:srgbClr val="7030A0"/>
                </a:solidFill>
              </a:rPr>
              <a:t>зв'язку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із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	</a:t>
            </a:r>
            <a:r>
              <a:rPr lang="ru-RU" i="1" dirty="0" err="1" smtClean="0">
                <a:solidFill>
                  <a:srgbClr val="7030A0"/>
                </a:solidFill>
              </a:rPr>
              <a:t>звинуваченням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в </a:t>
            </a:r>
            <a:r>
              <a:rPr lang="ru-RU" i="1" dirty="0" err="1">
                <a:solidFill>
                  <a:srgbClr val="7030A0"/>
                </a:solidFill>
              </a:rPr>
              <a:t>нелегальній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	</a:t>
            </a:r>
            <a:r>
              <a:rPr lang="ru-RU" i="1" dirty="0" err="1" smtClean="0">
                <a:solidFill>
                  <a:srgbClr val="7030A0"/>
                </a:solidFill>
              </a:rPr>
              <a:t>громадсько-культурній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роботі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</a:t>
            </a:r>
            <a:r>
              <a:rPr lang="ru-RU" i="1" dirty="0" err="1" smtClean="0">
                <a:solidFill>
                  <a:srgbClr val="7030A0"/>
                </a:solidFill>
              </a:rPr>
              <a:t>змушений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був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залишити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		</a:t>
            </a:r>
            <a:r>
              <a:rPr lang="ru-RU" i="1" dirty="0" err="1" smtClean="0">
                <a:solidFill>
                  <a:srgbClr val="7030A0"/>
                </a:solidFill>
              </a:rPr>
              <a:t>навчання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в </a:t>
            </a:r>
            <a:r>
              <a:rPr lang="ru-RU" i="1" dirty="0" err="1">
                <a:solidFill>
                  <a:srgbClr val="7030A0"/>
                </a:solidFill>
              </a:rPr>
              <a:t>Коломиї</a:t>
            </a:r>
            <a:r>
              <a:rPr lang="ru-RU" i="1" dirty="0">
                <a:solidFill>
                  <a:srgbClr val="7030A0"/>
                </a:solidFill>
              </a:rPr>
              <a:t> і </a:t>
            </a:r>
            <a:r>
              <a:rPr lang="ru-RU" i="1" dirty="0" smtClean="0">
                <a:solidFill>
                  <a:srgbClr val="7030A0"/>
                </a:solidFill>
              </a:rPr>
              <a:t>					</a:t>
            </a:r>
            <a:r>
              <a:rPr lang="ru-RU" i="1" dirty="0" err="1" smtClean="0">
                <a:solidFill>
                  <a:srgbClr val="7030A0"/>
                </a:solidFill>
              </a:rPr>
              <a:t>продовжити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його</a:t>
            </a:r>
            <a:r>
              <a:rPr lang="ru-RU" i="1" dirty="0">
                <a:solidFill>
                  <a:srgbClr val="7030A0"/>
                </a:solidFill>
              </a:rPr>
              <a:t> в </a:t>
            </a:r>
            <a:r>
              <a:rPr lang="ru-RU" i="1" dirty="0" smtClean="0">
                <a:solidFill>
                  <a:srgbClr val="7030A0"/>
                </a:solidFill>
              </a:rPr>
              <a:t>						</a:t>
            </a:r>
            <a:r>
              <a:rPr lang="ru-RU" i="1" dirty="0" err="1" smtClean="0">
                <a:solidFill>
                  <a:srgbClr val="7030A0"/>
                </a:solidFill>
              </a:rPr>
              <a:t>Дрогобицькій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гімназії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Після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	</a:t>
            </a:r>
            <a:r>
              <a:rPr lang="ru-RU" i="1" dirty="0" err="1" smtClean="0">
                <a:solidFill>
                  <a:srgbClr val="7030A0"/>
                </a:solidFill>
              </a:rPr>
              <a:t>Дрогобицької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гімназії</a:t>
            </a:r>
            <a:r>
              <a:rPr lang="ru-RU" i="1" dirty="0" smtClean="0">
                <a:solidFill>
                  <a:srgbClr val="7030A0"/>
                </a:solidFill>
              </a:rPr>
              <a:t>					</a:t>
            </a:r>
            <a:r>
              <a:rPr lang="ru-RU" i="1" dirty="0" err="1" smtClean="0">
                <a:solidFill>
                  <a:srgbClr val="7030A0"/>
                </a:solidFill>
              </a:rPr>
              <a:t>Стефаник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навчається</a:t>
            </a:r>
            <a:r>
              <a:rPr lang="ru-RU" i="1" dirty="0">
                <a:solidFill>
                  <a:srgbClr val="7030A0"/>
                </a:solidFill>
              </a:rPr>
              <a:t> на </a:t>
            </a:r>
            <a:r>
              <a:rPr lang="ru-RU" i="1" dirty="0" smtClean="0">
                <a:solidFill>
                  <a:srgbClr val="7030A0"/>
                </a:solidFill>
              </a:rPr>
              <a:t>				</a:t>
            </a:r>
            <a:r>
              <a:rPr lang="ru-RU" i="1" dirty="0" err="1" smtClean="0">
                <a:solidFill>
                  <a:srgbClr val="7030A0"/>
                </a:solidFill>
              </a:rPr>
              <a:t>медичному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факультеті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smtClean="0">
                <a:solidFill>
                  <a:srgbClr val="7030A0"/>
                </a:solidFill>
              </a:rPr>
              <a:t>					</a:t>
            </a:r>
            <a:r>
              <a:rPr lang="ru-RU" i="1" dirty="0" err="1" smtClean="0">
                <a:solidFill>
                  <a:srgbClr val="7030A0"/>
                </a:solidFill>
              </a:rPr>
              <a:t>Ягеллонського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 smtClean="0">
                <a:solidFill>
                  <a:srgbClr val="7030A0"/>
                </a:solidFill>
              </a:rPr>
              <a:t>університету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rgbClr val="7030A0"/>
                </a:solidFill>
              </a:rPr>
              <a:t>в </a:t>
            </a:r>
            <a:r>
              <a:rPr lang="ru-RU" i="1" dirty="0" smtClean="0">
                <a:solidFill>
                  <a:srgbClr val="7030A0"/>
                </a:solidFill>
              </a:rPr>
              <a:t>				в </a:t>
            </a:r>
            <a:r>
              <a:rPr lang="ru-RU" i="1" dirty="0" err="1" smtClean="0">
                <a:solidFill>
                  <a:srgbClr val="7030A0"/>
                </a:solidFill>
              </a:rPr>
              <a:t>місті</a:t>
            </a:r>
            <a:r>
              <a:rPr lang="ru-RU" i="1" dirty="0" smtClean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Краків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  <a:r>
              <a:rPr lang="ru-RU" i="1" dirty="0" err="1">
                <a:solidFill>
                  <a:srgbClr val="7030A0"/>
                </a:solidFill>
              </a:rPr>
              <a:t>Вибір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медицини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можна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пояснити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хіба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що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втратою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 err="1">
                <a:solidFill>
                  <a:srgbClr val="7030A0"/>
                </a:solidFill>
              </a:rPr>
              <a:t>сестри</a:t>
            </a:r>
            <a:r>
              <a:rPr lang="ru-RU" i="1" dirty="0">
                <a:solidFill>
                  <a:srgbClr val="7030A0"/>
                </a:solidFill>
              </a:rPr>
              <a:t> й хворобою </a:t>
            </a:r>
            <a:r>
              <a:rPr lang="ru-RU" i="1" dirty="0" err="1">
                <a:solidFill>
                  <a:srgbClr val="7030A0"/>
                </a:solidFill>
              </a:rPr>
              <a:t>матері</a:t>
            </a:r>
            <a:r>
              <a:rPr lang="ru-RU" i="1" dirty="0">
                <a:solidFill>
                  <a:srgbClr val="7030A0"/>
                </a:solidFill>
              </a:rPr>
              <a:t>, </a:t>
            </a:r>
            <a:r>
              <a:rPr lang="ru-RU" i="1" dirty="0" err="1">
                <a:solidFill>
                  <a:srgbClr val="7030A0"/>
                </a:solidFill>
              </a:rPr>
              <a:t>бо</a:t>
            </a:r>
            <a:r>
              <a:rPr lang="ru-RU" i="1" dirty="0">
                <a:solidFill>
                  <a:srgbClr val="7030A0"/>
                </a:solidFill>
              </a:rPr>
              <a:t> особливого </a:t>
            </a:r>
            <a:r>
              <a:rPr lang="ru-RU" i="1" dirty="0" err="1">
                <a:solidFill>
                  <a:srgbClr val="7030A0"/>
                </a:solidFill>
              </a:rPr>
              <a:t>нахилу</a:t>
            </a:r>
            <a:r>
              <a:rPr lang="ru-RU" i="1" dirty="0">
                <a:solidFill>
                  <a:srgbClr val="7030A0"/>
                </a:solidFill>
              </a:rPr>
              <a:t> до </a:t>
            </a:r>
            <a:r>
              <a:rPr lang="ru-RU" i="1" dirty="0" err="1">
                <a:solidFill>
                  <a:srgbClr val="7030A0"/>
                </a:solidFill>
              </a:rPr>
              <a:t>медичних</a:t>
            </a:r>
            <a:r>
              <a:rPr lang="ru-RU" i="1" dirty="0">
                <a:solidFill>
                  <a:srgbClr val="7030A0"/>
                </a:solidFill>
              </a:rPr>
              <a:t> наук </a:t>
            </a:r>
            <a:r>
              <a:rPr lang="ru-RU" i="1" dirty="0" err="1">
                <a:solidFill>
                  <a:srgbClr val="7030A0"/>
                </a:solidFill>
              </a:rPr>
              <a:t>він</a:t>
            </a:r>
            <a:r>
              <a:rPr lang="ru-RU" i="1" dirty="0">
                <a:solidFill>
                  <a:srgbClr val="7030A0"/>
                </a:solidFill>
              </a:rPr>
              <a:t> не </a:t>
            </a:r>
            <a:r>
              <a:rPr lang="ru-RU" i="1" dirty="0" err="1">
                <a:solidFill>
                  <a:srgbClr val="7030A0"/>
                </a:solidFill>
              </a:rPr>
              <a:t>мав</a:t>
            </a:r>
            <a:r>
              <a:rPr lang="ru-RU" i="1" dirty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0" y="0"/>
            <a:ext cx="3491880" cy="547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45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628800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err="1">
                <a:solidFill>
                  <a:srgbClr val="C00000"/>
                </a:solidFill>
              </a:rPr>
              <a:t>Будинок</a:t>
            </a:r>
            <a:r>
              <a:rPr lang="ru-RU" b="1" i="1" dirty="0">
                <a:solidFill>
                  <a:srgbClr val="C00000"/>
                </a:solidFill>
              </a:rPr>
              <a:t>  у </a:t>
            </a:r>
            <a:r>
              <a:rPr lang="ru-RU" b="1" i="1" dirty="0" err="1">
                <a:solidFill>
                  <a:srgbClr val="C00000"/>
                </a:solidFill>
              </a:rPr>
              <a:t>Кракові</a:t>
            </a:r>
            <a:r>
              <a:rPr lang="ru-RU" b="1" i="1" dirty="0">
                <a:solidFill>
                  <a:srgbClr val="C00000"/>
                </a:solidFill>
              </a:rPr>
              <a:t>, в </a:t>
            </a:r>
            <a:r>
              <a:rPr lang="ru-RU" b="1" i="1" dirty="0" err="1">
                <a:solidFill>
                  <a:srgbClr val="C00000"/>
                </a:solidFill>
              </a:rPr>
              <a:t>якому</a:t>
            </a:r>
            <a:r>
              <a:rPr lang="ru-RU" b="1" i="1" dirty="0">
                <a:solidFill>
                  <a:srgbClr val="C00000"/>
                </a:solidFill>
              </a:rPr>
              <a:t> на </a:t>
            </a:r>
            <a:r>
              <a:rPr lang="ru-RU" b="1" i="1" dirty="0" err="1">
                <a:solidFill>
                  <a:srgbClr val="C00000"/>
                </a:solidFill>
              </a:rPr>
              <a:t>третьому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err="1">
                <a:solidFill>
                  <a:srgbClr val="C00000"/>
                </a:solidFill>
              </a:rPr>
              <a:t>поверсі</a:t>
            </a:r>
            <a:r>
              <a:rPr lang="ru-RU" b="1" i="1" dirty="0">
                <a:solidFill>
                  <a:srgbClr val="C00000"/>
                </a:solidFill>
              </a:rPr>
              <a:t> жив Василь </a:t>
            </a:r>
            <a:r>
              <a:rPr lang="ru-RU" b="1" i="1" dirty="0" err="1" smtClean="0">
                <a:solidFill>
                  <a:srgbClr val="C00000"/>
                </a:solidFill>
              </a:rPr>
              <a:t>Стефаник</a:t>
            </a:r>
            <a:r>
              <a:rPr lang="ru-RU" b="1" i="1" dirty="0" smtClean="0">
                <a:solidFill>
                  <a:srgbClr val="C00000"/>
                </a:solidFill>
              </a:rPr>
              <a:t>.</a:t>
            </a:r>
            <a:endParaRPr lang="ru-RU" b="1" i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257"/>
            <a:ext cx="4293322" cy="512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638" y="404664"/>
            <a:ext cx="4850677" cy="3992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582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256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86" y="1"/>
            <a:ext cx="460551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2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76</TotalTime>
  <Words>879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Исполнительная</vt:lpstr>
      <vt:lpstr>Презентация PowerPoint</vt:lpstr>
      <vt:lpstr>Стефа́ник Васи́ль Семе́нович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Анжелика</cp:lastModifiedBy>
  <cp:revision>11</cp:revision>
  <dcterms:created xsi:type="dcterms:W3CDTF">2014-03-01T16:18:33Z</dcterms:created>
  <dcterms:modified xsi:type="dcterms:W3CDTF">2014-06-02T18:06:04Z</dcterms:modified>
</cp:coreProperties>
</file>