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1" r:id="rId24"/>
    <p:sldId id="280" r:id="rId25"/>
    <p:sldId id="272" r:id="rId26"/>
  </p:sldIdLst>
  <p:sldSz cx="9144000" cy="6858000" type="screen4x3"/>
  <p:notesSz cx="6858000" cy="9144000"/>
  <p:custDataLst>
    <p:tags r:id="rId27"/>
  </p:custData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B4E96B2-683F-4E99-A502-EDD684409C83}" type="datetimeFigureOut">
              <a:rPr lang="uk-UA" smtClean="0"/>
              <a:pPr/>
              <a:t>14.01.2015</a:t>
            </a:fld>
            <a:endParaRPr lang="uk-UA"/>
          </a:p>
        </p:txBody>
      </p:sp>
      <p:sp>
        <p:nvSpPr>
          <p:cNvPr id="16" name="Номер слайда 15"/>
          <p:cNvSpPr>
            <a:spLocks noGrp="1"/>
          </p:cNvSpPr>
          <p:nvPr>
            <p:ph type="sldNum" sz="quarter" idx="11"/>
          </p:nvPr>
        </p:nvSpPr>
        <p:spPr/>
        <p:txBody>
          <a:bodyPr/>
          <a:lstStyle/>
          <a:p>
            <a:fld id="{0F9085EF-4884-4FDD-8E85-7C4C294A7BB8}" type="slidenum">
              <a:rPr lang="uk-UA" smtClean="0"/>
              <a:pPr/>
              <a:t>‹#›</a:t>
            </a:fld>
            <a:endParaRPr lang="uk-UA"/>
          </a:p>
        </p:txBody>
      </p:sp>
      <p:sp>
        <p:nvSpPr>
          <p:cNvPr id="17" name="Нижний колонтитул 16"/>
          <p:cNvSpPr>
            <a:spLocks noGrp="1"/>
          </p:cNvSpPr>
          <p:nvPr>
            <p:ph type="ftr" sz="quarter" idx="12"/>
          </p:nvPr>
        </p:nvSpPr>
        <p:spPr/>
        <p:txBody>
          <a:bodyPr/>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4E96B2-683F-4E99-A502-EDD684409C83}" type="datetimeFigureOut">
              <a:rPr lang="uk-UA" smtClean="0"/>
              <a:pPr/>
              <a:t>14.01.2015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F9085EF-4884-4FDD-8E85-7C4C294A7BB8}"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B4E96B2-683F-4E99-A502-EDD684409C83}" type="datetimeFigureOut">
              <a:rPr lang="uk-UA" smtClean="0"/>
              <a:pPr/>
              <a:t>14.01.2015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F9085EF-4884-4FDD-8E85-7C4C294A7BB8}"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B4E96B2-683F-4E99-A502-EDD684409C83}" type="datetimeFigureOut">
              <a:rPr lang="uk-UA" smtClean="0"/>
              <a:pPr/>
              <a:t>14.01.2015</a:t>
            </a:fld>
            <a:endParaRPr lang="uk-UA"/>
          </a:p>
        </p:txBody>
      </p:sp>
      <p:sp>
        <p:nvSpPr>
          <p:cNvPr id="15" name="Номер слайда 14"/>
          <p:cNvSpPr>
            <a:spLocks noGrp="1"/>
          </p:cNvSpPr>
          <p:nvPr>
            <p:ph type="sldNum" sz="quarter" idx="15"/>
          </p:nvPr>
        </p:nvSpPr>
        <p:spPr/>
        <p:txBody>
          <a:bodyPr/>
          <a:lstStyle>
            <a:lvl1pPr algn="ctr">
              <a:defRPr/>
            </a:lvl1pPr>
          </a:lstStyle>
          <a:p>
            <a:fld id="{0F9085EF-4884-4FDD-8E85-7C4C294A7BB8}" type="slidenum">
              <a:rPr lang="uk-UA" smtClean="0"/>
              <a:pPr/>
              <a:t>‹#›</a:t>
            </a:fld>
            <a:endParaRPr lang="uk-UA"/>
          </a:p>
        </p:txBody>
      </p:sp>
      <p:sp>
        <p:nvSpPr>
          <p:cNvPr id="16" name="Нижний колонтитул 15"/>
          <p:cNvSpPr>
            <a:spLocks noGrp="1"/>
          </p:cNvSpPr>
          <p:nvPr>
            <p:ph type="ftr" sz="quarter" idx="16"/>
          </p:nvPr>
        </p:nvSpPr>
        <p:spPr/>
        <p:txBody>
          <a:bodyPr/>
          <a:lstStyle/>
          <a:p>
            <a:endParaRPr lang="uk-UA"/>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B4E96B2-683F-4E99-A502-EDD684409C83}" type="datetimeFigureOut">
              <a:rPr lang="uk-UA" smtClean="0"/>
              <a:pPr/>
              <a:t>14.01.2015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F9085EF-4884-4FDD-8E85-7C4C294A7BB8}" type="slidenum">
              <a:rPr lang="uk-UA" smtClean="0"/>
              <a:pPr/>
              <a:t>‹#›</a:t>
            </a:fld>
            <a:endParaRPr lang="uk-UA"/>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B4E96B2-683F-4E99-A502-EDD684409C83}" type="datetimeFigureOut">
              <a:rPr lang="uk-UA" smtClean="0"/>
              <a:pPr/>
              <a:t>14.01.2015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F9085EF-4884-4FDD-8E85-7C4C294A7BB8}" type="slidenum">
              <a:rPr lang="uk-UA" smtClean="0"/>
              <a:pPr/>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0F9085EF-4884-4FDD-8E85-7C4C294A7BB8}" type="slidenum">
              <a:rPr lang="uk-UA" smtClean="0"/>
              <a:pPr/>
              <a:t>‹#›</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7" name="Дата 6"/>
          <p:cNvSpPr>
            <a:spLocks noGrp="1"/>
          </p:cNvSpPr>
          <p:nvPr>
            <p:ph type="dt" sz="half" idx="10"/>
          </p:nvPr>
        </p:nvSpPr>
        <p:spPr/>
        <p:txBody>
          <a:bodyPr/>
          <a:lstStyle/>
          <a:p>
            <a:fld id="{FB4E96B2-683F-4E99-A502-EDD684409C83}" type="datetimeFigureOut">
              <a:rPr lang="uk-UA" smtClean="0"/>
              <a:pPr/>
              <a:t>14.01.2015</a:t>
            </a:fld>
            <a:endParaRPr lang="uk-UA"/>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B4E96B2-683F-4E99-A502-EDD684409C83}" type="datetimeFigureOut">
              <a:rPr lang="uk-UA" smtClean="0"/>
              <a:pPr/>
              <a:t>14.01.2015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0F9085EF-4884-4FDD-8E85-7C4C294A7BB8}" type="slidenum">
              <a:rPr lang="uk-UA" smtClean="0"/>
              <a:pPr/>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4E96B2-683F-4E99-A502-EDD684409C83}" type="datetimeFigureOut">
              <a:rPr lang="uk-UA" smtClean="0"/>
              <a:pPr/>
              <a:t>14.01.2015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0F9085EF-4884-4FDD-8E85-7C4C294A7BB8}" type="slidenum">
              <a:rPr lang="uk-UA" smtClean="0"/>
              <a:pPr/>
              <a:t>‹#›</a:t>
            </a:fld>
            <a:endParaRPr lang="uk-U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B4E96B2-683F-4E99-A502-EDD684409C83}" type="datetimeFigureOut">
              <a:rPr lang="uk-UA" smtClean="0"/>
              <a:pPr/>
              <a:t>14.01.2015</a:t>
            </a:fld>
            <a:endParaRPr lang="uk-UA"/>
          </a:p>
        </p:txBody>
      </p:sp>
      <p:sp>
        <p:nvSpPr>
          <p:cNvPr id="9" name="Номер слайда 8"/>
          <p:cNvSpPr>
            <a:spLocks noGrp="1"/>
          </p:cNvSpPr>
          <p:nvPr>
            <p:ph type="sldNum" sz="quarter" idx="15"/>
          </p:nvPr>
        </p:nvSpPr>
        <p:spPr/>
        <p:txBody>
          <a:bodyPr/>
          <a:lstStyle/>
          <a:p>
            <a:fld id="{0F9085EF-4884-4FDD-8E85-7C4C294A7BB8}" type="slidenum">
              <a:rPr lang="uk-UA" smtClean="0"/>
              <a:pPr/>
              <a:t>‹#›</a:t>
            </a:fld>
            <a:endParaRPr lang="uk-UA"/>
          </a:p>
        </p:txBody>
      </p:sp>
      <p:sp>
        <p:nvSpPr>
          <p:cNvPr id="10" name="Нижний колонтитул 9"/>
          <p:cNvSpPr>
            <a:spLocks noGrp="1"/>
          </p:cNvSpPr>
          <p:nvPr>
            <p:ph type="ftr" sz="quarter" idx="16"/>
          </p:nvPr>
        </p:nvSpPr>
        <p:spPr/>
        <p:txBody>
          <a:bodyPr/>
          <a:lstStyle/>
          <a:p>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B4E96B2-683F-4E99-A502-EDD684409C83}" type="datetimeFigureOut">
              <a:rPr lang="uk-UA" smtClean="0"/>
              <a:pPr/>
              <a:t>14.01.2015</a:t>
            </a:fld>
            <a:endParaRPr lang="uk-UA"/>
          </a:p>
        </p:txBody>
      </p:sp>
      <p:sp>
        <p:nvSpPr>
          <p:cNvPr id="9" name="Номер слайда 8"/>
          <p:cNvSpPr>
            <a:spLocks noGrp="1"/>
          </p:cNvSpPr>
          <p:nvPr>
            <p:ph type="sldNum" sz="quarter" idx="11"/>
          </p:nvPr>
        </p:nvSpPr>
        <p:spPr/>
        <p:txBody>
          <a:bodyPr/>
          <a:lstStyle/>
          <a:p>
            <a:fld id="{0F9085EF-4884-4FDD-8E85-7C4C294A7BB8}" type="slidenum">
              <a:rPr lang="uk-UA" smtClean="0"/>
              <a:pPr/>
              <a:t>‹#›</a:t>
            </a:fld>
            <a:endParaRPr lang="uk-UA"/>
          </a:p>
        </p:txBody>
      </p:sp>
      <p:sp>
        <p:nvSpPr>
          <p:cNvPr id="10" name="Нижний колонтитул 9"/>
          <p:cNvSpPr>
            <a:spLocks noGrp="1"/>
          </p:cNvSpPr>
          <p:nvPr>
            <p:ph type="ftr" sz="quarter" idx="12"/>
          </p:nvPr>
        </p:nvSpPr>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B4E96B2-683F-4E99-A502-EDD684409C83}" type="datetimeFigureOut">
              <a:rPr lang="uk-UA" smtClean="0"/>
              <a:pPr/>
              <a:t>14.01.2015</a:t>
            </a:fld>
            <a:endParaRPr lang="uk-UA"/>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uk-UA"/>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F9085EF-4884-4FDD-8E85-7C4C294A7BB8}" type="slidenum">
              <a:rPr lang="uk-UA" smtClean="0"/>
              <a:pPr/>
              <a:t>‹#›</a:t>
            </a:fld>
            <a:endParaRPr lang="uk-UA"/>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eyerverk-2.jpg"/>
          <p:cNvPicPr>
            <a:picLocks noChangeAspect="1"/>
          </p:cNvPicPr>
          <p:nvPr/>
        </p:nvPicPr>
        <p:blipFill>
          <a:blip r:embed="rId2"/>
          <a:stretch>
            <a:fillRect/>
          </a:stretch>
        </p:blipFill>
        <p:spPr>
          <a:xfrm>
            <a:off x="0" y="0"/>
            <a:ext cx="9143999" cy="6858000"/>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280px-2011-06-14_13-55-11_Azerbaijan.jpg"/>
          <p:cNvPicPr>
            <a:picLocks noGrp="1" noChangeAspect="1"/>
          </p:cNvPicPr>
          <p:nvPr>
            <p:ph sz="quarter" idx="1"/>
          </p:nvPr>
        </p:nvPicPr>
        <p:blipFill>
          <a:blip r:embed="rId2"/>
          <a:stretch>
            <a:fillRect/>
          </a:stretch>
        </p:blipFill>
        <p:spPr>
          <a:xfrm>
            <a:off x="357158" y="285728"/>
            <a:ext cx="6286544" cy="6357982"/>
          </a:xfrm>
        </p:spPr>
      </p:pic>
      <p:sp>
        <p:nvSpPr>
          <p:cNvPr id="3" name="Текст 2"/>
          <p:cNvSpPr>
            <a:spLocks noGrp="1"/>
          </p:cNvSpPr>
          <p:nvPr>
            <p:ph type="body" idx="2"/>
          </p:nvPr>
        </p:nvSpPr>
        <p:spPr>
          <a:xfrm>
            <a:off x="6786578" y="1000108"/>
            <a:ext cx="1984248" cy="5286412"/>
          </a:xfrm>
        </p:spPr>
        <p:txBody>
          <a:bodyPr>
            <a:normAutofit fontScale="55000" lnSpcReduction="20000"/>
          </a:bodyPr>
          <a:lstStyle/>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Апшеронский полуостров и другие прибрежные районы являются одними из самых неблагоприятных в экологическом отношении районов земного шара вследствие сильного загрязнения воздуха, воды и почв. Загрязнение почв и грунтовых вод обусловлено использованием токсичных дефолиантов при выращивании хлопка. Загрязнение воздуха связано с промышленными выбросами в Сумгаите, Баку и других городах. Серьёзным источником загрязнения моря является нефтедобывающая и нефтеперерабатывающая промышленность. Богатая флора и фауна страны подвергается сильному антропогенному воздействию. Леса страдают от рубок и выпаса скота. За счёт вырубки лесов расширяются сельскохозяйственные угодья. В Азербайджане ведётся работа по охране природной среды. В целях сохранения некоторых участков естественного леса, реликтовой флоры и редких видов животных созданы 14 заповедников и 20 заказников. Особо охраняются благородный и пятнистый олень, серна, джейран, </a:t>
            </a:r>
            <a:r>
              <a:rPr lang="ru-RU" b="1" dirty="0" err="1" smtClean="0">
                <a:effectLst>
                  <a:outerShdw blurRad="38100" dist="38100" dir="2700000" algn="tl">
                    <a:srgbClr val="000000">
                      <a:alpha val="43137"/>
                    </a:srgbClr>
                  </a:outerShdw>
                </a:effectLst>
                <a:latin typeface="Times New Roman" pitchFamily="18" charset="0"/>
                <a:cs typeface="Times New Roman" pitchFamily="18" charset="0"/>
              </a:rPr>
              <a:t>безоаровый</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козёл, муфлон, косуля, сайгак.</a:t>
            </a:r>
            <a:endParaRPr lang="uk-UA"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Заголовок 3"/>
          <p:cNvSpPr>
            <a:spLocks noGrp="1"/>
          </p:cNvSpPr>
          <p:nvPr>
            <p:ph type="title"/>
          </p:nvPr>
        </p:nvSpPr>
        <p:spPr>
          <a:xfrm>
            <a:off x="6858016" y="214290"/>
            <a:ext cx="1981200" cy="666768"/>
          </a:xfrm>
        </p:spPr>
        <p:txBody>
          <a:bodyPr>
            <a:normAutofit/>
          </a:bodyPr>
          <a:lstStyle/>
          <a:p>
            <a:pPr algn="ctr"/>
            <a:r>
              <a:rPr lang="ru-RU" sz="1600" dirty="0" smtClean="0">
                <a:solidFill>
                  <a:srgbClr val="FF0000"/>
                </a:solidFill>
                <a:effectLst>
                  <a:outerShdw blurRad="38100" dist="38100" dir="2700000" algn="tl">
                    <a:srgbClr val="000000">
                      <a:alpha val="43137"/>
                    </a:srgbClr>
                  </a:outerShdw>
                </a:effectLst>
                <a:latin typeface="Arial Black" pitchFamily="34" charset="0"/>
              </a:rPr>
              <a:t>Экологические проблемы</a:t>
            </a:r>
            <a:endParaRPr lang="uk-UA" sz="1600"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200" dirty="0" smtClean="0">
                <a:solidFill>
                  <a:schemeClr val="tx2">
                    <a:lumMod val="90000"/>
                  </a:schemeClr>
                </a:solidFill>
                <a:effectLst>
                  <a:outerShdw blurRad="38100" dist="38100" dir="2700000" algn="tl">
                    <a:srgbClr val="000000">
                      <a:alpha val="43137"/>
                    </a:srgbClr>
                  </a:outerShdw>
                </a:effectLst>
                <a:latin typeface="Arial Black" pitchFamily="34" charset="0"/>
                <a:cs typeface="Aharoni" pitchFamily="2" charset="-79"/>
              </a:rPr>
              <a:t>В </a:t>
            </a:r>
            <a:r>
              <a:rPr lang="ru-RU" sz="1200" b="1" dirty="0" smtClean="0">
                <a:solidFill>
                  <a:schemeClr val="tx2">
                    <a:lumMod val="90000"/>
                  </a:schemeClr>
                </a:solidFill>
                <a:effectLst>
                  <a:outerShdw blurRad="38100" dist="38100" dir="2700000" algn="tl">
                    <a:srgbClr val="000000">
                      <a:alpha val="43137"/>
                    </a:srgbClr>
                  </a:outerShdw>
                </a:effectLst>
                <a:latin typeface="Arial Black" pitchFamily="34" charset="0"/>
                <a:cs typeface="Aharoni" pitchFamily="2" charset="-79"/>
              </a:rPr>
              <a:t>Азербайджанской кухне</a:t>
            </a:r>
            <a:r>
              <a:rPr lang="ru-RU" sz="1200" dirty="0" smtClean="0">
                <a:solidFill>
                  <a:schemeClr val="tx2">
                    <a:lumMod val="90000"/>
                  </a:schemeClr>
                </a:solidFill>
                <a:effectLst>
                  <a:outerShdw blurRad="38100" dist="38100" dir="2700000" algn="tl">
                    <a:srgbClr val="000000">
                      <a:alpha val="43137"/>
                    </a:srgbClr>
                  </a:outerShdw>
                </a:effectLst>
                <a:latin typeface="Arial Black" pitchFamily="34" charset="0"/>
                <a:cs typeface="Aharoni" pitchFamily="2" charset="-79"/>
              </a:rPr>
              <a:t> имеется более 300 видов блюд. Основные компоненты кухни определяются природными условиями страны: горный рельеф и субтропический климат обусловили широкое распространение в азербайджанской кухне баранины, а также фруктов и овощей. Широкое распространение получили зелень, специи и приправы: </a:t>
            </a:r>
            <a:r>
              <a:rPr lang="ru-RU" sz="1200" dirty="0" err="1" smtClean="0">
                <a:solidFill>
                  <a:schemeClr val="tx2">
                    <a:lumMod val="90000"/>
                  </a:schemeClr>
                </a:solidFill>
                <a:effectLst>
                  <a:outerShdw blurRad="38100" dist="38100" dir="2700000" algn="tl">
                    <a:srgbClr val="000000">
                      <a:alpha val="43137"/>
                    </a:srgbClr>
                  </a:outerShdw>
                </a:effectLst>
                <a:latin typeface="Arial Black" pitchFamily="34" charset="0"/>
                <a:cs typeface="Aharoni" pitchFamily="2" charset="-79"/>
              </a:rPr>
              <a:t>корица,гвоздика</a:t>
            </a:r>
            <a:r>
              <a:rPr lang="ru-RU" sz="1200" dirty="0" smtClean="0">
                <a:solidFill>
                  <a:schemeClr val="tx2">
                    <a:lumMod val="90000"/>
                  </a:schemeClr>
                </a:solidFill>
                <a:effectLst>
                  <a:outerShdw blurRad="38100" dist="38100" dir="2700000" algn="tl">
                    <a:srgbClr val="000000">
                      <a:alpha val="43137"/>
                    </a:srgbClr>
                  </a:outerShdw>
                </a:effectLst>
                <a:latin typeface="Arial Black" pitchFamily="34" charset="0"/>
                <a:cs typeface="Aharoni" pitchFamily="2" charset="-79"/>
              </a:rPr>
              <a:t>, петрушка, укроп, горький перец, душистый</a:t>
            </a:r>
            <a:br>
              <a:rPr lang="ru-RU" sz="1200" dirty="0" smtClean="0">
                <a:solidFill>
                  <a:schemeClr val="tx2">
                    <a:lumMod val="90000"/>
                  </a:schemeClr>
                </a:solidFill>
                <a:effectLst>
                  <a:outerShdw blurRad="38100" dist="38100" dir="2700000" algn="tl">
                    <a:srgbClr val="000000">
                      <a:alpha val="43137"/>
                    </a:srgbClr>
                  </a:outerShdw>
                </a:effectLst>
                <a:latin typeface="Arial Black" pitchFamily="34" charset="0"/>
                <a:cs typeface="Aharoni" pitchFamily="2" charset="-79"/>
              </a:rPr>
            </a:br>
            <a:r>
              <a:rPr lang="ru-RU" sz="1200" dirty="0" smtClean="0">
                <a:solidFill>
                  <a:schemeClr val="tx2">
                    <a:lumMod val="90000"/>
                  </a:schemeClr>
                </a:solidFill>
                <a:effectLst>
                  <a:outerShdw blurRad="38100" dist="38100" dir="2700000" algn="tl">
                    <a:srgbClr val="000000">
                      <a:alpha val="43137"/>
                    </a:srgbClr>
                  </a:outerShdw>
                </a:effectLst>
                <a:latin typeface="Arial Black" pitchFamily="34" charset="0"/>
                <a:cs typeface="Aharoni" pitchFamily="2" charset="-79"/>
              </a:rPr>
              <a:t>перец, тмин, </a:t>
            </a:r>
            <a:r>
              <a:rPr lang="ru-RU" sz="1200" dirty="0" err="1" smtClean="0">
                <a:solidFill>
                  <a:schemeClr val="tx2">
                    <a:lumMod val="90000"/>
                  </a:schemeClr>
                </a:solidFill>
                <a:effectLst>
                  <a:outerShdw blurRad="38100" dist="38100" dir="2700000" algn="tl">
                    <a:srgbClr val="000000">
                      <a:alpha val="43137"/>
                    </a:srgbClr>
                  </a:outerShdw>
                </a:effectLst>
                <a:latin typeface="Arial Black" pitchFamily="34" charset="0"/>
                <a:cs typeface="Aharoni" pitchFamily="2" charset="-79"/>
              </a:rPr>
              <a:t>кинза</a:t>
            </a:r>
            <a:r>
              <a:rPr lang="ru-RU" sz="1200" dirty="0" smtClean="0">
                <a:solidFill>
                  <a:schemeClr val="tx2">
                    <a:lumMod val="90000"/>
                  </a:schemeClr>
                </a:solidFill>
                <a:effectLst>
                  <a:outerShdw blurRad="38100" dist="38100" dir="2700000" algn="tl">
                    <a:srgbClr val="000000">
                      <a:alpha val="43137"/>
                    </a:srgbClr>
                  </a:outerShdw>
                </a:effectLst>
                <a:latin typeface="Arial Black" pitchFamily="34" charset="0"/>
                <a:cs typeface="Aharoni" pitchFamily="2" charset="-79"/>
              </a:rPr>
              <a:t>, мята, шафран, сумах и т. д. Одним из наиболее известных блюд азербайджанской кухни является плов. В отличие от других национальных кухонь, здесь готовят отдельно рис и отдельно основу плова (тару) — мясо, фрукты и т. д., — соединяя всё это в одном блюде только при подаче на стол.</a:t>
            </a:r>
            <a:endParaRPr lang="uk-UA" sz="1200" dirty="0">
              <a:solidFill>
                <a:schemeClr val="tx2">
                  <a:lumMod val="90000"/>
                </a:schemeClr>
              </a:solidFill>
              <a:effectLst>
                <a:outerShdw blurRad="38100" dist="38100" dir="2700000" algn="tl">
                  <a:srgbClr val="000000">
                    <a:alpha val="43137"/>
                  </a:srgbClr>
                </a:outerShdw>
              </a:effectLst>
              <a:latin typeface="Arial Black" pitchFamily="34" charset="0"/>
              <a:cs typeface="Aharoni" pitchFamily="2" charset="-79"/>
            </a:endParaRPr>
          </a:p>
        </p:txBody>
      </p:sp>
      <p:pic>
        <p:nvPicPr>
          <p:cNvPr id="5" name="Содержимое 4" descr="plov-parxi_6012.jpg"/>
          <p:cNvPicPr>
            <a:picLocks noGrp="1" noChangeAspect="1"/>
          </p:cNvPicPr>
          <p:nvPr>
            <p:ph sz="half" idx="1"/>
          </p:nvPr>
        </p:nvPicPr>
        <p:blipFill>
          <a:blip r:embed="rId2"/>
          <a:stretch>
            <a:fillRect/>
          </a:stretch>
        </p:blipFill>
        <p:spPr>
          <a:xfrm>
            <a:off x="0" y="1500174"/>
            <a:ext cx="4643438" cy="5357826"/>
          </a:xfrm>
        </p:spPr>
      </p:pic>
      <p:pic>
        <p:nvPicPr>
          <p:cNvPr id="6" name="Содержимое 5" descr="1228207470_1209538802_hhus_cul_62.jpg"/>
          <p:cNvPicPr>
            <a:picLocks noGrp="1" noChangeAspect="1"/>
          </p:cNvPicPr>
          <p:nvPr>
            <p:ph sz="half" idx="2"/>
          </p:nvPr>
        </p:nvPicPr>
        <p:blipFill>
          <a:blip r:embed="rId3"/>
          <a:stretch>
            <a:fillRect/>
          </a:stretch>
        </p:blipFill>
        <p:spPr>
          <a:xfrm>
            <a:off x="4648200" y="1500174"/>
            <a:ext cx="4495800" cy="5357825"/>
          </a:xfrm>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7cd565c5b_84593.jpg"/>
          <p:cNvPicPr>
            <a:picLocks noGrp="1" noChangeAspect="1"/>
          </p:cNvPicPr>
          <p:nvPr>
            <p:ph sz="quarter" idx="1"/>
          </p:nvPr>
        </p:nvPicPr>
        <p:blipFill>
          <a:blip r:embed="rId2"/>
          <a:stretch>
            <a:fillRect/>
          </a:stretch>
        </p:blipFill>
        <p:spPr>
          <a:xfrm>
            <a:off x="0" y="142852"/>
            <a:ext cx="6705600" cy="6572296"/>
          </a:xfrm>
        </p:spPr>
      </p:pic>
      <p:sp>
        <p:nvSpPr>
          <p:cNvPr id="3" name="Текст 2"/>
          <p:cNvSpPr>
            <a:spLocks noGrp="1"/>
          </p:cNvSpPr>
          <p:nvPr>
            <p:ph type="body" idx="2"/>
          </p:nvPr>
        </p:nvSpPr>
        <p:spPr>
          <a:xfrm>
            <a:off x="6781800" y="1000108"/>
            <a:ext cx="1984248" cy="5357850"/>
          </a:xfrm>
        </p:spPr>
        <p:txBody>
          <a:bodyPr>
            <a:normAutofit fontScale="47500" lnSpcReduction="20000"/>
          </a:bodyPr>
          <a:lstStyle/>
          <a:p>
            <a:r>
              <a:rPr lang="ru-RU"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Азербайджан поставляет в другие страны продукцию химической и топливной промышленности, цветной и чёрной металлургии, машиностроения и металлообработки (передвижные буровые установки, подъёмные агрегаты, передвижные вышки, фонтанную арматуру, глубинные насосы, электродвигатели, геофизические приборы), лёгкой промышленности и т. д. Из других стран в Азербайджан ввозится в основном готовая продукция: станки, различные сельскохозяйственные машины, автомобили, одежда, </a:t>
            </a:r>
            <a:r>
              <a:rPr lang="ru-RU"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продовольствен-ные</a:t>
            </a:r>
            <a:r>
              <a:rPr lang="ru-RU"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товары. Рост ВВП Азербайджана по большей части обеспечивается за счёт увеличения добычи и экспорта углеводородного сырья (что обусловлено, в частности, пуском в 2005 году нефтепровода Баку — Тбилиси — Джейхан и началом добычи газа на месторождении </a:t>
            </a:r>
            <a:r>
              <a:rPr lang="ru-RU"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Шах-Дениз</a:t>
            </a:r>
            <a:r>
              <a:rPr lang="ru-RU"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в конце 2006 года), а также повышения мировых цен на нефть. По итогам первых трёх кварталов 2006 г., на сырую нефть приходилось 60,7 % объёма азербайджанского экспорта, на нефтепродукты — ещё 24,5 %. Часть доходов от экспорта нефти аккумулируется в Государственном нефтяном фонде (в декабре 2006 г. он составил $1,6 </a:t>
            </a:r>
            <a:r>
              <a:rPr lang="ru-RU" b="1" dirty="0" err="1"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млрд</a:t>
            </a:r>
            <a:r>
              <a:rPr lang="ru-RU"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Инвестиции в основном осуществляются в топливно-энергетический комплекс. С недавних пор в стране добывается золото.</a:t>
            </a:r>
            <a:endParaRPr lang="uk-UA"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Заголовок 3"/>
          <p:cNvSpPr>
            <a:spLocks noGrp="1"/>
          </p:cNvSpPr>
          <p:nvPr>
            <p:ph type="title"/>
          </p:nvPr>
        </p:nvSpPr>
        <p:spPr>
          <a:xfrm>
            <a:off x="6786578" y="0"/>
            <a:ext cx="2214578" cy="1066800"/>
          </a:xfrm>
        </p:spPr>
        <p:txBody>
          <a:bodyPr>
            <a:normAutofit/>
          </a:bodyPr>
          <a:lstStyle/>
          <a:p>
            <a:r>
              <a:rPr lang="uk-UA" sz="1600" dirty="0" err="1" smtClean="0">
                <a:solidFill>
                  <a:srgbClr val="002060"/>
                </a:solidFill>
                <a:effectLst>
                  <a:outerShdw blurRad="38100" dist="38100" dir="2700000" algn="tl">
                    <a:srgbClr val="000000">
                      <a:alpha val="43137"/>
                    </a:srgbClr>
                  </a:outerShdw>
                </a:effectLst>
                <a:latin typeface="Arial Black" pitchFamily="34" charset="0"/>
              </a:rPr>
              <a:t>Промышленность</a:t>
            </a:r>
            <a:r>
              <a:rPr lang="uk-UA" sz="1600" dirty="0" smtClean="0">
                <a:solidFill>
                  <a:srgbClr val="002060"/>
                </a:solidFill>
                <a:effectLst>
                  <a:outerShdw blurRad="38100" dist="38100" dir="2700000" algn="tl">
                    <a:srgbClr val="000000">
                      <a:alpha val="43137"/>
                    </a:srgbClr>
                  </a:outerShdw>
                </a:effectLst>
                <a:latin typeface="Arial Black" pitchFamily="34" charset="0"/>
              </a:rPr>
              <a:t/>
            </a:r>
            <a:br>
              <a:rPr lang="uk-UA" sz="1600" dirty="0" smtClean="0">
                <a:solidFill>
                  <a:srgbClr val="002060"/>
                </a:solidFill>
                <a:effectLst>
                  <a:outerShdw blurRad="38100" dist="38100" dir="2700000" algn="tl">
                    <a:srgbClr val="000000">
                      <a:alpha val="43137"/>
                    </a:srgbClr>
                  </a:outerShdw>
                </a:effectLst>
                <a:latin typeface="Arial Black" pitchFamily="34" charset="0"/>
              </a:rPr>
            </a:br>
            <a:endParaRPr lang="uk-UA" sz="1600" dirty="0">
              <a:solidFill>
                <a:srgbClr val="002060"/>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agriculture-collage-18919946.jpg"/>
          <p:cNvPicPr>
            <a:picLocks noGrp="1" noChangeAspect="1"/>
          </p:cNvPicPr>
          <p:nvPr>
            <p:ph sz="quarter" idx="1"/>
          </p:nvPr>
        </p:nvPicPr>
        <p:blipFill>
          <a:blip r:embed="rId2"/>
          <a:stretch>
            <a:fillRect/>
          </a:stretch>
        </p:blipFill>
        <p:spPr>
          <a:xfrm>
            <a:off x="142844" y="142852"/>
            <a:ext cx="6572296" cy="6572296"/>
          </a:xfrm>
        </p:spPr>
      </p:pic>
      <p:sp>
        <p:nvSpPr>
          <p:cNvPr id="3" name="Текст 2"/>
          <p:cNvSpPr>
            <a:spLocks noGrp="1"/>
          </p:cNvSpPr>
          <p:nvPr>
            <p:ph type="body" idx="2"/>
          </p:nvPr>
        </p:nvSpPr>
        <p:spPr>
          <a:xfrm>
            <a:off x="6781800" y="1071546"/>
            <a:ext cx="1984248" cy="5500726"/>
          </a:xfrm>
        </p:spPr>
        <p:txBody>
          <a:bodyPr>
            <a:normAutofit fontScale="77500" lnSpcReduction="20000"/>
          </a:bodyPr>
          <a:lstStyle/>
          <a:p>
            <a:r>
              <a:rPr lang="ru-RU" dirty="0" smtClean="0"/>
              <a:t>Сельское хозяйство </a:t>
            </a:r>
            <a:r>
              <a:rPr lang="ru-RU" dirty="0" err="1" smtClean="0"/>
              <a:t>специализи-руется</a:t>
            </a:r>
            <a:r>
              <a:rPr lang="ru-RU" dirty="0" smtClean="0"/>
              <a:t>, в основном, на виноградарстве, садоводстве, табаководстве, овощеводстве, животноводстве и шелководстве. Главные технические культуры — хлопчатник, табак, чай. Развито раннее овощеводство, субтропическое плодоводство. Площадь орошаемых земель 1401 тыс. га (1990). Главные отрасли животноводства — овцеводство, молочно-мясное скотоводство, птицеводство, шелководство.</a:t>
            </a:r>
            <a:endParaRPr lang="uk-UA" dirty="0"/>
          </a:p>
        </p:txBody>
      </p:sp>
      <p:sp>
        <p:nvSpPr>
          <p:cNvPr id="4" name="Заголовок 3"/>
          <p:cNvSpPr>
            <a:spLocks noGrp="1"/>
          </p:cNvSpPr>
          <p:nvPr>
            <p:ph type="title"/>
          </p:nvPr>
        </p:nvSpPr>
        <p:spPr>
          <a:xfrm>
            <a:off x="6929454" y="214290"/>
            <a:ext cx="1695448" cy="928694"/>
          </a:xfrm>
        </p:spPr>
        <p:txBody>
          <a:bodyPr>
            <a:noAutofit/>
          </a:bodyPr>
          <a:lstStyle/>
          <a:p>
            <a:pPr algn="ctr"/>
            <a:r>
              <a:rPr lang="uk-UA" sz="2000" dirty="0" err="1" smtClean="0">
                <a:solidFill>
                  <a:srgbClr val="FF0000"/>
                </a:solidFill>
                <a:effectLst>
                  <a:outerShdw blurRad="38100" dist="38100" dir="2700000" algn="tl">
                    <a:srgbClr val="000000">
                      <a:alpha val="43137"/>
                    </a:srgbClr>
                  </a:outerShdw>
                </a:effectLst>
                <a:latin typeface="Arial Black" pitchFamily="34" charset="0"/>
              </a:rPr>
              <a:t>Сельское</a:t>
            </a:r>
            <a:r>
              <a:rPr lang="uk-UA" sz="2000" dirty="0" smtClean="0">
                <a:solidFill>
                  <a:srgbClr val="FF0000"/>
                </a:solidFill>
                <a:effectLst>
                  <a:outerShdw blurRad="38100" dist="38100" dir="2700000" algn="tl">
                    <a:srgbClr val="000000">
                      <a:alpha val="43137"/>
                    </a:srgbClr>
                  </a:outerShdw>
                </a:effectLst>
                <a:latin typeface="Arial Black" pitchFamily="34" charset="0"/>
              </a:rPr>
              <a:t> </a:t>
            </a:r>
            <a:r>
              <a:rPr lang="uk-UA" sz="2000" dirty="0" err="1" smtClean="0">
                <a:solidFill>
                  <a:srgbClr val="FF0000"/>
                </a:solidFill>
                <a:effectLst>
                  <a:outerShdw blurRad="38100" dist="38100" dir="2700000" algn="tl">
                    <a:srgbClr val="000000">
                      <a:alpha val="43137"/>
                    </a:srgbClr>
                  </a:outerShdw>
                </a:effectLst>
                <a:latin typeface="Arial Black" pitchFamily="34" charset="0"/>
              </a:rPr>
              <a:t>хозяйство</a:t>
            </a:r>
            <a:r>
              <a:rPr lang="uk-UA" sz="2000" dirty="0" smtClean="0">
                <a:solidFill>
                  <a:srgbClr val="FF0000"/>
                </a:solidFill>
                <a:effectLst>
                  <a:outerShdw blurRad="38100" dist="38100" dir="2700000" algn="tl">
                    <a:srgbClr val="000000">
                      <a:alpha val="43137"/>
                    </a:srgbClr>
                  </a:outerShdw>
                </a:effectLst>
                <a:latin typeface="Arial Black" pitchFamily="34" charset="0"/>
              </a:rPr>
              <a:t/>
            </a:r>
            <a:br>
              <a:rPr lang="uk-UA" sz="2000" dirty="0" smtClean="0">
                <a:solidFill>
                  <a:srgbClr val="FF0000"/>
                </a:solidFill>
                <a:effectLst>
                  <a:outerShdw blurRad="38100" dist="38100" dir="2700000" algn="tl">
                    <a:srgbClr val="000000">
                      <a:alpha val="43137"/>
                    </a:srgbClr>
                  </a:outerShdw>
                </a:effectLst>
                <a:latin typeface="Arial Black" pitchFamily="34" charset="0"/>
              </a:rPr>
            </a:br>
            <a:endParaRPr lang="uk-UA" sz="2000"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80px-Baku_bus_9669.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428860" y="142852"/>
            <a:ext cx="2316660" cy="800219"/>
          </a:xfrm>
          <a:prstGeom prst="rect">
            <a:avLst/>
          </a:prstGeom>
          <a:noFill/>
        </p:spPr>
        <p:txBody>
          <a:bodyPr wrap="none" rtlCol="0">
            <a:spAutoFit/>
          </a:bodyPr>
          <a:lstStyle/>
          <a:p>
            <a:r>
              <a:rPr lang="uk-UA" sz="2800" dirty="0" smtClean="0">
                <a:solidFill>
                  <a:srgbClr val="FF0000"/>
                </a:solidFill>
                <a:latin typeface="Arial Black" pitchFamily="34" charset="0"/>
              </a:rPr>
              <a:t>Транспорт</a:t>
            </a:r>
          </a:p>
          <a:p>
            <a:endParaRPr lang="uk-UA" dirty="0"/>
          </a:p>
        </p:txBody>
      </p:sp>
      <p:sp>
        <p:nvSpPr>
          <p:cNvPr id="4" name="TextBox 3"/>
          <p:cNvSpPr txBox="1"/>
          <p:nvPr/>
        </p:nvSpPr>
        <p:spPr>
          <a:xfrm>
            <a:off x="1857356" y="4071942"/>
            <a:ext cx="3071834" cy="2516073"/>
          </a:xfrm>
          <a:prstGeom prst="rect">
            <a:avLst/>
          </a:prstGeom>
          <a:noFill/>
        </p:spPr>
        <p:txBody>
          <a:bodyPr wrap="square" numCol="1" rtlCol="0">
            <a:spAutoFit/>
          </a:bodyPr>
          <a:lstStyle/>
          <a:p>
            <a:pPr algn="ctr"/>
            <a:r>
              <a:rPr lang="ru-RU" sz="1050" dirty="0" smtClean="0">
                <a:solidFill>
                  <a:schemeClr val="tx2">
                    <a:lumMod val="90000"/>
                  </a:schemeClr>
                </a:solidFill>
                <a:latin typeface="Arial Black" pitchFamily="34" charset="0"/>
              </a:rPr>
              <a:t>В Азербайджане наибольшее значение имеет автомобильный транспорт. Общая протяжённость автомобильных дорог — 59 141 км, из них асфальтировано 29 210 км. Шоссе в Азербайджане следуют параллельно основным железнодорожным магистралям. Одно из них проходит вдоль Каспийского моря из России в Иран, через Баку. В свою очередь из Баку к грузинской границе также ведёт автодорога. От города Евлах на юг отходит шоссейная дорога в Нагорный Карабах.</a:t>
            </a:r>
            <a:endParaRPr lang="uk-UA" sz="1050" dirty="0">
              <a:solidFill>
                <a:schemeClr val="tx2">
                  <a:lumMod val="90000"/>
                </a:schemeClr>
              </a:solidFill>
              <a:latin typeface="Arial Black" pitchFamily="34" charset="0"/>
            </a:endParaRPr>
          </a:p>
        </p:txBody>
      </p:sp>
    </p:spTree>
  </p:cSld>
  <p:clrMapOvr>
    <a:masterClrMapping/>
  </p:clrMapOvr>
  <p:transition>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68" y="500042"/>
            <a:ext cx="1704313" cy="800219"/>
          </a:xfrm>
          <a:prstGeom prst="rect">
            <a:avLst/>
          </a:prstGeom>
          <a:ln>
            <a:noFill/>
          </a:ln>
          <a:effectLst>
            <a:outerShdw blurRad="190500" dist="228600" dir="2700000" algn="ctr">
              <a:srgbClr val="000000">
                <a:alpha val="30000"/>
              </a:srgbClr>
            </a:outerShdw>
          </a:effectLst>
          <a:scene3d>
            <a:camera prst="perspectiveHeroicExtremeLeftFacing"/>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uk-UA" sz="2800" b="1" dirty="0" smtClean="0">
                <a:solidFill>
                  <a:srgbClr val="FFFF00"/>
                </a:solidFill>
                <a:latin typeface="Arial Black" pitchFamily="34" charset="0"/>
              </a:rPr>
              <a:t>Туризм</a:t>
            </a:r>
          </a:p>
          <a:p>
            <a:endParaRPr lang="uk-UA" dirty="0"/>
          </a:p>
        </p:txBody>
      </p:sp>
      <p:sp>
        <p:nvSpPr>
          <p:cNvPr id="3" name="TextBox 2"/>
          <p:cNvSpPr txBox="1"/>
          <p:nvPr/>
        </p:nvSpPr>
        <p:spPr>
          <a:xfrm>
            <a:off x="0" y="0"/>
            <a:ext cx="3143272" cy="1569660"/>
          </a:xfrm>
          <a:prstGeom prst="rect">
            <a:avLst/>
          </a:prstGeom>
          <a:noFill/>
        </p:spPr>
        <p:txBody>
          <a:bodyPr wrap="square" rtlCol="0">
            <a:spAutoFit/>
          </a:bodyPr>
          <a:lstStyle/>
          <a:p>
            <a:pPr algn="ctr"/>
            <a:r>
              <a:rPr lang="ru-RU" sz="1200" dirty="0" smtClean="0">
                <a:solidFill>
                  <a:srgbClr val="00B0F0"/>
                </a:solidFill>
                <a:effectLst>
                  <a:outerShdw blurRad="38100" dist="38100" dir="2700000" algn="tl">
                    <a:srgbClr val="000000">
                      <a:alpha val="43137"/>
                    </a:srgbClr>
                  </a:outerShdw>
                </a:effectLst>
                <a:latin typeface="Arial Black" pitchFamily="34" charset="0"/>
              </a:rPr>
              <a:t>Отрасль, которая стремительно развивается в последние годы. Особенно интенсивно развивается лечебный туризм. Каждый год в Азербайджан приезжает в качестве туристов около полутора миллионов человек.</a:t>
            </a:r>
            <a:endParaRPr lang="uk-UA" sz="1200" dirty="0">
              <a:solidFill>
                <a:srgbClr val="00B0F0"/>
              </a:solidFill>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3564791"/>
            <a:ext cx="2143140" cy="3293209"/>
          </a:xfrm>
          <a:prstGeom prst="rect">
            <a:avLst/>
          </a:prstGeom>
          <a:noFill/>
        </p:spPr>
        <p:txBody>
          <a:bodyPr wrap="square" rtlCol="0">
            <a:spAutoFit/>
          </a:bodyPr>
          <a:lstStyle/>
          <a:p>
            <a:r>
              <a:rPr lang="ru-RU" sz="800" dirty="0" smtClean="0">
                <a:solidFill>
                  <a:srgbClr val="FFFF00"/>
                </a:solidFill>
                <a:effectLst>
                  <a:outerShdw blurRad="38100" dist="38100" dir="2700000" algn="tl">
                    <a:srgbClr val="000000">
                      <a:alpha val="43137"/>
                    </a:srgbClr>
                  </a:outerShdw>
                </a:effectLst>
                <a:latin typeface="Arial Black" pitchFamily="34" charset="0"/>
              </a:rPr>
              <a:t>Для туристов, посещающих Азербайджан организовываются экскурсионные туры с посещением исторических достопримечательностей </a:t>
            </a:r>
            <a:r>
              <a:rPr lang="ru-RU" sz="800" dirty="0" err="1" smtClean="0">
                <a:solidFill>
                  <a:srgbClr val="FFFF00"/>
                </a:solidFill>
                <a:effectLst>
                  <a:outerShdw blurRad="38100" dist="38100" dir="2700000" algn="tl">
                    <a:srgbClr val="000000">
                      <a:alpha val="43137"/>
                    </a:srgbClr>
                  </a:outerShdw>
                </a:effectLst>
                <a:latin typeface="Arial Black" pitchFamily="34" charset="0"/>
              </a:rPr>
              <a:t>Шема-хи,Исмаиллов</a:t>
            </a:r>
            <a:r>
              <a:rPr lang="ru-RU" sz="800" dirty="0" smtClean="0">
                <a:solidFill>
                  <a:srgbClr val="FFFF00"/>
                </a:solidFill>
                <a:effectLst>
                  <a:outerShdw blurRad="38100" dist="38100" dir="2700000" algn="tl">
                    <a:srgbClr val="000000">
                      <a:alpha val="43137"/>
                    </a:srgbClr>
                  </a:outerShdw>
                </a:effectLst>
                <a:latin typeface="Arial Black" pitchFamily="34" charset="0"/>
              </a:rPr>
              <a:t>, Баку, Шеки, </a:t>
            </a:r>
            <a:r>
              <a:rPr lang="ru-RU" sz="800" dirty="0" err="1" smtClean="0">
                <a:solidFill>
                  <a:srgbClr val="FFFF00"/>
                </a:solidFill>
                <a:effectLst>
                  <a:outerShdw blurRad="38100" dist="38100" dir="2700000" algn="tl">
                    <a:srgbClr val="000000">
                      <a:alpha val="43137"/>
                    </a:srgbClr>
                  </a:outerShdw>
                </a:effectLst>
                <a:latin typeface="Arial Black" pitchFamily="34" charset="0"/>
              </a:rPr>
              <a:t>Гаха</a:t>
            </a:r>
            <a:r>
              <a:rPr lang="ru-RU" sz="800" dirty="0" smtClean="0">
                <a:solidFill>
                  <a:srgbClr val="FFFF00"/>
                </a:solidFill>
                <a:effectLst>
                  <a:outerShdw blurRad="38100" dist="38100" dir="2700000" algn="tl">
                    <a:srgbClr val="000000">
                      <a:alpha val="43137"/>
                    </a:srgbClr>
                  </a:outerShdw>
                </a:effectLst>
                <a:latin typeface="Arial Black" pitchFamily="34" charset="0"/>
              </a:rPr>
              <a:t>, Губы, пляжные туры в Баку, </a:t>
            </a:r>
            <a:r>
              <a:rPr lang="ru-RU" sz="800" dirty="0" err="1" smtClean="0">
                <a:solidFill>
                  <a:srgbClr val="FFFF00"/>
                </a:solidFill>
                <a:effectLst>
                  <a:outerShdw blurRad="38100" dist="38100" dir="2700000" algn="tl">
                    <a:srgbClr val="000000">
                      <a:alpha val="43137"/>
                    </a:srgbClr>
                  </a:outerShdw>
                </a:effectLst>
                <a:latin typeface="Arial Black" pitchFamily="34" charset="0"/>
              </a:rPr>
              <a:t>Набрань</a:t>
            </a:r>
            <a:r>
              <a:rPr lang="ru-RU" sz="800" dirty="0" smtClean="0">
                <a:solidFill>
                  <a:srgbClr val="FFFF00"/>
                </a:solidFill>
                <a:effectLst>
                  <a:outerShdw blurRad="38100" dist="38100" dir="2700000" algn="tl">
                    <a:srgbClr val="000000">
                      <a:alpha val="43137"/>
                    </a:srgbClr>
                  </a:outerShdw>
                </a:effectLst>
                <a:latin typeface="Arial Black" pitchFamily="34" charset="0"/>
              </a:rPr>
              <a:t>, </a:t>
            </a:r>
            <a:r>
              <a:rPr lang="ru-RU" sz="800" dirty="0" err="1" smtClean="0">
                <a:solidFill>
                  <a:srgbClr val="FFFF00"/>
                </a:solidFill>
                <a:effectLst>
                  <a:outerShdw blurRad="38100" dist="38100" dir="2700000" algn="tl">
                    <a:srgbClr val="000000">
                      <a:alpha val="43137"/>
                    </a:srgbClr>
                  </a:outerShdw>
                </a:effectLst>
                <a:latin typeface="Arial Black" pitchFamily="34" charset="0"/>
              </a:rPr>
              <a:t>Худат,Хачмаз</a:t>
            </a:r>
            <a:r>
              <a:rPr lang="ru-RU" sz="800" dirty="0" smtClean="0">
                <a:solidFill>
                  <a:srgbClr val="FFFF00"/>
                </a:solidFill>
                <a:effectLst>
                  <a:outerShdw blurRad="38100" dist="38100" dir="2700000" algn="tl">
                    <a:srgbClr val="000000">
                      <a:alpha val="43137"/>
                    </a:srgbClr>
                  </a:outerShdw>
                </a:effectLst>
                <a:latin typeface="Arial Black" pitchFamily="34" charset="0"/>
              </a:rPr>
              <a:t>, </a:t>
            </a:r>
            <a:r>
              <a:rPr lang="ru-RU" sz="800" dirty="0" err="1" smtClean="0">
                <a:solidFill>
                  <a:srgbClr val="FFFF00"/>
                </a:solidFill>
                <a:effectLst>
                  <a:outerShdw blurRad="38100" dist="38100" dir="2700000" algn="tl">
                    <a:srgbClr val="000000">
                      <a:alpha val="43137"/>
                    </a:srgbClr>
                  </a:outerShdw>
                </a:effectLst>
                <a:latin typeface="Arial Black" pitchFamily="34" charset="0"/>
              </a:rPr>
              <a:t>Ле-нкорань</a:t>
            </a:r>
            <a:r>
              <a:rPr lang="ru-RU" sz="800" dirty="0" smtClean="0">
                <a:solidFill>
                  <a:srgbClr val="FFFF00"/>
                </a:solidFill>
                <a:effectLst>
                  <a:outerShdw blurRad="38100" dist="38100" dir="2700000" algn="tl">
                    <a:srgbClr val="000000">
                      <a:alpha val="43137"/>
                    </a:srgbClr>
                  </a:outerShdw>
                </a:effectLst>
                <a:latin typeface="Arial Black" pitchFamily="34" charset="0"/>
              </a:rPr>
              <a:t>, Астару и лечебные туры и отдых на термальных водах в </a:t>
            </a:r>
            <a:r>
              <a:rPr lang="ru-RU" sz="800" dirty="0" err="1" smtClean="0">
                <a:solidFill>
                  <a:srgbClr val="FFFF00"/>
                </a:solidFill>
                <a:effectLst>
                  <a:outerShdw blurRad="38100" dist="38100" dir="2700000" algn="tl">
                    <a:srgbClr val="000000">
                      <a:alpha val="43137"/>
                    </a:srgbClr>
                  </a:outerShdw>
                </a:effectLst>
                <a:latin typeface="Arial Black" pitchFamily="34" charset="0"/>
              </a:rPr>
              <a:t>Массалах</a:t>
            </a:r>
            <a:r>
              <a:rPr lang="ru-RU" sz="800" dirty="0" smtClean="0">
                <a:solidFill>
                  <a:srgbClr val="FFFF00"/>
                </a:solidFill>
                <a:effectLst>
                  <a:outerShdw blurRad="38100" dist="38100" dir="2700000" algn="tl">
                    <a:srgbClr val="000000">
                      <a:alpha val="43137"/>
                    </a:srgbClr>
                  </a:outerShdw>
                </a:effectLst>
                <a:latin typeface="Arial Black" pitchFamily="34" charset="0"/>
              </a:rPr>
              <a:t>, Нафталане. Также популярен отдых на минеральных водах в </a:t>
            </a:r>
            <a:r>
              <a:rPr lang="ru-RU" sz="800" dirty="0" err="1" smtClean="0">
                <a:solidFill>
                  <a:srgbClr val="FFFF00"/>
                </a:solidFill>
                <a:effectLst>
                  <a:outerShdw blurRad="38100" dist="38100" dir="2700000" algn="tl">
                    <a:srgbClr val="000000">
                      <a:alpha val="43137"/>
                    </a:srgbClr>
                  </a:outerShdw>
                </a:effectLst>
                <a:latin typeface="Arial Black" pitchFamily="34" charset="0"/>
              </a:rPr>
              <a:t>Гяндже</a:t>
            </a:r>
            <a:r>
              <a:rPr lang="ru-RU" sz="800" dirty="0" smtClean="0">
                <a:solidFill>
                  <a:srgbClr val="FFFF00"/>
                </a:solidFill>
                <a:effectLst>
                  <a:outerShdw blurRad="38100" dist="38100" dir="2700000" algn="tl">
                    <a:srgbClr val="000000">
                      <a:alpha val="43137"/>
                    </a:srgbClr>
                  </a:outerShdw>
                </a:effectLst>
                <a:latin typeface="Arial Black" pitchFamily="34" charset="0"/>
              </a:rPr>
              <a:t>. Для развития горного туризма создана инфраструктура с сетью пятизвездочных отелей в </a:t>
            </a:r>
            <a:r>
              <a:rPr lang="ru-RU" sz="800" dirty="0" err="1" smtClean="0">
                <a:solidFill>
                  <a:srgbClr val="FFFF00"/>
                </a:solidFill>
                <a:effectLst>
                  <a:outerShdw blurRad="38100" dist="38100" dir="2700000" algn="tl">
                    <a:srgbClr val="000000">
                      <a:alpha val="43137"/>
                    </a:srgbClr>
                  </a:outerShdw>
                </a:effectLst>
                <a:latin typeface="Arial Black" pitchFamily="34" charset="0"/>
              </a:rPr>
              <a:t>Габалинском</a:t>
            </a:r>
            <a:r>
              <a:rPr lang="ru-RU" sz="800" dirty="0" smtClean="0">
                <a:solidFill>
                  <a:srgbClr val="FFFF00"/>
                </a:solidFill>
                <a:effectLst>
                  <a:outerShdw blurRad="38100" dist="38100" dir="2700000" algn="tl">
                    <a:srgbClr val="000000">
                      <a:alpha val="43137"/>
                    </a:srgbClr>
                  </a:outerShdw>
                </a:effectLst>
                <a:latin typeface="Arial Black" pitchFamily="34" charset="0"/>
              </a:rPr>
              <a:t> районе, в 2011 году планируется ввод в эксплуатацию современного горнолыжного курорта международного класса у подножия горы Шахдаг в </a:t>
            </a:r>
            <a:r>
              <a:rPr lang="ru-RU" sz="800" dirty="0" err="1" smtClean="0">
                <a:solidFill>
                  <a:srgbClr val="FFFF00"/>
                </a:solidFill>
                <a:effectLst>
                  <a:outerShdw blurRad="38100" dist="38100" dir="2700000" algn="tl">
                    <a:srgbClr val="000000">
                      <a:alpha val="43137"/>
                    </a:srgbClr>
                  </a:outerShdw>
                </a:effectLst>
                <a:latin typeface="Arial Black" pitchFamily="34" charset="0"/>
              </a:rPr>
              <a:t>Кусарском</a:t>
            </a:r>
            <a:r>
              <a:rPr lang="ru-RU" sz="800" dirty="0" smtClean="0">
                <a:solidFill>
                  <a:srgbClr val="FFFF00"/>
                </a:solidFill>
                <a:effectLst>
                  <a:outerShdw blurRad="38100" dist="38100" dir="2700000" algn="tl">
                    <a:srgbClr val="000000">
                      <a:alpha val="43137"/>
                    </a:srgbClr>
                  </a:outerShdw>
                </a:effectLst>
                <a:latin typeface="Arial Black" pitchFamily="34" charset="0"/>
              </a:rPr>
              <a:t> районе. В стране расположено свыше 130 музеев .</a:t>
            </a:r>
            <a:endParaRPr lang="uk-UA" sz="800" dirty="0">
              <a:solidFill>
                <a:srgbClr val="FFFF00"/>
              </a:solidFill>
              <a:effectLst>
                <a:outerShdw blurRad="38100" dist="38100" dir="2700000" algn="tl">
                  <a:srgbClr val="000000">
                    <a:alpha val="43137"/>
                  </a:srgbClr>
                </a:outerShdw>
              </a:effectLst>
              <a:latin typeface="Arial Black" pitchFamily="34" charset="0"/>
            </a:endParaRPr>
          </a:p>
        </p:txBody>
      </p:sp>
      <p:pic>
        <p:nvPicPr>
          <p:cNvPr id="10" name="Рисунок 9" descr="4.jpg"/>
          <p:cNvPicPr>
            <a:picLocks noChangeAspect="1"/>
          </p:cNvPicPr>
          <p:nvPr/>
        </p:nvPicPr>
        <p:blipFill>
          <a:blip r:embed="rId2"/>
          <a:stretch>
            <a:fillRect/>
          </a:stretch>
        </p:blipFill>
        <p:spPr>
          <a:xfrm>
            <a:off x="2143108" y="1785926"/>
            <a:ext cx="7000892" cy="5072074"/>
          </a:xfrm>
          <a:prstGeom prst="rect">
            <a:avLst/>
          </a:prstGeom>
        </p:spPr>
      </p:pic>
      <p:pic>
        <p:nvPicPr>
          <p:cNvPr id="11" name="Рисунок 10" descr="1280px-Здание_Музея_ковра_в_Баку.jpg"/>
          <p:cNvPicPr>
            <a:picLocks noChangeAspect="1"/>
          </p:cNvPicPr>
          <p:nvPr/>
        </p:nvPicPr>
        <p:blipFill>
          <a:blip r:embed="rId3" cstate="print"/>
          <a:stretch>
            <a:fillRect/>
          </a:stretch>
        </p:blipFill>
        <p:spPr>
          <a:xfrm>
            <a:off x="3357554" y="0"/>
            <a:ext cx="3615688" cy="1785926"/>
          </a:xfrm>
          <a:prstGeom prst="rect">
            <a:avLst/>
          </a:prstGeom>
        </p:spPr>
      </p:pic>
      <p:pic>
        <p:nvPicPr>
          <p:cNvPr id="12" name="Рисунок 11" descr="Nakhichevan_Mausoleum.jpg"/>
          <p:cNvPicPr>
            <a:picLocks noChangeAspect="1"/>
          </p:cNvPicPr>
          <p:nvPr/>
        </p:nvPicPr>
        <p:blipFill>
          <a:blip r:embed="rId4"/>
          <a:stretch>
            <a:fillRect/>
          </a:stretch>
        </p:blipFill>
        <p:spPr>
          <a:xfrm>
            <a:off x="0" y="1500174"/>
            <a:ext cx="2166928" cy="2071703"/>
          </a:xfrm>
          <a:prstGeom prst="rect">
            <a:avLst/>
          </a:prstGeom>
        </p:spPr>
      </p:pic>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eed.photo (1).jpg"/>
          <p:cNvPicPr>
            <a:picLocks noChangeAspect="1"/>
          </p:cNvPicPr>
          <p:nvPr/>
        </p:nvPicPr>
        <p:blipFill>
          <a:blip r:embed="rId2"/>
          <a:stretch>
            <a:fillRect/>
          </a:stretch>
        </p:blipFill>
        <p:spPr>
          <a:xfrm>
            <a:off x="0" y="0"/>
            <a:ext cx="5143504" cy="6858000"/>
          </a:xfrm>
          <a:prstGeom prst="rect">
            <a:avLst/>
          </a:prstGeom>
        </p:spPr>
      </p:pic>
      <p:pic>
        <p:nvPicPr>
          <p:cNvPr id="3" name="Рисунок 2" descr="feed.photo (2).jpg"/>
          <p:cNvPicPr>
            <a:picLocks noChangeAspect="1"/>
          </p:cNvPicPr>
          <p:nvPr/>
        </p:nvPicPr>
        <p:blipFill>
          <a:blip r:embed="rId3"/>
          <a:stretch>
            <a:fillRect/>
          </a:stretch>
        </p:blipFill>
        <p:spPr>
          <a:xfrm>
            <a:off x="4643438" y="0"/>
            <a:ext cx="4500562" cy="6858000"/>
          </a:xfrm>
          <a:prstGeom prst="rect">
            <a:avLst/>
          </a:prstGeom>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eed.photo (3).jpg"/>
          <p:cNvPicPr>
            <a:picLocks noChangeAspect="1"/>
          </p:cNvPicPr>
          <p:nvPr/>
        </p:nvPicPr>
        <p:blipFill>
          <a:blip r:embed="rId2"/>
          <a:stretch>
            <a:fillRect/>
          </a:stretch>
        </p:blipFill>
        <p:spPr>
          <a:xfrm>
            <a:off x="0" y="0"/>
            <a:ext cx="4543425" cy="6858000"/>
          </a:xfrm>
          <a:prstGeom prst="rect">
            <a:avLst/>
          </a:prstGeom>
        </p:spPr>
      </p:pic>
      <p:pic>
        <p:nvPicPr>
          <p:cNvPr id="3" name="Рисунок 2" descr="feed.photo (4).jpg"/>
          <p:cNvPicPr>
            <a:picLocks noChangeAspect="1"/>
          </p:cNvPicPr>
          <p:nvPr/>
        </p:nvPicPr>
        <p:blipFill>
          <a:blip r:embed="rId3"/>
          <a:stretch>
            <a:fillRect/>
          </a:stretch>
        </p:blipFill>
        <p:spPr>
          <a:xfrm>
            <a:off x="4572001" y="0"/>
            <a:ext cx="4572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19.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3357554" y="6143644"/>
            <a:ext cx="2398542" cy="369332"/>
          </a:xfrm>
          <a:prstGeom prst="rect">
            <a:avLst/>
          </a:prstGeom>
          <a:noFill/>
        </p:spPr>
        <p:txBody>
          <a:bodyPr wrap="none" rtlCol="0">
            <a:spAutoFit/>
          </a:bodyPr>
          <a:lstStyle/>
          <a:p>
            <a:r>
              <a:rPr lang="ru-RU" dirty="0" smtClean="0">
                <a:solidFill>
                  <a:srgbClr val="FFFF00"/>
                </a:solidFill>
              </a:rPr>
              <a:t>Кабинет  Министров</a:t>
            </a:r>
            <a:endParaRPr lang="uk-UA" dirty="0">
              <a:solidFill>
                <a:srgbClr val="FFFF00"/>
              </a:solidFill>
            </a:endParaRPr>
          </a:p>
        </p:txBody>
      </p:sp>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1_v-baku-zapretili-taksi-rossijskogo-proizvodstva.jpg"/>
          <p:cNvPicPr>
            <a:picLocks noChangeAspect="1"/>
          </p:cNvPicPr>
          <p:nvPr/>
        </p:nvPicPr>
        <p:blipFill>
          <a:blip r:embed="rId2"/>
          <a:stretch>
            <a:fillRect/>
          </a:stretch>
        </p:blipFill>
        <p:spPr>
          <a:xfrm>
            <a:off x="0" y="0"/>
            <a:ext cx="4071934" cy="6858000"/>
          </a:xfrm>
          <a:prstGeom prst="rect">
            <a:avLst/>
          </a:prstGeom>
        </p:spPr>
      </p:pic>
      <p:pic>
        <p:nvPicPr>
          <p:cNvPr id="3" name="Рисунок 2" descr="746272.jpg"/>
          <p:cNvPicPr>
            <a:picLocks noChangeAspect="1"/>
          </p:cNvPicPr>
          <p:nvPr/>
        </p:nvPicPr>
        <p:blipFill>
          <a:blip r:embed="rId3"/>
          <a:stretch>
            <a:fillRect/>
          </a:stretch>
        </p:blipFill>
        <p:spPr>
          <a:xfrm>
            <a:off x="4071934" y="0"/>
            <a:ext cx="5072066" cy="6858000"/>
          </a:xfrm>
          <a:prstGeom prst="rect">
            <a:avLst/>
          </a:prstGeom>
        </p:spPr>
      </p:pic>
      <p:sp>
        <p:nvSpPr>
          <p:cNvPr id="4" name="TextBox 3"/>
          <p:cNvSpPr txBox="1"/>
          <p:nvPr/>
        </p:nvSpPr>
        <p:spPr>
          <a:xfrm>
            <a:off x="2500298" y="6143644"/>
            <a:ext cx="782009" cy="369332"/>
          </a:xfrm>
          <a:prstGeom prst="rect">
            <a:avLst/>
          </a:prstGeom>
          <a:noFill/>
        </p:spPr>
        <p:txBody>
          <a:bodyPr wrap="none" rtlCol="0">
            <a:spAutoFit/>
          </a:bodyPr>
          <a:lstStyle/>
          <a:p>
            <a:r>
              <a:rPr lang="ru-RU" dirty="0" smtClean="0">
                <a:solidFill>
                  <a:srgbClr val="002060"/>
                </a:solidFill>
              </a:rPr>
              <a:t>Такси</a:t>
            </a:r>
            <a:endParaRPr lang="uk-UA" dirty="0">
              <a:solidFill>
                <a:srgbClr val="002060"/>
              </a:solidFill>
            </a:endParaRP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ooltext1870291514.gif"/>
          <p:cNvPicPr>
            <a:picLocks noGrp="1" noChangeAspect="1"/>
          </p:cNvPicPr>
          <p:nvPr>
            <p:ph idx="1"/>
          </p:nvPr>
        </p:nvPicPr>
        <p:blipFill>
          <a:blip r:embed="rId2"/>
          <a:stretch>
            <a:fillRect/>
          </a:stretch>
        </p:blipFill>
        <p:spPr>
          <a:xfrm>
            <a:off x="1857356" y="2857496"/>
            <a:ext cx="5357850" cy="2857520"/>
          </a:xfrm>
          <a:prstGeom prst="rect">
            <a:avLst/>
          </a:prstGeom>
          <a:solidFill>
            <a:srgbClr val="000000">
              <a:shade val="95000"/>
            </a:srgbClr>
          </a:solidFill>
          <a:ln w="444500" cap="sq">
            <a:solidFill>
              <a:srgbClr val="000000"/>
            </a:solidFill>
            <a:miter lim="800000"/>
          </a:ln>
          <a:effectLst>
            <a:glow rad="63500">
              <a:schemeClr val="accent3">
                <a:satMod val="175000"/>
                <a:alpha val="40000"/>
              </a:schemeClr>
            </a:glow>
            <a:outerShdw blurRad="254000" dist="190500" dir="2700000" sy="90000" algn="bl" rotWithShape="0">
              <a:srgbClr val="000000">
                <a:alpha val="40000"/>
              </a:srgbClr>
            </a:outerShdw>
            <a:softEdge rad="127000"/>
          </a:effectLst>
          <a:scene3d>
            <a:camera prst="perspectiveRelaxed"/>
            <a:lightRig rig="threePt" dir="t"/>
          </a:scene3d>
        </p:spPr>
      </p:pic>
      <p:sp>
        <p:nvSpPr>
          <p:cNvPr id="3" name="Заголовок 2"/>
          <p:cNvSpPr>
            <a:spLocks noGrp="1"/>
          </p:cNvSpPr>
          <p:nvPr>
            <p:ph type="title"/>
          </p:nvPr>
        </p:nvSpPr>
        <p:spPr>
          <a:xfrm>
            <a:off x="428596" y="1142984"/>
            <a:ext cx="8229600" cy="1071546"/>
          </a:xfrm>
        </p:spPr>
        <p:txBody>
          <a:bodyPr>
            <a:normAutofit fontScale="90000"/>
          </a:bodyPr>
          <a:lstStyle/>
          <a:p>
            <a:r>
              <a:rPr lang="ru-RU" sz="1600" dirty="0"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Изначальное название государства «</a:t>
            </a:r>
            <a:r>
              <a:rPr lang="ru-RU" sz="1600" dirty="0" err="1"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Мад-и-Атурпаткан</a:t>
            </a:r>
            <a:r>
              <a:rPr lang="ru-RU" sz="1600" dirty="0"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 («Мидия </a:t>
            </a:r>
            <a:r>
              <a:rPr lang="ru-RU" sz="1600" dirty="0" err="1"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Атропатова</a:t>
            </a:r>
            <a:r>
              <a:rPr lang="ru-RU" sz="1600" dirty="0"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 со временем изменилось в </a:t>
            </a:r>
            <a:r>
              <a:rPr lang="ru-RU" sz="1600" dirty="0" err="1"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Атурпатакан</a:t>
            </a:r>
            <a:r>
              <a:rPr lang="ru-RU" sz="1600" dirty="0"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 &gt; </a:t>
            </a:r>
            <a:r>
              <a:rPr lang="ru-RU" sz="1600" dirty="0" err="1"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Адарбаган</a:t>
            </a:r>
            <a:r>
              <a:rPr lang="ru-RU" sz="1600" dirty="0"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 &gt; Азербайджан.</a:t>
            </a:r>
            <a:br>
              <a:rPr lang="ru-RU" sz="1600" dirty="0"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br>
            <a:r>
              <a:rPr lang="ru-RU" sz="1600" dirty="0"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Название </a:t>
            </a:r>
            <a:r>
              <a:rPr lang="ru-RU" sz="1600" dirty="0" err="1"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Азарбайджан</a:t>
            </a:r>
            <a:r>
              <a:rPr lang="ru-RU" sz="1600" dirty="0"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  переводится с персидского как «собирающий огонь» (</a:t>
            </a:r>
            <a:r>
              <a:rPr lang="ru-RU" sz="1600" dirty="0" err="1"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азар</a:t>
            </a:r>
            <a:r>
              <a:rPr lang="ru-RU" sz="1600" dirty="0"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 — «</a:t>
            </a:r>
            <a:r>
              <a:rPr lang="ru-RU" sz="1600" dirty="0" err="1"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огонь</a:t>
            </a:r>
            <a:r>
              <a:rPr lang="ru-RU" sz="1600" dirty="0"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 </a:t>
            </a:r>
            <a:r>
              <a:rPr lang="ru-RU" sz="1600" dirty="0" err="1"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бадаган</a:t>
            </a:r>
            <a:r>
              <a:rPr lang="ru-RU" sz="1600" dirty="0" smtClean="0">
                <a:solidFill>
                  <a:srgbClr val="FFFF00"/>
                </a:solidFill>
                <a:effectLst>
                  <a:outerShdw blurRad="38100" dist="38100" dir="2700000" algn="tl">
                    <a:srgbClr val="000000">
                      <a:alpha val="43137"/>
                    </a:srgbClr>
                  </a:outerShdw>
                </a:effectLst>
                <a:latin typeface="Arial Black" pitchFamily="34" charset="0"/>
                <a:cs typeface="Times New Roman" pitchFamily="18" charset="0"/>
              </a:rPr>
              <a:t> — «собирающий») и связывается с древним культом   поклонения огню. </a:t>
            </a:r>
            <a:r>
              <a:rPr lang="ru-RU" sz="1600" dirty="0" smtClean="0">
                <a:solidFill>
                  <a:srgbClr val="FFFF00"/>
                </a:solidFill>
                <a:effectLst>
                  <a:outerShdw blurRad="38100" dist="38100" dir="2700000" algn="tl">
                    <a:srgbClr val="000000">
                      <a:alpha val="43137"/>
                    </a:srgbClr>
                  </a:outerShdw>
                </a:effectLst>
                <a:latin typeface="Arial Black" pitchFamily="34" charset="0"/>
              </a:rPr>
              <a:t>Название «Азербайджан» (Азербайджанская Республика) было впервые официально использовано 27 мая 1918 года мусульманской фракцией Закавказского сейма, которая на своём заседании приняла решение провозгласить независимость Азербайджана, объявив себя Временным Национальным советом Азербайджана .</a:t>
            </a:r>
            <a:br>
              <a:rPr lang="ru-RU" sz="1600" dirty="0" smtClean="0">
                <a:solidFill>
                  <a:srgbClr val="FFFF00"/>
                </a:solidFill>
                <a:effectLst>
                  <a:outerShdw blurRad="38100" dist="38100" dir="2700000" algn="tl">
                    <a:srgbClr val="000000">
                      <a:alpha val="43137"/>
                    </a:srgbClr>
                  </a:outerShdw>
                </a:effectLst>
                <a:latin typeface="Arial Black" pitchFamily="34" charset="0"/>
              </a:rPr>
            </a:br>
            <a:endParaRPr lang="uk-UA" sz="1600" dirty="0">
              <a:solidFill>
                <a:srgbClr val="FFFF00"/>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270011141_4.jpg"/>
          <p:cNvPicPr>
            <a:picLocks noChangeAspect="1"/>
          </p:cNvPicPr>
          <p:nvPr/>
        </p:nvPicPr>
        <p:blipFill>
          <a:blip r:embed="rId2"/>
          <a:stretch>
            <a:fillRect/>
          </a:stretch>
        </p:blipFill>
        <p:spPr>
          <a:xfrm>
            <a:off x="4214810" y="0"/>
            <a:ext cx="4929190" cy="6858000"/>
          </a:xfrm>
          <a:prstGeom prst="rect">
            <a:avLst/>
          </a:prstGeom>
        </p:spPr>
      </p:pic>
      <p:sp>
        <p:nvSpPr>
          <p:cNvPr id="4" name="TextBox 3"/>
          <p:cNvSpPr txBox="1"/>
          <p:nvPr/>
        </p:nvSpPr>
        <p:spPr>
          <a:xfrm>
            <a:off x="5929322" y="357166"/>
            <a:ext cx="1699632" cy="369332"/>
          </a:xfrm>
          <a:prstGeom prst="rect">
            <a:avLst/>
          </a:prstGeom>
          <a:noFill/>
        </p:spPr>
        <p:txBody>
          <a:bodyPr wrap="none" rtlCol="0">
            <a:spAutoFit/>
          </a:bodyPr>
          <a:lstStyle/>
          <a:p>
            <a:r>
              <a:rPr lang="ru-RU" dirty="0" smtClean="0">
                <a:solidFill>
                  <a:srgbClr val="FFFF00"/>
                </a:solidFill>
              </a:rPr>
              <a:t>Бизнес  Центр</a:t>
            </a:r>
            <a:endParaRPr lang="uk-UA" dirty="0">
              <a:solidFill>
                <a:srgbClr val="FFFF00"/>
              </a:solidFill>
            </a:endParaRPr>
          </a:p>
        </p:txBody>
      </p:sp>
      <p:pic>
        <p:nvPicPr>
          <p:cNvPr id="5" name="Рисунок 4" descr="socartowerskyscraper1a.jpg"/>
          <p:cNvPicPr>
            <a:picLocks noChangeAspect="1"/>
          </p:cNvPicPr>
          <p:nvPr/>
        </p:nvPicPr>
        <p:blipFill>
          <a:blip r:embed="rId3"/>
          <a:stretch>
            <a:fillRect/>
          </a:stretch>
        </p:blipFill>
        <p:spPr>
          <a:xfrm>
            <a:off x="1" y="0"/>
            <a:ext cx="4500562" cy="6858000"/>
          </a:xfrm>
          <a:prstGeom prst="rect">
            <a:avLst/>
          </a:prstGeom>
        </p:spPr>
      </p:pic>
      <p:sp>
        <p:nvSpPr>
          <p:cNvPr id="6" name="TextBox 5"/>
          <p:cNvSpPr txBox="1"/>
          <p:nvPr/>
        </p:nvSpPr>
        <p:spPr>
          <a:xfrm>
            <a:off x="928662" y="142852"/>
            <a:ext cx="2769091" cy="369332"/>
          </a:xfrm>
          <a:prstGeom prst="rect">
            <a:avLst/>
          </a:prstGeom>
          <a:noFill/>
        </p:spPr>
        <p:txBody>
          <a:bodyPr wrap="none" rtlCol="0">
            <a:spAutoFit/>
          </a:bodyPr>
          <a:lstStyle/>
          <a:p>
            <a:r>
              <a:rPr lang="ru-RU" dirty="0" smtClean="0">
                <a:solidFill>
                  <a:srgbClr val="FFFF00"/>
                </a:solidFill>
              </a:rPr>
              <a:t>Офис Корейской фирмы</a:t>
            </a:r>
            <a:endParaRPr lang="uk-UA"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12958991_61547_444356435344_251840290344_5327455_3221610_n.jpg"/>
          <p:cNvPicPr>
            <a:picLocks noChangeAspect="1"/>
          </p:cNvPicPr>
          <p:nvPr/>
        </p:nvPicPr>
        <p:blipFill>
          <a:blip r:embed="rId2"/>
          <a:stretch>
            <a:fillRect/>
          </a:stretch>
        </p:blipFill>
        <p:spPr>
          <a:xfrm>
            <a:off x="1" y="0"/>
            <a:ext cx="4571999" cy="6858000"/>
          </a:xfrm>
          <a:prstGeom prst="rect">
            <a:avLst/>
          </a:prstGeom>
        </p:spPr>
      </p:pic>
      <p:pic>
        <p:nvPicPr>
          <p:cNvPr id="3" name="Рисунок 2" descr="A10-7_6.jpg"/>
          <p:cNvPicPr>
            <a:picLocks noChangeAspect="1"/>
          </p:cNvPicPr>
          <p:nvPr/>
        </p:nvPicPr>
        <p:blipFill>
          <a:blip r:embed="rId3"/>
          <a:stretch>
            <a:fillRect/>
          </a:stretch>
        </p:blipFill>
        <p:spPr>
          <a:xfrm>
            <a:off x="4572000" y="0"/>
            <a:ext cx="4572000" cy="6858000"/>
          </a:xfrm>
          <a:prstGeom prst="rect">
            <a:avLst/>
          </a:prstGeom>
        </p:spPr>
      </p:pic>
      <p:sp>
        <p:nvSpPr>
          <p:cNvPr id="4" name="TextBox 3"/>
          <p:cNvSpPr txBox="1"/>
          <p:nvPr/>
        </p:nvSpPr>
        <p:spPr>
          <a:xfrm>
            <a:off x="6643702" y="142852"/>
            <a:ext cx="826637" cy="369332"/>
          </a:xfrm>
          <a:prstGeom prst="rect">
            <a:avLst/>
          </a:prstGeom>
          <a:noFill/>
        </p:spPr>
        <p:txBody>
          <a:bodyPr wrap="none" rtlCol="0">
            <a:spAutoFit/>
          </a:bodyPr>
          <a:lstStyle/>
          <a:p>
            <a:r>
              <a:rPr lang="ru-RU" dirty="0" smtClean="0">
                <a:solidFill>
                  <a:srgbClr val="FFFF00"/>
                </a:solidFill>
              </a:rPr>
              <a:t>Отель</a:t>
            </a:r>
            <a:endParaRPr lang="uk-UA" dirty="0">
              <a:solidFill>
                <a:srgbClr val="FFFF00"/>
              </a:solidFill>
            </a:endParaRPr>
          </a:p>
        </p:txBody>
      </p:sp>
    </p:spTree>
  </p:cSld>
  <p:clrMapOvr>
    <a:masterClrMapping/>
  </p:clrMapOvr>
  <p:transition>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e710b51673af_medium.jpg"/>
          <p:cNvPicPr>
            <a:picLocks noChangeAspect="1"/>
          </p:cNvPicPr>
          <p:nvPr/>
        </p:nvPicPr>
        <p:blipFill>
          <a:blip r:embed="rId2"/>
          <a:stretch>
            <a:fillRect/>
          </a:stretch>
        </p:blipFill>
        <p:spPr>
          <a:xfrm>
            <a:off x="0" y="0"/>
            <a:ext cx="4500562" cy="6858000"/>
          </a:xfrm>
          <a:prstGeom prst="rect">
            <a:avLst/>
          </a:prstGeom>
        </p:spPr>
      </p:pic>
      <p:pic>
        <p:nvPicPr>
          <p:cNvPr id="3" name="Рисунок 2" descr="Baku_olympic_stadium.jpg"/>
          <p:cNvPicPr>
            <a:picLocks noChangeAspect="1"/>
          </p:cNvPicPr>
          <p:nvPr/>
        </p:nvPicPr>
        <p:blipFill>
          <a:blip r:embed="rId3"/>
          <a:stretch>
            <a:fillRect/>
          </a:stretch>
        </p:blipFill>
        <p:spPr>
          <a:xfrm>
            <a:off x="4500562" y="0"/>
            <a:ext cx="4643438" cy="6858000"/>
          </a:xfrm>
          <a:prstGeom prst="rect">
            <a:avLst/>
          </a:prstGeom>
        </p:spPr>
      </p:pic>
      <p:sp>
        <p:nvSpPr>
          <p:cNvPr id="4" name="TextBox 3"/>
          <p:cNvSpPr txBox="1"/>
          <p:nvPr/>
        </p:nvSpPr>
        <p:spPr>
          <a:xfrm>
            <a:off x="4000496" y="6286520"/>
            <a:ext cx="1077603" cy="369332"/>
          </a:xfrm>
          <a:prstGeom prst="rect">
            <a:avLst/>
          </a:prstGeom>
          <a:noFill/>
        </p:spPr>
        <p:txBody>
          <a:bodyPr wrap="none" rtlCol="0">
            <a:spAutoFit/>
          </a:bodyPr>
          <a:lstStyle/>
          <a:p>
            <a:r>
              <a:rPr lang="ru-RU" dirty="0" smtClean="0">
                <a:solidFill>
                  <a:srgbClr val="FFFF00"/>
                </a:solidFill>
              </a:rPr>
              <a:t>Стадион</a:t>
            </a:r>
            <a:endParaRPr lang="uk-UA" dirty="0">
              <a:solidFill>
                <a:srgbClr val="FFFF00"/>
              </a:solidFill>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sc07.jpg"/>
          <p:cNvPicPr>
            <a:picLocks noChangeAspect="1"/>
          </p:cNvPicPr>
          <p:nvPr/>
        </p:nvPicPr>
        <p:blipFill>
          <a:blip r:embed="rId2"/>
          <a:stretch>
            <a:fillRect/>
          </a:stretch>
        </p:blipFill>
        <p:spPr>
          <a:xfrm>
            <a:off x="4214810" y="0"/>
            <a:ext cx="4929190" cy="6858000"/>
          </a:xfrm>
          <a:prstGeom prst="rect">
            <a:avLst/>
          </a:prstGeom>
        </p:spPr>
      </p:pic>
      <p:pic>
        <p:nvPicPr>
          <p:cNvPr id="3" name="Рисунок 2" descr="Бакинский_кристальный_зал.jpg"/>
          <p:cNvPicPr>
            <a:picLocks noChangeAspect="1"/>
          </p:cNvPicPr>
          <p:nvPr/>
        </p:nvPicPr>
        <p:blipFill>
          <a:blip r:embed="rId3"/>
          <a:stretch>
            <a:fillRect/>
          </a:stretch>
        </p:blipFill>
        <p:spPr>
          <a:xfrm>
            <a:off x="0" y="0"/>
            <a:ext cx="4357686" cy="6858000"/>
          </a:xfrm>
          <a:prstGeom prst="rect">
            <a:avLst/>
          </a:prstGeom>
        </p:spPr>
      </p:pic>
      <p:sp>
        <p:nvSpPr>
          <p:cNvPr id="4" name="TextBox 3"/>
          <p:cNvSpPr txBox="1"/>
          <p:nvPr/>
        </p:nvSpPr>
        <p:spPr>
          <a:xfrm>
            <a:off x="1928794" y="142852"/>
            <a:ext cx="4652299" cy="369332"/>
          </a:xfrm>
          <a:prstGeom prst="rect">
            <a:avLst/>
          </a:prstGeom>
          <a:noFill/>
        </p:spPr>
        <p:txBody>
          <a:bodyPr wrap="none" rtlCol="0">
            <a:spAutoFit/>
          </a:bodyPr>
          <a:lstStyle/>
          <a:p>
            <a:r>
              <a:rPr lang="ru-RU" dirty="0" smtClean="0">
                <a:solidFill>
                  <a:srgbClr val="002060"/>
                </a:solidFill>
              </a:rPr>
              <a:t>Концертный комплекс «Кристальный зал»</a:t>
            </a:r>
            <a:endParaRPr lang="uk-UA" dirty="0">
              <a:solidFill>
                <a:srgbClr val="002060"/>
              </a:solidFill>
            </a:endParaRPr>
          </a:p>
        </p:txBody>
      </p:sp>
    </p:spTree>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wpid-eHVkaCiUWyA.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5643570" y="214290"/>
            <a:ext cx="2608086" cy="369332"/>
          </a:xfrm>
          <a:prstGeom prst="rect">
            <a:avLst/>
          </a:prstGeom>
          <a:noFill/>
        </p:spPr>
        <p:txBody>
          <a:bodyPr wrap="none" rtlCol="0">
            <a:spAutoFit/>
          </a:bodyPr>
          <a:lstStyle/>
          <a:p>
            <a:r>
              <a:rPr lang="ru-RU" dirty="0" smtClean="0">
                <a:solidFill>
                  <a:srgbClr val="FF0000"/>
                </a:solidFill>
              </a:rPr>
              <a:t>Отель «Звезда смерти»</a:t>
            </a:r>
            <a:endParaRPr lang="uk-UA"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uk-UA"/>
          </a:p>
        </p:txBody>
      </p:sp>
      <p:sp>
        <p:nvSpPr>
          <p:cNvPr id="3" name="Заголовок 2"/>
          <p:cNvSpPr>
            <a:spLocks noGrp="1"/>
          </p:cNvSpPr>
          <p:nvPr>
            <p:ph type="ctrTitle"/>
          </p:nvPr>
        </p:nvSpPr>
        <p:spPr>
          <a:xfrm>
            <a:off x="428596" y="1428736"/>
            <a:ext cx="8305800" cy="19812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ru-RU" sz="6000" b="1" dirty="0" smtClean="0">
                <a:solidFill>
                  <a:srgbClr val="FFFF00"/>
                </a:solidFill>
                <a:effectLst>
                  <a:outerShdw blurRad="38100" dist="38100" dir="2700000" algn="tl">
                    <a:srgbClr val="000000">
                      <a:alpha val="43137"/>
                    </a:srgbClr>
                  </a:outerShdw>
                </a:effectLst>
              </a:rPr>
              <a:t>Спасибо за Внимание!</a:t>
            </a:r>
            <a:endParaRPr lang="uk-UA" sz="6000" b="1" dirty="0">
              <a:solidFill>
                <a:srgbClr val="FFFF00"/>
              </a:solidFill>
              <a:effectLst>
                <a:outerShdw blurRad="38100" dist="38100" dir="2700000" algn="tl">
                  <a:srgbClr val="000000">
                    <a:alpha val="43137"/>
                  </a:srgbClr>
                </a:outerShdw>
              </a:effectLst>
            </a:endParaRPr>
          </a:p>
        </p:txBody>
      </p:sp>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28596" y="2143116"/>
            <a:ext cx="4040188" cy="1071570"/>
          </a:xfrm>
        </p:spPr>
        <p:txBody>
          <a:bodyPr/>
          <a:lstStyle/>
          <a:p>
            <a:r>
              <a:rPr lang="ru-RU" sz="900" b="0" dirty="0" smtClean="0">
                <a:solidFill>
                  <a:schemeClr val="tx2">
                    <a:lumMod val="90000"/>
                  </a:schemeClr>
                </a:solidFill>
                <a:latin typeface="Arial Black" pitchFamily="34" charset="0"/>
              </a:rPr>
              <a:t>9 ноября 1918 года правительством Азербайджанской Демократической Республики впервые было принято постановление о трехцветном государственном флаге. После установления советской власти в Азербайджане этот флаг был отвергнут. 5 февраля 1991 года Верховный Совет Азербайджанской Республики принял постановление о признании трехцветного флага государственным флагом Азербайджана.  Флаг представляет собой трёхцветное полотнище (</a:t>
            </a:r>
            <a:r>
              <a:rPr lang="ru-RU" sz="900" b="0" dirty="0" err="1" smtClean="0">
                <a:solidFill>
                  <a:schemeClr val="tx2">
                    <a:lumMod val="90000"/>
                  </a:schemeClr>
                </a:solidFill>
                <a:latin typeface="Arial Black" pitchFamily="34" charset="0"/>
              </a:rPr>
              <a:t>триколор</a:t>
            </a:r>
            <a:r>
              <a:rPr lang="ru-RU" sz="900" b="0" dirty="0" smtClean="0">
                <a:solidFill>
                  <a:schemeClr val="tx2">
                    <a:lumMod val="90000"/>
                  </a:schemeClr>
                </a:solidFill>
                <a:latin typeface="Arial Black" pitchFamily="34" charset="0"/>
              </a:rPr>
              <a:t>). Полосы (</a:t>
            </a:r>
            <a:r>
              <a:rPr lang="ru-RU" sz="900" b="0" dirty="0" err="1" smtClean="0">
                <a:solidFill>
                  <a:schemeClr val="tx2">
                    <a:lumMod val="90000"/>
                  </a:schemeClr>
                </a:solidFill>
                <a:latin typeface="Arial Black" pitchFamily="34" charset="0"/>
              </a:rPr>
              <a:t>голубого</a:t>
            </a:r>
            <a:r>
              <a:rPr lang="ru-RU" sz="900" b="0" dirty="0" smtClean="0">
                <a:solidFill>
                  <a:schemeClr val="tx2">
                    <a:lumMod val="90000"/>
                  </a:schemeClr>
                </a:solidFill>
                <a:latin typeface="Arial Black" pitchFamily="34" charset="0"/>
              </a:rPr>
              <a:t>, зелёного и красного цвета) расположены горизонтально. В центре флага на красной полосе размещены восьмиконечная звезда и полумесяц. Оба изображения белого цвета. Согласно Конституции Азербайджана, </a:t>
            </a:r>
            <a:r>
              <a:rPr lang="ru-RU" sz="900" b="0" dirty="0" err="1" smtClean="0">
                <a:solidFill>
                  <a:schemeClr val="tx2">
                    <a:lumMod val="90000"/>
                  </a:schemeClr>
                </a:solidFill>
                <a:latin typeface="Arial Black" pitchFamily="34" charset="0"/>
              </a:rPr>
              <a:t>голубой</a:t>
            </a:r>
            <a:r>
              <a:rPr lang="ru-RU" sz="900" b="0" dirty="0" smtClean="0">
                <a:solidFill>
                  <a:schemeClr val="tx2">
                    <a:lumMod val="90000"/>
                  </a:schemeClr>
                </a:solidFill>
                <a:latin typeface="Arial Black" pitchFamily="34" charset="0"/>
              </a:rPr>
              <a:t> цвет на флаге является традиционным цветом тюркских народов и символизирует — </a:t>
            </a:r>
            <a:r>
              <a:rPr lang="ru-RU" sz="900" b="0" dirty="0" err="1" smtClean="0">
                <a:solidFill>
                  <a:schemeClr val="tx2">
                    <a:lumMod val="90000"/>
                  </a:schemeClr>
                </a:solidFill>
                <a:latin typeface="Arial Black" pitchFamily="34" charset="0"/>
              </a:rPr>
              <a:t>тюркство</a:t>
            </a:r>
            <a:r>
              <a:rPr lang="ru-RU" sz="900" b="0" dirty="0" smtClean="0">
                <a:solidFill>
                  <a:schemeClr val="tx2">
                    <a:lumMod val="90000"/>
                  </a:schemeClr>
                </a:solidFill>
                <a:latin typeface="Arial Black" pitchFamily="34" charset="0"/>
              </a:rPr>
              <a:t>, красный — прогресса, зелёный —ислама. Полумесяц обозначает принадлежность к религии ислама, восьмиконечная звезда означает восемь ветвей тюркских народов.</a:t>
            </a:r>
            <a:endParaRPr lang="uk-UA" sz="900" dirty="0" smtClean="0">
              <a:solidFill>
                <a:schemeClr val="tx2">
                  <a:lumMod val="90000"/>
                </a:schemeClr>
              </a:solidFill>
              <a:latin typeface="Arial Black" pitchFamily="34" charset="0"/>
            </a:endParaRPr>
          </a:p>
          <a:p>
            <a:endParaRPr lang="uk-UA" sz="1200" dirty="0"/>
          </a:p>
        </p:txBody>
      </p:sp>
      <p:pic>
        <p:nvPicPr>
          <p:cNvPr id="7" name="Содержимое 6" descr="a19424b3a7ce.jpg"/>
          <p:cNvPicPr>
            <a:picLocks noGrp="1" noChangeAspect="1"/>
          </p:cNvPicPr>
          <p:nvPr>
            <p:ph sz="half" idx="2"/>
          </p:nvPr>
        </p:nvPicPr>
        <p:blipFill>
          <a:blip r:embed="rId2"/>
          <a:stretch>
            <a:fillRect/>
          </a:stretch>
        </p:blipFill>
        <p:spPr>
          <a:xfrm>
            <a:off x="428625" y="3386931"/>
            <a:ext cx="4038600" cy="3028950"/>
          </a:xfrm>
        </p:spPr>
      </p:pic>
      <p:pic>
        <p:nvPicPr>
          <p:cNvPr id="8" name="Содержимое 7" descr="275px-Emblem_of_Azerbaijan.svg.png"/>
          <p:cNvPicPr>
            <a:picLocks noGrp="1" noChangeAspect="1"/>
          </p:cNvPicPr>
          <p:nvPr>
            <p:ph sz="quarter" idx="4"/>
          </p:nvPr>
        </p:nvPicPr>
        <p:blipFill>
          <a:blip r:embed="rId3"/>
          <a:stretch>
            <a:fillRect/>
          </a:stretch>
        </p:blipFill>
        <p:spPr>
          <a:xfrm>
            <a:off x="5715008" y="3643314"/>
            <a:ext cx="2619375" cy="2857500"/>
          </a:xfrm>
        </p:spPr>
      </p:pic>
      <p:sp>
        <p:nvSpPr>
          <p:cNvPr id="5" name="Заголовок 4"/>
          <p:cNvSpPr>
            <a:spLocks noGrp="1"/>
          </p:cNvSpPr>
          <p:nvPr>
            <p:ph type="title"/>
          </p:nvPr>
        </p:nvSpPr>
        <p:spPr>
          <a:xfrm>
            <a:off x="4643438" y="357166"/>
            <a:ext cx="4071966" cy="1143008"/>
          </a:xfrm>
          <a:ln>
            <a:noFill/>
          </a:ln>
          <a:effectLst>
            <a:outerShdw blurRad="190500" dist="228600" dir="2700000" algn="ctr">
              <a:srgbClr val="000000">
                <a:alpha val="30000"/>
              </a:srgbClr>
            </a:outerShdw>
          </a:effectLst>
          <a:scene3d>
            <a:camera prst="perspectiveHeroicExtremeLeftFacing"/>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a:noAutofit/>
          </a:bodyPr>
          <a:lstStyle/>
          <a:p>
            <a:pPr algn="ctr"/>
            <a:r>
              <a:rPr lang="uk-UA" sz="2800" dirty="0" err="1" smtClean="0">
                <a:solidFill>
                  <a:srgbClr val="002060"/>
                </a:solidFill>
                <a:effectLst>
                  <a:outerShdw blurRad="38100" dist="38100" dir="2700000" algn="tl">
                    <a:srgbClr val="000000">
                      <a:alpha val="43137"/>
                    </a:srgbClr>
                  </a:outerShdw>
                </a:effectLst>
              </a:rPr>
              <a:t>Символы</a:t>
            </a:r>
            <a:r>
              <a:rPr lang="uk-UA" sz="2800" dirty="0" smtClean="0">
                <a:solidFill>
                  <a:srgbClr val="002060"/>
                </a:solidFill>
                <a:effectLst>
                  <a:outerShdw blurRad="38100" dist="38100" dir="2700000" algn="tl">
                    <a:srgbClr val="000000">
                      <a:alpha val="43137"/>
                    </a:srgbClr>
                  </a:outerShdw>
                </a:effectLst>
              </a:rPr>
              <a:t> </a:t>
            </a:r>
            <a:r>
              <a:rPr lang="uk-UA" sz="2800" dirty="0" err="1" smtClean="0">
                <a:solidFill>
                  <a:srgbClr val="002060"/>
                </a:solidFill>
                <a:effectLst>
                  <a:outerShdw blurRad="38100" dist="38100" dir="2700000" algn="tl">
                    <a:srgbClr val="000000">
                      <a:alpha val="43137"/>
                    </a:srgbClr>
                  </a:outerShdw>
                </a:effectLst>
              </a:rPr>
              <a:t>государства</a:t>
            </a:r>
            <a:r>
              <a:rPr lang="uk-UA" sz="2800" dirty="0" smtClean="0"/>
              <a:t/>
            </a:r>
            <a:br>
              <a:rPr lang="uk-UA" sz="2800" dirty="0" smtClean="0"/>
            </a:br>
            <a:endParaRPr lang="uk-UA" sz="2800" dirty="0"/>
          </a:p>
        </p:txBody>
      </p:sp>
      <p:sp>
        <p:nvSpPr>
          <p:cNvPr id="6" name="Текст 5"/>
          <p:cNvSpPr>
            <a:spLocks noGrp="1"/>
          </p:cNvSpPr>
          <p:nvPr>
            <p:ph type="body" idx="3"/>
          </p:nvPr>
        </p:nvSpPr>
        <p:spPr>
          <a:xfrm>
            <a:off x="4648200" y="1399592"/>
            <a:ext cx="4040188" cy="2029407"/>
          </a:xfrm>
        </p:spPr>
        <p:txBody>
          <a:bodyPr/>
          <a:lstStyle/>
          <a:p>
            <a:r>
              <a:rPr lang="ru-RU" sz="1050" b="0" dirty="0" smtClean="0">
                <a:solidFill>
                  <a:schemeClr val="tx2">
                    <a:lumMod val="90000"/>
                  </a:schemeClr>
                </a:solidFill>
                <a:latin typeface="Arial Black" pitchFamily="34" charset="0"/>
              </a:rPr>
              <a:t>В центре герба изображён огонь который символизирует «Страну Огней». Цвета, использованные на гербе, являются цветами национального флага Азербайджана. Восьмиконечная звезда символизирует восемь ветвей тюркского народа. Снизу расположен венок из колосьев пшеницы и ветвей дуба. Венок из колосьев символизирует богатство, плодородие. Ветви дуба символизируют древность страны.</a:t>
            </a:r>
            <a:endParaRPr lang="uk-UA" sz="1050" dirty="0">
              <a:solidFill>
                <a:schemeClr val="tx2">
                  <a:lumMod val="90000"/>
                </a:schemeClr>
              </a:solidFill>
              <a:latin typeface="Arial Black" pitchFamily="34" charset="0"/>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quare_of_State_Flag_in_Baku.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14282" y="357166"/>
            <a:ext cx="2500330" cy="2308324"/>
          </a:xfrm>
          <a:prstGeom prst="rect">
            <a:avLst/>
          </a:prstGeom>
          <a:noFill/>
        </p:spPr>
        <p:txBody>
          <a:bodyPr wrap="square" rtlCol="0">
            <a:spAutoFit/>
          </a:bodyPr>
          <a:lstStyle/>
          <a:p>
            <a:r>
              <a:rPr lang="ru-RU" dirty="0">
                <a:solidFill>
                  <a:srgbClr val="FF0000"/>
                </a:solidFill>
              </a:rPr>
              <a:t>Площадь государственного флага (Баку). Флагшток на фото занесён в </a:t>
            </a:r>
            <a:r>
              <a:rPr lang="ru-RU" u="sng" dirty="0">
                <a:solidFill>
                  <a:srgbClr val="FF0000"/>
                </a:solidFill>
              </a:rPr>
              <a:t>Книгу рекордов </a:t>
            </a:r>
            <a:r>
              <a:rPr lang="ru-RU" u="sng" dirty="0" smtClean="0">
                <a:solidFill>
                  <a:srgbClr val="FF0000"/>
                </a:solidFill>
              </a:rPr>
              <a:t> </a:t>
            </a:r>
            <a:r>
              <a:rPr lang="ru-RU" u="sng" dirty="0" err="1" smtClean="0">
                <a:solidFill>
                  <a:srgbClr val="FF0000"/>
                </a:solidFill>
              </a:rPr>
              <a:t>Гиннесса</a:t>
            </a:r>
            <a:r>
              <a:rPr lang="ru-RU" u="sng" dirty="0" smtClean="0">
                <a:solidFill>
                  <a:srgbClr val="FF0000"/>
                </a:solidFill>
              </a:rPr>
              <a:t> </a:t>
            </a:r>
            <a:r>
              <a:rPr lang="ru-RU" dirty="0" smtClean="0">
                <a:solidFill>
                  <a:srgbClr val="FF0000"/>
                </a:solidFill>
              </a:rPr>
              <a:t>как </a:t>
            </a:r>
            <a:r>
              <a:rPr lang="ru-RU" dirty="0">
                <a:solidFill>
                  <a:srgbClr val="FF0000"/>
                </a:solidFill>
              </a:rPr>
              <a:t>высочайший в </a:t>
            </a:r>
            <a:r>
              <a:rPr lang="ru-RU" dirty="0" smtClean="0">
                <a:solidFill>
                  <a:srgbClr val="FF0000"/>
                </a:solidFill>
              </a:rPr>
              <a:t>мире.</a:t>
            </a:r>
            <a:endParaRPr lang="uk-UA" dirty="0">
              <a:solidFill>
                <a:srgbClr val="FF0000"/>
              </a:solidFill>
            </a:endParaRPr>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28604"/>
            <a:ext cx="3643338" cy="646331"/>
          </a:xfrm>
          <a:prstGeom prst="rect">
            <a:avLst/>
          </a:prstGeom>
          <a:noFill/>
          <a:ln>
            <a:noFill/>
          </a:ln>
          <a:effectLst>
            <a:outerShdw blurRad="50800" dist="38100" algn="l" rotWithShape="0">
              <a:prstClr val="black">
                <a:alpha val="40000"/>
              </a:prstClr>
            </a:outerShdw>
          </a:effectLst>
          <a:scene3d>
            <a:camera prst="perspectiveContrastingRightFacing"/>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uk-UA" b="1" dirty="0" err="1">
                <a:solidFill>
                  <a:srgbClr val="00B0F0"/>
                </a:solidFill>
                <a:latin typeface="Arial Black" pitchFamily="34" charset="0"/>
              </a:rPr>
              <a:t>Географическое</a:t>
            </a:r>
            <a:r>
              <a:rPr lang="uk-UA" b="1" dirty="0">
                <a:solidFill>
                  <a:srgbClr val="00B0F0"/>
                </a:solidFill>
                <a:latin typeface="Arial Black" pitchFamily="34" charset="0"/>
              </a:rPr>
              <a:t> </a:t>
            </a:r>
            <a:r>
              <a:rPr lang="uk-UA" b="1" dirty="0" err="1">
                <a:solidFill>
                  <a:srgbClr val="00B0F0"/>
                </a:solidFill>
                <a:latin typeface="Arial Black" pitchFamily="34" charset="0"/>
              </a:rPr>
              <a:t>положение</a:t>
            </a:r>
            <a:endParaRPr lang="uk-UA" b="1" dirty="0">
              <a:solidFill>
                <a:srgbClr val="00B0F0"/>
              </a:solidFill>
              <a:latin typeface="Arial Black" pitchFamily="34" charset="0"/>
            </a:endParaRPr>
          </a:p>
        </p:txBody>
      </p:sp>
      <p:sp>
        <p:nvSpPr>
          <p:cNvPr id="3" name="TextBox 2"/>
          <p:cNvSpPr txBox="1"/>
          <p:nvPr/>
        </p:nvSpPr>
        <p:spPr>
          <a:xfrm>
            <a:off x="5072034" y="0"/>
            <a:ext cx="4071966" cy="5216813"/>
          </a:xfrm>
          <a:prstGeom prst="rect">
            <a:avLst/>
          </a:prstGeom>
          <a:noFill/>
        </p:spPr>
        <p:txBody>
          <a:bodyPr wrap="square" rtlCol="0">
            <a:spAutoFit/>
          </a:bodyPr>
          <a:lstStyle/>
          <a:p>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Согласно большинству советских, российских и западноевропейских авторитетных источников территория Азербайджана, как и всего Кавказа, принадлежит Передней </a:t>
            </a:r>
            <a:r>
              <a:rPr lang="ru-RU" sz="900" dirty="0" smtClean="0">
                <a:solidFill>
                  <a:schemeClr val="tx2">
                    <a:lumMod val="90000"/>
                  </a:schemeClr>
                </a:solidFill>
                <a:effectLst>
                  <a:outerShdw blurRad="38100" dist="38100" dir="2700000" algn="tl">
                    <a:srgbClr val="000000">
                      <a:alpha val="43137"/>
                    </a:srgbClr>
                  </a:outerShdw>
                </a:effectLst>
                <a:latin typeface="Arial Black" pitchFamily="34" charset="0"/>
              </a:rPr>
              <a:t>Азии</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 некоторые американские источники относят Азербайджан к региону Ближнего Востока, те же источники полагают, что граница между Европой и Азией проходит по Большому Кавказскому хребту и несколько районов Азербайджана относятся к Восточной </a:t>
            </a:r>
            <a:r>
              <a:rPr lang="ru-RU" sz="900" dirty="0" smtClean="0">
                <a:solidFill>
                  <a:schemeClr val="tx2">
                    <a:lumMod val="90000"/>
                  </a:schemeClr>
                </a:solidFill>
                <a:effectLst>
                  <a:outerShdw blurRad="38100" dist="38100" dir="2700000" algn="tl">
                    <a:srgbClr val="000000">
                      <a:alpha val="43137"/>
                    </a:srgbClr>
                  </a:outerShdw>
                </a:effectLst>
                <a:latin typeface="Arial Black" pitchFamily="34" charset="0"/>
              </a:rPr>
              <a:t>Европе.</a:t>
            </a:r>
            <a:endParaRPr lang="ru-RU" sz="900" dirty="0">
              <a:solidFill>
                <a:schemeClr val="tx2">
                  <a:lumMod val="90000"/>
                </a:schemeClr>
              </a:solidFill>
              <a:effectLst>
                <a:outerShdw blurRad="38100" dist="38100" dir="2700000" algn="tl">
                  <a:srgbClr val="000000">
                    <a:alpha val="43137"/>
                  </a:srgbClr>
                </a:outerShdw>
              </a:effectLst>
              <a:latin typeface="Arial Black" pitchFamily="34" charset="0"/>
            </a:endParaRPr>
          </a:p>
          <a:p>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Около половины территории Азербайджана занято горами. На севере — хребет Кавказа, в средней части — </a:t>
            </a:r>
            <a:r>
              <a:rPr lang="ru-RU" sz="900" dirty="0" err="1">
                <a:solidFill>
                  <a:schemeClr val="tx2">
                    <a:lumMod val="90000"/>
                  </a:schemeClr>
                </a:solidFill>
                <a:effectLst>
                  <a:outerShdw blurRad="38100" dist="38100" dir="2700000" algn="tl">
                    <a:srgbClr val="000000">
                      <a:alpha val="43137"/>
                    </a:srgbClr>
                  </a:outerShdw>
                </a:effectLst>
                <a:latin typeface="Arial Black" pitchFamily="34" charset="0"/>
              </a:rPr>
              <a:t>Кура-Аракская</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 низменность, на юго-востоке — Талышские горы и </a:t>
            </a:r>
            <a:r>
              <a:rPr lang="ru-RU" sz="900" dirty="0" err="1">
                <a:solidFill>
                  <a:schemeClr val="tx2">
                    <a:lumMod val="90000"/>
                  </a:schemeClr>
                </a:solidFill>
                <a:effectLst>
                  <a:outerShdw blurRad="38100" dist="38100" dir="2700000" algn="tl">
                    <a:srgbClr val="000000">
                      <a:alpha val="43137"/>
                    </a:srgbClr>
                  </a:outerShdw>
                </a:effectLst>
                <a:latin typeface="Arial Black" pitchFamily="34" charset="0"/>
              </a:rPr>
              <a:t>Ленкоранская</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 низменность.</a:t>
            </a:r>
          </a:p>
          <a:p>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Азербайджан по площади — самая крупная из республик Закавказья (площадь в пределах официальных границ — около 86,6 тыс. кв. </a:t>
            </a:r>
            <a:r>
              <a:rPr lang="ru-RU" sz="900" dirty="0" smtClean="0">
                <a:solidFill>
                  <a:schemeClr val="tx2">
                    <a:lumMod val="90000"/>
                  </a:schemeClr>
                </a:solidFill>
                <a:effectLst>
                  <a:outerShdw blurRad="38100" dist="38100" dir="2700000" algn="tl">
                    <a:srgbClr val="000000">
                      <a:alpha val="43137"/>
                    </a:srgbClr>
                  </a:outerShdw>
                </a:effectLst>
                <a:latin typeface="Arial Black" pitchFamily="34" charset="0"/>
              </a:rPr>
              <a:t>км, </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фактически контролируемая — около 75 тыс. кв. км). Протяжённость территории Азербайджана с севера на юг — около 400 км, а с запада на восток — около 500 км. Крайние точки: северная — гора </a:t>
            </a:r>
            <a:r>
              <a:rPr lang="ru-RU" sz="900" dirty="0" err="1">
                <a:solidFill>
                  <a:schemeClr val="tx2">
                    <a:lumMod val="90000"/>
                  </a:schemeClr>
                </a:solidFill>
                <a:effectLst>
                  <a:outerShdw blurRad="38100" dist="38100" dir="2700000" algn="tl">
                    <a:srgbClr val="000000">
                      <a:alpha val="43137"/>
                    </a:srgbClr>
                  </a:outerShdw>
                </a:effectLst>
                <a:latin typeface="Arial Black" pitchFamily="34" charset="0"/>
              </a:rPr>
              <a:t>Гутон</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 (3648 м) (41°54' с. </a:t>
            </a:r>
            <a:r>
              <a:rPr lang="ru-RU" sz="900" dirty="0" err="1">
                <a:solidFill>
                  <a:schemeClr val="tx2">
                    <a:lumMod val="90000"/>
                  </a:schemeClr>
                </a:solidFill>
                <a:effectLst>
                  <a:outerShdw blurRad="38100" dist="38100" dir="2700000" algn="tl">
                    <a:srgbClr val="000000">
                      <a:alpha val="43137"/>
                    </a:srgbClr>
                  </a:outerShdw>
                </a:effectLst>
                <a:latin typeface="Arial Black" pitchFamily="34" charset="0"/>
              </a:rPr>
              <a:t>ш</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 южная — река Астара (38°25' с. </a:t>
            </a:r>
            <a:r>
              <a:rPr lang="ru-RU" sz="900" dirty="0" err="1">
                <a:solidFill>
                  <a:schemeClr val="tx2">
                    <a:lumMod val="90000"/>
                  </a:schemeClr>
                </a:solidFill>
                <a:effectLst>
                  <a:outerShdw blurRad="38100" dist="38100" dir="2700000" algn="tl">
                    <a:srgbClr val="000000">
                      <a:alpha val="43137"/>
                    </a:srgbClr>
                  </a:outerShdw>
                </a:effectLst>
                <a:latin typeface="Arial Black" pitchFamily="34" charset="0"/>
              </a:rPr>
              <a:t>ш</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 восточная —Нефтяные Камни (50°49' в. д.), западная — озеро </a:t>
            </a:r>
            <a:r>
              <a:rPr lang="ru-RU" sz="900" dirty="0" err="1">
                <a:solidFill>
                  <a:schemeClr val="tx2">
                    <a:lumMod val="90000"/>
                  </a:schemeClr>
                </a:solidFill>
                <a:effectLst>
                  <a:outerShdw blurRad="38100" dist="38100" dir="2700000" algn="tl">
                    <a:srgbClr val="000000">
                      <a:alpha val="43137"/>
                    </a:srgbClr>
                  </a:outerShdw>
                </a:effectLst>
                <a:latin typeface="Arial Black" pitchFamily="34" charset="0"/>
              </a:rPr>
              <a:t>Джандаргель</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 (44°46' в. д.).</a:t>
            </a:r>
          </a:p>
          <a:p>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Климатические зоны Азербайджана разнообразны — от тёплых и влажных субтропиков </a:t>
            </a:r>
            <a:r>
              <a:rPr lang="ru-RU" sz="900" dirty="0" err="1">
                <a:solidFill>
                  <a:schemeClr val="tx2">
                    <a:lumMod val="90000"/>
                  </a:schemeClr>
                </a:solidFill>
                <a:effectLst>
                  <a:outerShdw blurRad="38100" dist="38100" dir="2700000" algn="tl">
                    <a:srgbClr val="000000">
                      <a:alpha val="43137"/>
                    </a:srgbClr>
                  </a:outerShdw>
                </a:effectLst>
                <a:latin typeface="Arial Black" pitchFamily="34" charset="0"/>
              </a:rPr>
              <a:t>Ленкоранской</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 низменности и Талыша до снежных высокогорий Кавказа. Многочисленные реки обладают значительными энергетическими ресурсами, что создаёт благоприятные условия для строительства гидростанций с водохранилищами и системами искусственного орошения. Главная река — Кура. Оросительные каналы: </a:t>
            </a:r>
            <a:r>
              <a:rPr lang="ru-RU" sz="900" dirty="0" err="1">
                <a:solidFill>
                  <a:schemeClr val="tx2">
                    <a:lumMod val="90000"/>
                  </a:schemeClr>
                </a:solidFill>
                <a:effectLst>
                  <a:outerShdw blurRad="38100" dist="38100" dir="2700000" algn="tl">
                    <a:srgbClr val="000000">
                      <a:alpha val="43137"/>
                    </a:srgbClr>
                  </a:outerShdw>
                </a:effectLst>
                <a:latin typeface="Arial Black" pitchFamily="34" charset="0"/>
              </a:rPr>
              <a:t>Верхнекарабахский</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 </a:t>
            </a:r>
            <a:r>
              <a:rPr lang="ru-RU" sz="900" dirty="0" err="1">
                <a:solidFill>
                  <a:schemeClr val="tx2">
                    <a:lumMod val="90000"/>
                  </a:schemeClr>
                </a:solidFill>
                <a:effectLst>
                  <a:outerShdw blurRad="38100" dist="38100" dir="2700000" algn="tl">
                    <a:srgbClr val="000000">
                      <a:alpha val="43137"/>
                    </a:srgbClr>
                  </a:outerShdw>
                </a:effectLst>
                <a:latin typeface="Arial Black" pitchFamily="34" charset="0"/>
              </a:rPr>
              <a:t>Верхнеширванский</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 и другие, важным является </a:t>
            </a:r>
            <a:r>
              <a:rPr lang="ru-RU" sz="900" dirty="0" err="1">
                <a:solidFill>
                  <a:schemeClr val="tx2">
                    <a:lumMod val="90000"/>
                  </a:schemeClr>
                </a:solidFill>
                <a:effectLst>
                  <a:outerShdw blurRad="38100" dist="38100" dir="2700000" algn="tl">
                    <a:srgbClr val="000000">
                      <a:alpha val="43137"/>
                    </a:srgbClr>
                  </a:outerShdw>
                </a:effectLst>
                <a:latin typeface="Arial Black" pitchFamily="34" charset="0"/>
              </a:rPr>
              <a:t>Мингечаурское</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 водохранилище.</a:t>
            </a:r>
          </a:p>
          <a:p>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Почвы преимущественно серозёмные, в горах бурые и коричневые горнолесные и горно-луговые; на </a:t>
            </a:r>
            <a:r>
              <a:rPr lang="ru-RU" sz="900" dirty="0" err="1">
                <a:solidFill>
                  <a:schemeClr val="tx2">
                    <a:lumMod val="90000"/>
                  </a:schemeClr>
                </a:solidFill>
                <a:effectLst>
                  <a:outerShdw blurRad="38100" dist="38100" dir="2700000" algn="tl">
                    <a:srgbClr val="000000">
                      <a:alpha val="43137"/>
                    </a:srgbClr>
                  </a:outerShdw>
                </a:effectLst>
                <a:latin typeface="Arial Black" pitchFamily="34" charset="0"/>
              </a:rPr>
              <a:t>Ленкоранской</a:t>
            </a:r>
            <a:r>
              <a:rPr lang="ru-RU" sz="900" dirty="0">
                <a:solidFill>
                  <a:schemeClr val="tx2">
                    <a:lumMod val="90000"/>
                  </a:schemeClr>
                </a:solidFill>
                <a:effectLst>
                  <a:outerShdw blurRad="38100" dist="38100" dir="2700000" algn="tl">
                    <a:srgbClr val="000000">
                      <a:alpha val="43137"/>
                    </a:srgbClr>
                  </a:outerShdw>
                </a:effectLst>
                <a:latin typeface="Arial Black" pitchFamily="34" charset="0"/>
              </a:rPr>
              <a:t> низменности — </a:t>
            </a:r>
            <a:r>
              <a:rPr lang="ru-RU" sz="900" dirty="0" smtClean="0">
                <a:solidFill>
                  <a:schemeClr val="tx2">
                    <a:lumMod val="90000"/>
                  </a:schemeClr>
                </a:solidFill>
                <a:effectLst>
                  <a:outerShdw blurRad="38100" dist="38100" dir="2700000" algn="tl">
                    <a:srgbClr val="000000">
                      <a:alpha val="43137"/>
                    </a:srgbClr>
                  </a:outerShdw>
                </a:effectLst>
                <a:latin typeface="Arial Black" pitchFamily="34" charset="0"/>
              </a:rPr>
              <a:t>желтозёмы.</a:t>
            </a:r>
            <a:endParaRPr lang="ru-RU" sz="900" dirty="0">
              <a:solidFill>
                <a:schemeClr val="tx2">
                  <a:lumMod val="90000"/>
                </a:schemeClr>
              </a:solidFill>
              <a:effectLst>
                <a:outerShdw blurRad="38100" dist="38100" dir="2700000" algn="tl">
                  <a:srgbClr val="000000">
                    <a:alpha val="43137"/>
                  </a:srgbClr>
                </a:outerShdw>
              </a:effectLst>
              <a:latin typeface="Arial Black" pitchFamily="34" charset="0"/>
            </a:endParaRPr>
          </a:p>
        </p:txBody>
      </p:sp>
      <p:pic>
        <p:nvPicPr>
          <p:cNvPr id="4" name="Рисунок 3" descr="Un-azerbaijan.png"/>
          <p:cNvPicPr>
            <a:picLocks noChangeAspect="1"/>
          </p:cNvPicPr>
          <p:nvPr/>
        </p:nvPicPr>
        <p:blipFill>
          <a:blip r:embed="rId2" cstate="print"/>
          <a:stretch>
            <a:fillRect/>
          </a:stretch>
        </p:blipFill>
        <p:spPr>
          <a:xfrm>
            <a:off x="1" y="1500174"/>
            <a:ext cx="5072066" cy="5357826"/>
          </a:xfrm>
          <a:prstGeom prst="rect">
            <a:avLst/>
          </a:prstGeom>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azerbaijan2.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42844" y="142852"/>
            <a:ext cx="1148071" cy="369332"/>
          </a:xfrm>
          <a:prstGeom prst="rect">
            <a:avLst/>
          </a:prstGeom>
          <a:noFill/>
        </p:spPr>
        <p:txBody>
          <a:bodyPr wrap="none" rtlCol="0">
            <a:spAutoFit/>
          </a:bodyPr>
          <a:lstStyle/>
          <a:p>
            <a:r>
              <a:rPr lang="uk-UA" b="1" dirty="0" err="1">
                <a:solidFill>
                  <a:srgbClr val="7030A0"/>
                </a:solidFill>
                <a:latin typeface="Arial Black" pitchFamily="34" charset="0"/>
              </a:rPr>
              <a:t>Климат</a:t>
            </a:r>
            <a:endParaRPr lang="uk-UA" b="1" dirty="0">
              <a:solidFill>
                <a:srgbClr val="7030A0"/>
              </a:solidFill>
              <a:latin typeface="Arial Black" pitchFamily="34" charset="0"/>
            </a:endParaRPr>
          </a:p>
        </p:txBody>
      </p:sp>
      <p:sp>
        <p:nvSpPr>
          <p:cNvPr id="5" name="TextBox 4"/>
          <p:cNvSpPr txBox="1"/>
          <p:nvPr/>
        </p:nvSpPr>
        <p:spPr>
          <a:xfrm>
            <a:off x="7429488" y="0"/>
            <a:ext cx="1714512" cy="4939814"/>
          </a:xfrm>
          <a:prstGeom prst="rect">
            <a:avLst/>
          </a:prstGeom>
          <a:noFill/>
        </p:spPr>
        <p:txBody>
          <a:bodyPr wrap="square" rtlCol="0">
            <a:spAutoFit/>
          </a:bodyPr>
          <a:lstStyle/>
          <a:p>
            <a:pPr algn="r"/>
            <a:r>
              <a:rPr lang="ru-RU" sz="1050" dirty="0" smtClean="0">
                <a:solidFill>
                  <a:srgbClr val="002060"/>
                </a:solidFill>
                <a:latin typeface="Arial Black" pitchFamily="34" charset="0"/>
              </a:rPr>
              <a:t>Согласно </a:t>
            </a:r>
            <a:r>
              <a:rPr lang="ru-RU" sz="1050" dirty="0" err="1" smtClean="0">
                <a:solidFill>
                  <a:srgbClr val="002060"/>
                </a:solidFill>
                <a:latin typeface="Arial Black" pitchFamily="34" charset="0"/>
              </a:rPr>
              <a:t>класси-фикации</a:t>
            </a:r>
            <a:r>
              <a:rPr lang="ru-RU" sz="1050" dirty="0" smtClean="0">
                <a:solidFill>
                  <a:srgbClr val="002060"/>
                </a:solidFill>
                <a:latin typeface="Arial Black" pitchFamily="34" charset="0"/>
              </a:rPr>
              <a:t> климатов Кёппена, в Азербайджане наблюдаются 9 из 11 типов климата. Средние температуры июля от +5 °C в высокогорных районах до +25—27 °C в низменных районах (максимум +32-35 °C, но иногда доходит и до +40 °C). Средние температуры января −10 °C в высокогорных и +4 °C в низменных районах. Атмосферные осадки от 200 мм/год в предгорьях Кавказа до 1200—1700 мм/год на </a:t>
            </a:r>
            <a:r>
              <a:rPr lang="ru-RU" sz="1050" dirty="0" err="1" smtClean="0">
                <a:solidFill>
                  <a:srgbClr val="002060"/>
                </a:solidFill>
                <a:latin typeface="Arial Black" pitchFamily="34" charset="0"/>
              </a:rPr>
              <a:t>Ленкоранской</a:t>
            </a:r>
            <a:r>
              <a:rPr lang="ru-RU" sz="1050" dirty="0" smtClean="0">
                <a:solidFill>
                  <a:srgbClr val="002060"/>
                </a:solidFill>
                <a:latin typeface="Arial Black" pitchFamily="34" charset="0"/>
              </a:rPr>
              <a:t> низменности.</a:t>
            </a:r>
            <a:endParaRPr lang="uk-UA" sz="1050" dirty="0">
              <a:solidFill>
                <a:srgbClr val="002060"/>
              </a:solidFill>
              <a:latin typeface="Arial Black" pitchFamily="34" charset="0"/>
            </a:endParaRPr>
          </a:p>
        </p:txBody>
      </p:sp>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3d3LnNkZWxhbm91bmFzLnJ1L3VwbG9hZHMvNi80LzY0NDEzNjQzNzk2MzQuanBlZw==.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0" y="500042"/>
            <a:ext cx="2071670" cy="646331"/>
          </a:xfrm>
          <a:prstGeom prst="rect">
            <a:avLst/>
          </a:prstGeom>
          <a:noFill/>
        </p:spPr>
        <p:txBody>
          <a:bodyPr wrap="square" rtlCol="0">
            <a:spAutoFit/>
          </a:bodyPr>
          <a:lstStyle/>
          <a:p>
            <a:r>
              <a:rPr lang="uk-UA" b="1" dirty="0" err="1">
                <a:solidFill>
                  <a:srgbClr val="FFFF00"/>
                </a:solidFill>
                <a:effectLst>
                  <a:outerShdw blurRad="38100" dist="38100" dir="2700000" algn="tl">
                    <a:srgbClr val="000000">
                      <a:alpha val="43137"/>
                    </a:srgbClr>
                  </a:outerShdw>
                </a:effectLst>
                <a:latin typeface="Arial Black" pitchFamily="34" charset="0"/>
              </a:rPr>
              <a:t>Полезные</a:t>
            </a:r>
            <a:r>
              <a:rPr lang="uk-UA" b="1" dirty="0">
                <a:solidFill>
                  <a:srgbClr val="FFFF00"/>
                </a:solidFill>
                <a:effectLst>
                  <a:outerShdw blurRad="38100" dist="38100" dir="2700000" algn="tl">
                    <a:srgbClr val="000000">
                      <a:alpha val="43137"/>
                    </a:srgbClr>
                  </a:outerShdw>
                </a:effectLst>
                <a:latin typeface="Arial Black" pitchFamily="34" charset="0"/>
              </a:rPr>
              <a:t> </a:t>
            </a:r>
            <a:r>
              <a:rPr lang="uk-UA" b="1" dirty="0" err="1">
                <a:solidFill>
                  <a:srgbClr val="FFFF00"/>
                </a:solidFill>
                <a:effectLst>
                  <a:outerShdw blurRad="38100" dist="38100" dir="2700000" algn="tl">
                    <a:srgbClr val="000000">
                      <a:alpha val="43137"/>
                    </a:srgbClr>
                  </a:outerShdw>
                </a:effectLst>
                <a:latin typeface="Arial Black" pitchFamily="34" charset="0"/>
              </a:rPr>
              <a:t>ископаемые</a:t>
            </a:r>
            <a:endParaRPr lang="uk-UA" b="1" dirty="0">
              <a:solidFill>
                <a:srgbClr val="FFFF00"/>
              </a:solidFill>
              <a:effectLst>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6215042" y="0"/>
            <a:ext cx="2928958" cy="3231654"/>
          </a:xfrm>
          <a:prstGeom prst="rect">
            <a:avLst/>
          </a:prstGeom>
          <a:noFill/>
        </p:spPr>
        <p:txBody>
          <a:bodyPr wrap="square" rtlCol="0">
            <a:spAutoFit/>
          </a:bodyPr>
          <a:lstStyle/>
          <a:p>
            <a:pPr algn="r"/>
            <a:r>
              <a:rPr lang="ru-RU" sz="1200" dirty="0">
                <a:solidFill>
                  <a:srgbClr val="FFFF00"/>
                </a:solidFill>
                <a:latin typeface="Arial Black" pitchFamily="34" charset="0"/>
              </a:rPr>
              <a:t>Недра Азербайджана содержат ценные полезные ископаемые: нефть и природный газ, </a:t>
            </a:r>
            <a:r>
              <a:rPr lang="ru-RU" sz="1200" dirty="0" smtClean="0">
                <a:solidFill>
                  <a:srgbClr val="FFFF00"/>
                </a:solidFill>
                <a:latin typeface="Arial Black" pitchFamily="34" charset="0"/>
              </a:rPr>
              <a:t>алуниты, </a:t>
            </a:r>
            <a:r>
              <a:rPr lang="ru-RU" sz="1200" dirty="0">
                <a:solidFill>
                  <a:srgbClr val="FFFF00"/>
                </a:solidFill>
                <a:latin typeface="Arial Black" pitchFamily="34" charset="0"/>
              </a:rPr>
              <a:t>медную руду, золото, молибден и другие. В республике также имеется разнообразное сырьё для отделочной промышленности: мрамор, каолин, туф, </a:t>
            </a:r>
            <a:r>
              <a:rPr lang="ru-RU" sz="1200" dirty="0" smtClean="0">
                <a:solidFill>
                  <a:srgbClr val="FFFF00"/>
                </a:solidFill>
                <a:latin typeface="Arial Black" pitchFamily="34" charset="0"/>
              </a:rPr>
              <a:t>доломит.</a:t>
            </a:r>
            <a:endParaRPr lang="ru-RU" sz="1200" dirty="0">
              <a:solidFill>
                <a:srgbClr val="FFFF00"/>
              </a:solidFill>
              <a:latin typeface="Arial Black" pitchFamily="34" charset="0"/>
            </a:endParaRPr>
          </a:p>
          <a:p>
            <a:pPr algn="r"/>
            <a:r>
              <a:rPr lang="ru-RU" sz="1200" dirty="0">
                <a:solidFill>
                  <a:srgbClr val="FFFF00"/>
                </a:solidFill>
                <a:latin typeface="Arial Black" pitchFamily="34" charset="0"/>
              </a:rPr>
              <a:t>С природными ресурсами Каспия тесно связаны такие отрасли народного хозяйства, как нефтедобывающая и рыбная промышленность, морской транспорт и судоремонт.</a:t>
            </a:r>
          </a:p>
        </p:txBody>
      </p:sp>
    </p:spTree>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050" b="1" dirty="0" smtClean="0">
                <a:solidFill>
                  <a:srgbClr val="FFFF00"/>
                </a:solidFill>
                <a:effectLst>
                  <a:outerShdw blurRad="38100" dist="38100" dir="2700000" algn="tl">
                    <a:srgbClr val="000000">
                      <a:alpha val="43137"/>
                    </a:srgbClr>
                  </a:outerShdw>
                </a:effectLst>
                <a:latin typeface="Arial Black" pitchFamily="34" charset="0"/>
              </a:rPr>
              <a:t>Территория республики обладает богатой и редкой флорой. На сравнительно небольшой территории встречаются многие распространённые в мире типы растений. Например: железное дерево(</a:t>
            </a:r>
            <a:r>
              <a:rPr lang="ru-RU" sz="1050" b="1" dirty="0" err="1" smtClean="0">
                <a:solidFill>
                  <a:srgbClr val="FFFF00"/>
                </a:solidFill>
                <a:effectLst>
                  <a:outerShdw blurRad="38100" dist="38100" dir="2700000" algn="tl">
                    <a:srgbClr val="000000">
                      <a:alpha val="43137"/>
                    </a:srgbClr>
                  </a:outerShdw>
                </a:effectLst>
                <a:latin typeface="Arial Black" pitchFamily="34" charset="0"/>
              </a:rPr>
              <a:t>дамир</a:t>
            </a:r>
            <a:r>
              <a:rPr lang="ru-RU" sz="1050" b="1" dirty="0" smtClean="0">
                <a:solidFill>
                  <a:srgbClr val="FFFF00"/>
                </a:solidFill>
                <a:effectLst>
                  <a:outerShdw blurRad="38100" dist="38100" dir="2700000" algn="tl">
                    <a:srgbClr val="000000">
                      <a:alpha val="43137"/>
                    </a:srgbClr>
                  </a:outerShdw>
                </a:effectLst>
                <a:latin typeface="Arial Black" pitchFamily="34" charset="0"/>
              </a:rPr>
              <a:t> </a:t>
            </a:r>
            <a:r>
              <a:rPr lang="ru-RU" sz="1050" b="1" dirty="0" err="1" smtClean="0">
                <a:solidFill>
                  <a:srgbClr val="FFFF00"/>
                </a:solidFill>
                <a:effectLst>
                  <a:outerShdw blurRad="38100" dist="38100" dir="2700000" algn="tl">
                    <a:srgbClr val="000000">
                      <a:alpha val="43137"/>
                    </a:srgbClr>
                  </a:outerShdw>
                </a:effectLst>
                <a:latin typeface="Arial Black" pitchFamily="34" charset="0"/>
              </a:rPr>
              <a:t>агач</a:t>
            </a:r>
            <a:r>
              <a:rPr lang="ru-RU" sz="1050" b="1" dirty="0" smtClean="0">
                <a:solidFill>
                  <a:srgbClr val="FFFF00"/>
                </a:solidFill>
                <a:effectLst>
                  <a:outerShdw blurRad="38100" dist="38100" dir="2700000" algn="tl">
                    <a:srgbClr val="000000">
                      <a:alpha val="43137"/>
                    </a:srgbClr>
                  </a:outerShdw>
                </a:effectLst>
                <a:latin typeface="Arial Black" pitchFamily="34" charset="0"/>
              </a:rPr>
              <a:t>), иберийский дуб,  </a:t>
            </a:r>
            <a:r>
              <a:rPr lang="ru-RU" sz="1050" b="1" dirty="0" err="1" smtClean="0">
                <a:solidFill>
                  <a:srgbClr val="FFFF00"/>
                </a:solidFill>
                <a:effectLst>
                  <a:outerShdw blurRad="38100" dist="38100" dir="2700000" algn="tl">
                    <a:srgbClr val="000000">
                      <a:alpha val="43137"/>
                    </a:srgbClr>
                  </a:outerShdw>
                </a:effectLst>
                <a:latin typeface="Arial Black" pitchFamily="34" charset="0"/>
              </a:rPr>
              <a:t>каштанолистный</a:t>
            </a:r>
            <a:r>
              <a:rPr lang="ru-RU" sz="1050" b="1" dirty="0" smtClean="0">
                <a:solidFill>
                  <a:srgbClr val="FFFF00"/>
                </a:solidFill>
                <a:effectLst>
                  <a:outerShdw blurRad="38100" dist="38100" dir="2700000" algn="tl">
                    <a:srgbClr val="000000">
                      <a:alpha val="43137"/>
                    </a:srgbClr>
                  </a:outerShdw>
                </a:effectLst>
                <a:latin typeface="Arial Black" pitchFamily="34" charset="0"/>
              </a:rPr>
              <a:t> дуб, хурма, самшит и граб, клён, сосна, ива, орешник, миндаль, дикие груши и яблони, кусты ежевики и малины. В крупных городах можно встретить  софору  японскую белый и </a:t>
            </a:r>
            <a:r>
              <a:rPr lang="ru-RU" sz="1050" b="1" dirty="0" err="1" smtClean="0">
                <a:solidFill>
                  <a:srgbClr val="FFFF00"/>
                </a:solidFill>
                <a:effectLst>
                  <a:outerShdw blurRad="38100" dist="38100" dir="2700000" algn="tl">
                    <a:srgbClr val="000000">
                      <a:alpha val="43137"/>
                    </a:srgbClr>
                  </a:outerShdw>
                </a:effectLst>
                <a:latin typeface="Arial Black" pitchFamily="34" charset="0"/>
              </a:rPr>
              <a:t>розовый</a:t>
            </a:r>
            <a:r>
              <a:rPr lang="ru-RU" sz="1050" b="1" dirty="0" smtClean="0">
                <a:solidFill>
                  <a:srgbClr val="FFFF00"/>
                </a:solidFill>
                <a:effectLst>
                  <a:outerShdw blurRad="38100" dist="38100" dir="2700000" algn="tl">
                    <a:srgbClr val="000000">
                      <a:alpha val="43137"/>
                    </a:srgbClr>
                  </a:outerShdw>
                </a:effectLst>
                <a:latin typeface="Arial Black" pitchFamily="34" charset="0"/>
              </a:rPr>
              <a:t> олеандры, кусты жасмина, а в </a:t>
            </a:r>
            <a:r>
              <a:rPr lang="ru-RU" sz="1050" b="1" dirty="0" err="1" smtClean="0">
                <a:solidFill>
                  <a:srgbClr val="FFFF00"/>
                </a:solidFill>
                <a:effectLst>
                  <a:outerShdw blurRad="38100" dist="38100" dir="2700000" algn="tl">
                    <a:srgbClr val="000000">
                      <a:alpha val="43137"/>
                    </a:srgbClr>
                  </a:outerShdw>
                </a:effectLst>
                <a:latin typeface="Arial Black" pitchFamily="34" charset="0"/>
              </a:rPr>
              <a:t>Ленкоране</a:t>
            </a:r>
            <a:r>
              <a:rPr lang="ru-RU" sz="1050" b="1" dirty="0" smtClean="0">
                <a:solidFill>
                  <a:srgbClr val="FFFF00"/>
                </a:solidFill>
                <a:effectLst>
                  <a:outerShdw blurRad="38100" dist="38100" dir="2700000" algn="tl">
                    <a:srgbClr val="000000">
                      <a:alpha val="43137"/>
                    </a:srgbClr>
                  </a:outerShdw>
                </a:effectLst>
                <a:latin typeface="Arial Black" pitchFamily="34" charset="0"/>
              </a:rPr>
              <a:t>  выращивают  альбицию— декоративное растение семейства бобовых. Приблизительно 450 видов растущих в Азербайджане высших растений  объединены в 125 отрядов. Встречающиеся на территории Азербайджана виды растений составляют большую часть общего количества растущих на Кавказе видов растений. Наряду с широко распространёнными на Кавказе и в других регионах видов растений, в азербайджанской флоре имеются в достаточном количестве растущие только в Азербайджане и характерные его районам около 240 эндемических видов.</a:t>
            </a:r>
            <a:endParaRPr lang="uk-UA" sz="1050" b="1" dirty="0">
              <a:solidFill>
                <a:srgbClr val="FFFF00"/>
              </a:solidFill>
              <a:effectLst>
                <a:outerShdw blurRad="38100" dist="38100" dir="2700000" algn="tl">
                  <a:srgbClr val="000000">
                    <a:alpha val="43137"/>
                  </a:srgbClr>
                </a:outerShdw>
              </a:effectLst>
              <a:latin typeface="Arial Black" pitchFamily="34" charset="0"/>
            </a:endParaRPr>
          </a:p>
        </p:txBody>
      </p:sp>
      <p:pic>
        <p:nvPicPr>
          <p:cNvPr id="5" name="Содержимое 4" descr="collage 1.jpg"/>
          <p:cNvPicPr>
            <a:picLocks noGrp="1" noChangeAspect="1"/>
          </p:cNvPicPr>
          <p:nvPr>
            <p:ph sz="half" idx="1"/>
          </p:nvPr>
        </p:nvPicPr>
        <p:blipFill>
          <a:blip r:embed="rId2"/>
          <a:stretch>
            <a:fillRect/>
          </a:stretch>
        </p:blipFill>
        <p:spPr>
          <a:xfrm>
            <a:off x="142844" y="1428736"/>
            <a:ext cx="4373594" cy="5000660"/>
          </a:xfrm>
        </p:spPr>
      </p:pic>
      <p:pic>
        <p:nvPicPr>
          <p:cNvPr id="6" name="Содержимое 5" descr="collage 2.jpg"/>
          <p:cNvPicPr>
            <a:picLocks noGrp="1" noChangeAspect="1"/>
          </p:cNvPicPr>
          <p:nvPr>
            <p:ph sz="half" idx="2"/>
          </p:nvPr>
        </p:nvPicPr>
        <p:blipFill>
          <a:blip r:embed="rId3"/>
          <a:stretch>
            <a:fillRect/>
          </a:stretch>
        </p:blipFill>
        <p:spPr>
          <a:xfrm>
            <a:off x="4648200" y="1428736"/>
            <a:ext cx="4352956" cy="5000659"/>
          </a:xfrm>
        </p:spPr>
      </p:pic>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219200"/>
          </a:xfrm>
        </p:spPr>
        <p:txBody>
          <a:bodyPr>
            <a:normAutofit fontScale="90000"/>
          </a:bodyPr>
          <a:lstStyle/>
          <a:p>
            <a:r>
              <a:rPr lang="ru-RU" sz="1000" b="1" dirty="0" smtClean="0">
                <a:solidFill>
                  <a:srgbClr val="FFFF00"/>
                </a:solidFill>
                <a:effectLst>
                  <a:outerShdw blurRad="38100" dist="38100" dir="2700000" algn="tl">
                    <a:srgbClr val="000000">
                      <a:alpha val="43137"/>
                    </a:srgbClr>
                  </a:outerShdw>
                </a:effectLst>
                <a:latin typeface="Arial Black" pitchFamily="34" charset="0"/>
              </a:rPr>
              <a:t>Азербайджан находится на стыке нескольких зоогеографических полюсов. На территории страны обитают некоторые виды животных из соседних территорий Ирана, Средней Азии, стран Средиземного моря. Из-за разнообразия природных условий, на территории Азербайджанской Республики животный мир состоит из примерно 12 тысяч видов, в том числе 623 вида позвоночных(более 90 </a:t>
            </a:r>
            <a:r>
              <a:rPr lang="ru-RU" sz="1000" b="1" u="sng" dirty="0" smtClean="0">
                <a:solidFill>
                  <a:srgbClr val="FFFF00"/>
                </a:solidFill>
                <a:effectLst>
                  <a:outerShdw blurRad="38100" dist="38100" dir="2700000" algn="tl">
                    <a:srgbClr val="000000">
                      <a:alpha val="43137"/>
                    </a:srgbClr>
                  </a:outerShdw>
                </a:effectLst>
                <a:latin typeface="Arial Black" pitchFamily="34" charset="0"/>
              </a:rPr>
              <a:t>млекопитающих,</a:t>
            </a:r>
            <a:r>
              <a:rPr lang="ru-RU" sz="1000" b="1" dirty="0" smtClean="0">
                <a:solidFill>
                  <a:srgbClr val="FFFF00"/>
                </a:solidFill>
                <a:effectLst>
                  <a:outerShdw blurRad="38100" dist="38100" dir="2700000" algn="tl">
                    <a:srgbClr val="000000">
                      <a:alpha val="43137"/>
                    </a:srgbClr>
                  </a:outerShdw>
                </a:effectLst>
                <a:latin typeface="Arial Black" pitchFamily="34" charset="0"/>
              </a:rPr>
              <a:t> около 350 видов птиц, более 40 видов пресмыкающихся, более 80 видов  рыб, остальные —круглоротые </a:t>
            </a:r>
            <a:r>
              <a:rPr lang="ru-RU" sz="1000" b="1" dirty="0" smtClean="0">
                <a:solidFill>
                  <a:srgbClr val="FFFF00"/>
                </a:solidFill>
                <a:effectLst>
                  <a:outerShdw blurRad="38100" dist="38100" dir="2700000" algn="tl">
                    <a:srgbClr val="000000">
                      <a:alpha val="43137"/>
                    </a:srgbClr>
                  </a:outerShdw>
                </a:effectLst>
                <a:latin typeface="Arial Black" pitchFamily="34" charset="0"/>
              </a:rPr>
              <a:t>).На</a:t>
            </a:r>
            <a:r>
              <a:rPr lang="ru-RU" sz="1000" b="1" dirty="0" smtClean="0">
                <a:solidFill>
                  <a:srgbClr val="FFFF00"/>
                </a:solidFill>
                <a:effectLst>
                  <a:outerShdw blurRad="38100" dist="38100" dir="2700000" algn="tl">
                    <a:srgbClr val="000000">
                      <a:alpha val="43137"/>
                    </a:srgbClr>
                  </a:outerShdw>
                </a:effectLst>
                <a:latin typeface="Arial Black" pitchFamily="34" charset="0"/>
              </a:rPr>
              <a:t> равнинах распространены пресмыкающиеся, зайцы, волки, лисицы, джейран. В долинах Куры и Аракса водятся дикие кабаны, косули, барсуки, шакалы. В горах обитают благородный олень, дагестанский тур, серна, </a:t>
            </a:r>
            <a:r>
              <a:rPr lang="ru-RU" sz="1000" b="1" dirty="0" err="1" smtClean="0">
                <a:solidFill>
                  <a:srgbClr val="FFFF00"/>
                </a:solidFill>
                <a:effectLst>
                  <a:outerShdw blurRad="38100" dist="38100" dir="2700000" algn="tl">
                    <a:srgbClr val="000000">
                      <a:alpha val="43137"/>
                    </a:srgbClr>
                  </a:outerShdw>
                </a:effectLst>
                <a:latin typeface="Arial Black" pitchFamily="34" charset="0"/>
              </a:rPr>
              <a:t>безоаровый</a:t>
            </a:r>
            <a:r>
              <a:rPr lang="ru-RU" sz="1000" b="1" dirty="0" smtClean="0">
                <a:solidFill>
                  <a:srgbClr val="FFFF00"/>
                </a:solidFill>
                <a:effectLst>
                  <a:outerShdw blurRad="38100" dist="38100" dir="2700000" algn="tl">
                    <a:srgbClr val="000000">
                      <a:alpha val="43137"/>
                    </a:srgbClr>
                  </a:outerShdw>
                </a:effectLst>
                <a:latin typeface="Arial Black" pitchFamily="34" charset="0"/>
              </a:rPr>
              <a:t> козёл, косуля, медведь, рысь, лесной кот, встречаются дикобраз, муфлон и леопард. </a:t>
            </a:r>
            <a:r>
              <a:rPr lang="ru-RU" sz="1000" b="1" dirty="0" err="1" smtClean="0">
                <a:solidFill>
                  <a:srgbClr val="FFFF00"/>
                </a:solidFill>
                <a:effectLst>
                  <a:outerShdw blurRad="38100" dist="38100" dir="2700000" algn="tl">
                    <a:srgbClr val="000000">
                      <a:alpha val="43137"/>
                    </a:srgbClr>
                  </a:outerShdw>
                </a:effectLst>
                <a:latin typeface="Arial Black" pitchFamily="34" charset="0"/>
              </a:rPr>
              <a:t>Интродуцированы</a:t>
            </a:r>
            <a:r>
              <a:rPr lang="ru-RU" sz="1000" b="1" dirty="0" smtClean="0">
                <a:solidFill>
                  <a:srgbClr val="FFFF00"/>
                </a:solidFill>
                <a:effectLst>
                  <a:outerShdw blurRad="38100" dist="38100" dir="2700000" algn="tl">
                    <a:srgbClr val="000000">
                      <a:alpha val="43137"/>
                    </a:srgbClr>
                  </a:outerShdw>
                </a:effectLst>
                <a:latin typeface="Arial Black" pitchFamily="34" charset="0"/>
              </a:rPr>
              <a:t> такие животные, как пятнистый олень, сайгак, енотовидная собака, енот-полоскун, нутрия, скунс. Весьма разнообразен мир птиц: (фазаны, куропатки, тетерева и другие). Многие из водоплавающих птиц прилетают на зимовку (утки, гуси, лебеди, цапли, пеликаны, фламинго, </a:t>
            </a:r>
            <a:r>
              <a:rPr lang="ru-RU" sz="1000" b="1" dirty="0" err="1" smtClean="0">
                <a:solidFill>
                  <a:srgbClr val="FFFF00"/>
                </a:solidFill>
                <a:effectLst>
                  <a:outerShdw blurRad="38100" dist="38100" dir="2700000" algn="tl">
                    <a:srgbClr val="000000">
                      <a:alpha val="43137"/>
                    </a:srgbClr>
                  </a:outerShdw>
                </a:effectLst>
                <a:latin typeface="Arial Black" pitchFamily="34" charset="0"/>
              </a:rPr>
              <a:t>бакланыи</a:t>
            </a:r>
            <a:r>
              <a:rPr lang="ru-RU" sz="1000" b="1" dirty="0" smtClean="0">
                <a:solidFill>
                  <a:srgbClr val="FFFF00"/>
                </a:solidFill>
                <a:effectLst>
                  <a:outerShdw blurRad="38100" dist="38100" dir="2700000" algn="tl">
                    <a:srgbClr val="000000">
                      <a:alpha val="43137"/>
                    </a:srgbClr>
                  </a:outerShdw>
                </a:effectLst>
                <a:latin typeface="Arial Black" pitchFamily="34" charset="0"/>
              </a:rPr>
              <a:t> другие). В Красную книгу Азербайджана занесено 108 видов животных, в том числе 14 видов  млекопитающих, 36 видов птиц, 13 видов земноводных и пресмыкающихся, 5 видов рыб и 40 видов насекомых.</a:t>
            </a:r>
            <a:endParaRPr lang="uk-UA" sz="1000" b="1" dirty="0">
              <a:solidFill>
                <a:srgbClr val="FFFF00"/>
              </a:solidFill>
              <a:effectLst>
                <a:outerShdw blurRad="38100" dist="38100" dir="2700000" algn="tl">
                  <a:srgbClr val="000000">
                    <a:alpha val="43137"/>
                  </a:srgbClr>
                </a:outerShdw>
              </a:effectLst>
              <a:latin typeface="Arial Black" pitchFamily="34" charset="0"/>
            </a:endParaRPr>
          </a:p>
        </p:txBody>
      </p:sp>
      <p:pic>
        <p:nvPicPr>
          <p:cNvPr id="5" name="Содержимое 4" descr="collage 3.jpg"/>
          <p:cNvPicPr>
            <a:picLocks noGrp="1" noChangeAspect="1"/>
          </p:cNvPicPr>
          <p:nvPr>
            <p:ph sz="half" idx="1"/>
          </p:nvPr>
        </p:nvPicPr>
        <p:blipFill>
          <a:blip r:embed="rId2"/>
          <a:stretch>
            <a:fillRect/>
          </a:stretch>
        </p:blipFill>
        <p:spPr>
          <a:xfrm>
            <a:off x="0" y="1571612"/>
            <a:ext cx="4572000" cy="4929221"/>
          </a:xfrm>
        </p:spPr>
      </p:pic>
      <p:pic>
        <p:nvPicPr>
          <p:cNvPr id="6" name="Содержимое 5" descr="1297460337_1220691915_xeste-heyvanlar.jpg"/>
          <p:cNvPicPr>
            <a:picLocks noGrp="1" noChangeAspect="1"/>
          </p:cNvPicPr>
          <p:nvPr>
            <p:ph sz="half" idx="2"/>
          </p:nvPr>
        </p:nvPicPr>
        <p:blipFill>
          <a:blip r:embed="rId3"/>
          <a:stretch>
            <a:fillRect/>
          </a:stretch>
        </p:blipFill>
        <p:spPr>
          <a:xfrm>
            <a:off x="4648200" y="1571612"/>
            <a:ext cx="4495800" cy="4929222"/>
          </a:xfrm>
        </p:spPr>
      </p:pic>
    </p:spTree>
  </p:cSld>
  <p:clrMapOvr>
    <a:masterClrMapping/>
  </p:clrMapOvr>
  <p:transition>
    <p:spli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eec3cfe66f86bc753d92e6802473e971ca84c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359</TotalTime>
  <Words>280</Words>
  <Application>Microsoft Office PowerPoint</Application>
  <PresentationFormat>Экран (4:3)</PresentationFormat>
  <Paragraphs>39</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Бумажная</vt:lpstr>
      <vt:lpstr>Слайд 1</vt:lpstr>
      <vt:lpstr>Изначальное название государства «Мад-и-Атурпаткан» («Мидия Атропатова») со временем изменилось в Атурпатакан &gt; Адарбаган &gt; Азербайджан. Название Азарбайджан  переводится с персидского как «собирающий огонь» (азар — «огонь», бадаган — «собирающий») и связывается с древним культом   поклонения огню. Название «Азербайджан» (Азербайджанская Республика) было впервые официально использовано 27 мая 1918 года мусульманской фракцией Закавказского сейма, которая на своём заседании приняла решение провозгласить независимость Азербайджана, объявив себя Временным Национальным советом Азербайджана . </vt:lpstr>
      <vt:lpstr>Символы государства </vt:lpstr>
      <vt:lpstr>Слайд 4</vt:lpstr>
      <vt:lpstr>Слайд 5</vt:lpstr>
      <vt:lpstr>Слайд 6</vt:lpstr>
      <vt:lpstr>Слайд 7</vt:lpstr>
      <vt:lpstr>Территория республики обладает богатой и редкой флорой. На сравнительно небольшой территории встречаются многие распространённые в мире типы растений. Например: железное дерево(дамир агач), иберийский дуб,  каштанолистный дуб, хурма, самшит и граб, клён, сосна, ива, орешник, миндаль, дикие груши и яблони, кусты ежевики и малины. В крупных городах можно встретить  софору  японскую белый и розовый олеандры, кусты жасмина, а в Ленкоране  выращивают  альбицию— декоративное растение семейства бобовых. Приблизительно 450 видов растущих в Азербайджане высших растений  объединены в 125 отрядов. Встречающиеся на территории Азербайджана виды растений составляют большую часть общего количества растущих на Кавказе видов растений. Наряду с широко распространёнными на Кавказе и в других регионах видов растений, в азербайджанской флоре имеются в достаточном количестве растущие только в Азербайджане и характерные его районам около 240 эндемических видов.</vt:lpstr>
      <vt:lpstr>Азербайджан находится на стыке нескольких зоогеографических полюсов. На территории страны обитают некоторые виды животных из соседних территорий Ирана, Средней Азии, стран Средиземного моря. Из-за разнообразия природных условий, на территории Азербайджанской Республики животный мир состоит из примерно 12 тысяч видов, в том числе 623 вида позвоночных(более 90 млекопитающих, около 350 видов птиц, более 40 видов пресмыкающихся, более 80 видов  рыб, остальные —круглоротые ).На равнинах распространены пресмыкающиеся, зайцы, волки, лисицы, джейран. В долинах Куры и Аракса водятся дикие кабаны, косули, барсуки, шакалы. В горах обитают благородный олень, дагестанский тур, серна, безоаровый козёл, косуля, медведь, рысь, лесной кот, встречаются дикобраз, муфлон и леопард. Интродуцированы такие животные, как пятнистый олень, сайгак, енотовидная собака, енот-полоскун, нутрия, скунс. Весьма разнообразен мир птиц: (фазаны, куропатки, тетерева и другие). Многие из водоплавающих птиц прилетают на зимовку (утки, гуси, лебеди, цапли, пеликаны, фламинго, бакланыи другие). В Красную книгу Азербайджана занесено 108 видов животных, в том числе 14 видов  млекопитающих, 36 видов птиц, 13 видов земноводных и пресмыкающихся, 5 видов рыб и 40 видов насекомых.</vt:lpstr>
      <vt:lpstr>Экологические проблемы</vt:lpstr>
      <vt:lpstr>В Азербайджанской кухне имеется более 300 видов блюд. Основные компоненты кухни определяются природными условиями страны: горный рельеф и субтропический климат обусловили широкое распространение в азербайджанской кухне баранины, а также фруктов и овощей. Широкое распространение получили зелень, специи и приправы: корица,гвоздика, петрушка, укроп, горький перец, душистый перец, тмин, кинза, мята, шафран, сумах и т. д. Одним из наиболее известных блюд азербайджанской кухни является плов. В отличие от других национальных кухонь, здесь готовят отдельно рис и отдельно основу плова (тару) — мясо, фрукты и т. д., — соединяя всё это в одном блюде только при подаче на стол.</vt:lpstr>
      <vt:lpstr>Промышленность </vt:lpstr>
      <vt:lpstr>Сельское хозяйство </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Азербайджан</dc:title>
  <dc:creator>Анжелика</dc:creator>
  <cp:lastModifiedBy>Анжелика</cp:lastModifiedBy>
  <cp:revision>38</cp:revision>
  <dcterms:created xsi:type="dcterms:W3CDTF">2015-01-09T12:29:42Z</dcterms:created>
  <dcterms:modified xsi:type="dcterms:W3CDTF">2015-01-14T15:22:32Z</dcterms:modified>
</cp:coreProperties>
</file>