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3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40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1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1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1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3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1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1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3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3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7" y="6400803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708921"/>
            <a:ext cx="5257800" cy="3298825"/>
          </a:xfrm>
        </p:spPr>
        <p:txBody>
          <a:bodyPr>
            <a:noAutofit/>
          </a:bodyPr>
          <a:lstStyle/>
          <a:p>
            <a:r>
              <a:rPr lang="en-US" dirty="0">
                <a:latin typeface="Brush Script MT" pitchFamily="66" charset="0"/>
              </a:rPr>
              <a:t>Analysis of the formation of neologisms in modern English </a:t>
            </a:r>
            <a:r>
              <a:rPr lang="en-US" dirty="0" smtClean="0">
                <a:latin typeface="Brush Script MT" pitchFamily="66" charset="0"/>
              </a:rPr>
              <a:t>in the works of </a:t>
            </a:r>
            <a:r>
              <a:rPr lang="en-US" dirty="0" err="1" smtClean="0">
                <a:latin typeface="Brush Script MT" pitchFamily="66" charset="0"/>
              </a:rPr>
              <a:t>E.Smith</a:t>
            </a:r>
            <a:r>
              <a:rPr lang="en-US" dirty="0" smtClean="0">
                <a:latin typeface="Brush Script MT" pitchFamily="66" charset="0"/>
              </a:rPr>
              <a:t> </a:t>
            </a:r>
            <a:r>
              <a:rPr lang="en-US" dirty="0">
                <a:latin typeface="Brush Script MT" pitchFamily="66" charset="0"/>
              </a:rPr>
              <a:t>and </a:t>
            </a:r>
            <a:r>
              <a:rPr lang="en-US" dirty="0" err="1" smtClean="0">
                <a:latin typeface="Brush Script MT" pitchFamily="66" charset="0"/>
              </a:rPr>
              <a:t>R.Haeinlein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6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71554"/>
            <a:ext cx="496855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4000" dirty="0" smtClean="0"/>
              <a:t>Chat abbreviation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856357"/>
            <a:ext cx="806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 – I</a:t>
            </a:r>
            <a:r>
              <a:rPr lang="ru-RU" sz="3200" dirty="0"/>
              <a:t> </a:t>
            </a:r>
            <a:r>
              <a:rPr lang="ru-RU" sz="3200" dirty="0" err="1"/>
              <a:t>have</a:t>
            </a:r>
            <a:r>
              <a:rPr lang="en-US" sz="3200" dirty="0"/>
              <a:t> a question. / I don’t understand what you mean</a:t>
            </a:r>
            <a:endParaRPr lang="ru-RU" sz="3200" dirty="0"/>
          </a:p>
          <a:p>
            <a:r>
              <a:rPr lang="en-US" sz="3200" dirty="0" smtClean="0"/>
              <a:t>&lt;</a:t>
            </a:r>
            <a:r>
              <a:rPr lang="en-US" sz="3200" dirty="0"/>
              <a:t>3 – Meaning love, friendship</a:t>
            </a:r>
            <a:endParaRPr lang="ru-RU" sz="3200" dirty="0"/>
          </a:p>
          <a:p>
            <a:r>
              <a:rPr lang="en-US" sz="3200" dirty="0" smtClean="0"/>
              <a:t>121 </a:t>
            </a:r>
            <a:r>
              <a:rPr lang="en-US" sz="3200" dirty="0"/>
              <a:t>– One-to-one (private chat)</a:t>
            </a:r>
            <a:endParaRPr lang="ru-RU" sz="3200" dirty="0"/>
          </a:p>
          <a:p>
            <a:r>
              <a:rPr lang="en-US" sz="3200" dirty="0"/>
              <a:t>143 – I love you</a:t>
            </a:r>
            <a:endParaRPr lang="ru-RU" sz="3200" dirty="0"/>
          </a:p>
          <a:p>
            <a:r>
              <a:rPr lang="en-US" sz="3200" dirty="0" smtClean="0"/>
              <a:t>10X </a:t>
            </a:r>
            <a:r>
              <a:rPr lang="en-US" sz="3200" dirty="0"/>
              <a:t>– Thanks</a:t>
            </a:r>
            <a:endParaRPr lang="ru-RU" sz="3200" dirty="0"/>
          </a:p>
          <a:p>
            <a:r>
              <a:rPr lang="en-US" sz="3200" dirty="0"/>
              <a:t>10Q – Thank you</a:t>
            </a:r>
            <a:endParaRPr lang="ru-RU" sz="3200" dirty="0"/>
          </a:p>
          <a:p>
            <a:r>
              <a:rPr lang="en-US" sz="3200" dirty="0" smtClean="0"/>
              <a:t>2EZ </a:t>
            </a:r>
            <a:r>
              <a:rPr lang="en-US" sz="3200" dirty="0"/>
              <a:t>– Too easy</a:t>
            </a:r>
            <a:endParaRPr lang="ru-RU" sz="3200" dirty="0"/>
          </a:p>
          <a:p>
            <a:r>
              <a:rPr lang="en-US" sz="3200" dirty="0" smtClean="0"/>
              <a:t>2MOR </a:t>
            </a:r>
            <a:r>
              <a:rPr lang="en-US" sz="3200" dirty="0"/>
              <a:t>– Tomorrow</a:t>
            </a:r>
            <a:endParaRPr lang="ru-RU" sz="3200" dirty="0"/>
          </a:p>
          <a:p>
            <a:r>
              <a:rPr lang="en-US" sz="3200" dirty="0"/>
              <a:t>2NTE – Tonight</a:t>
            </a:r>
            <a:endParaRPr lang="ru-RU" sz="3200" dirty="0"/>
          </a:p>
          <a:p>
            <a:r>
              <a:rPr lang="en-US" sz="3200" dirty="0" smtClean="0"/>
              <a:t>CM </a:t>
            </a:r>
            <a:r>
              <a:rPr lang="en-US" sz="3200" dirty="0"/>
              <a:t>– Call me</a:t>
            </a:r>
            <a:endParaRPr lang="ru-RU" sz="3200" dirty="0"/>
          </a:p>
          <a:p>
            <a:r>
              <a:rPr lang="en-US" sz="3200" dirty="0"/>
              <a:t>4ever – Forever</a:t>
            </a:r>
            <a:endParaRPr lang="ru-RU" sz="3200" dirty="0"/>
          </a:p>
          <a:p>
            <a:r>
              <a:rPr lang="en-US" sz="3200" dirty="0"/>
              <a:t>2GH - Together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14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54868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Semantic</a:t>
            </a:r>
            <a:r>
              <a:rPr lang="en-US" dirty="0"/>
              <a:t> </a:t>
            </a:r>
            <a:r>
              <a:rPr lang="en-US" sz="4000" dirty="0"/>
              <a:t>change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72816"/>
            <a:ext cx="6552728" cy="62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Chip</a:t>
            </a:r>
            <a:r>
              <a:rPr lang="uk-UA" dirty="0" smtClean="0"/>
              <a:t>, </a:t>
            </a:r>
            <a:r>
              <a:rPr lang="uk-UA" dirty="0" err="1" smtClean="0"/>
              <a:t>bread</a:t>
            </a:r>
            <a:r>
              <a:rPr lang="uk-UA" dirty="0" smtClean="0"/>
              <a:t>, </a:t>
            </a:r>
            <a:r>
              <a:rPr lang="uk-UA" dirty="0" err="1" smtClean="0"/>
              <a:t>drag</a:t>
            </a:r>
            <a:r>
              <a:rPr lang="en-US" dirty="0"/>
              <a:t>, </a:t>
            </a:r>
            <a:r>
              <a:rPr lang="en-US" dirty="0" smtClean="0"/>
              <a:t>crack, tweet, butterfly, to </a:t>
            </a:r>
            <a:r>
              <a:rPr lang="en-US" dirty="0"/>
              <a:t>hit the </a:t>
            </a:r>
            <a:r>
              <a:rPr lang="en-US" dirty="0" smtClean="0"/>
              <a:t>street. to </a:t>
            </a:r>
            <a:r>
              <a:rPr lang="en-US" dirty="0"/>
              <a:t>hit the ceiling </a:t>
            </a:r>
          </a:p>
          <a:p>
            <a:pPr>
              <a:lnSpc>
                <a:spcPct val="95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r="1053"/>
          <a:stretch/>
        </p:blipFill>
        <p:spPr>
          <a:xfrm>
            <a:off x="0" y="-3926"/>
            <a:ext cx="4572000" cy="3436357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2892" r="-5537" b="-2892"/>
          <a:stretch/>
        </p:blipFill>
        <p:spPr>
          <a:xfrm>
            <a:off x="4724280" y="-14993"/>
            <a:ext cx="4572000" cy="34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/>
          <a:stretch/>
        </p:blipFill>
        <p:spPr>
          <a:xfrm>
            <a:off x="-12928" y="3465748"/>
            <a:ext cx="4572000" cy="3356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/>
          <a:stretch/>
        </p:blipFill>
        <p:spPr>
          <a:xfrm>
            <a:off x="4683065" y="3438000"/>
            <a:ext cx="4515749" cy="34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23" y="1268760"/>
            <a:ext cx="4641898" cy="40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896981"/>
            <a:ext cx="5328592" cy="10081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Ways of neologisms formation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4708" y="2874182"/>
            <a:ext cx="3420000" cy="68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Lexico</a:t>
            </a:r>
            <a:r>
              <a:rPr lang="en-US" sz="3600" dirty="0" smtClean="0"/>
              <a:t>-grammatical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82280" y="2874182"/>
            <a:ext cx="3420000" cy="68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Phonological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5423" y="4509120"/>
            <a:ext cx="3420000" cy="68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Semantic </a:t>
            </a:r>
            <a:r>
              <a:rPr lang="en-US" sz="3600" dirty="0" smtClean="0"/>
              <a:t>change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4606" y="4509120"/>
            <a:ext cx="3420000" cy="68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Borrowings</a:t>
            </a:r>
            <a:endParaRPr lang="ru-RU" sz="3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771800" y="1905093"/>
            <a:ext cx="0" cy="969089"/>
          </a:xfrm>
          <a:prstGeom prst="straightConnector1">
            <a:avLst/>
          </a:prstGeom>
          <a:ln w="127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474606" y="1905093"/>
            <a:ext cx="0" cy="969089"/>
          </a:xfrm>
          <a:prstGeom prst="straightConnector1">
            <a:avLst/>
          </a:prstGeom>
          <a:ln w="127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1905093"/>
            <a:ext cx="0" cy="2604027"/>
          </a:xfrm>
          <a:prstGeom prst="straightConnector1">
            <a:avLst/>
          </a:prstGeom>
          <a:ln w="127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6056" y="1905093"/>
            <a:ext cx="0" cy="2604027"/>
          </a:xfrm>
          <a:prstGeom prst="straightConnector1">
            <a:avLst/>
          </a:prstGeom>
          <a:ln w="127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7928"/>
            <a:ext cx="6480720" cy="7920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Lexico</a:t>
            </a:r>
            <a:r>
              <a:rPr lang="en-US" sz="4000" dirty="0" smtClean="0"/>
              <a:t>-grammatical  grouping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9079" y="2060848"/>
            <a:ext cx="3420000" cy="68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Composition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073723"/>
            <a:ext cx="3420000" cy="68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Affixation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077072"/>
            <a:ext cx="3420000" cy="68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Conversion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9079" y="5157192"/>
            <a:ext cx="3420000" cy="68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Shortening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5656" y="1268760"/>
            <a:ext cx="0" cy="423043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7" idx="1"/>
          </p:cNvCxnSpPr>
          <p:nvPr/>
        </p:nvCxnSpPr>
        <p:spPr>
          <a:xfrm>
            <a:off x="1475656" y="5499192"/>
            <a:ext cx="593423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6" idx="1"/>
          </p:cNvCxnSpPr>
          <p:nvPr/>
        </p:nvCxnSpPr>
        <p:spPr>
          <a:xfrm>
            <a:off x="1475656" y="4419072"/>
            <a:ext cx="576064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1"/>
          </p:cNvCxnSpPr>
          <p:nvPr/>
        </p:nvCxnSpPr>
        <p:spPr>
          <a:xfrm flipH="1">
            <a:off x="1475656" y="3415723"/>
            <a:ext cx="576064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1"/>
          </p:cNvCxnSpPr>
          <p:nvPr/>
        </p:nvCxnSpPr>
        <p:spPr>
          <a:xfrm flipH="1">
            <a:off x="1475656" y="2402848"/>
            <a:ext cx="593423" cy="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4886325" cy="852488"/>
          </a:xfrm>
        </p:spPr>
        <p:txBody>
          <a:bodyPr/>
          <a:lstStyle/>
          <a:p>
            <a:pPr algn="ctr"/>
            <a:r>
              <a:rPr lang="en-US" dirty="0" smtClean="0"/>
              <a:t>Composition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1944216" cy="720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N+N=N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72348" y="2188800"/>
            <a:ext cx="1944216" cy="720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N+A=N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3431" y="2204864"/>
            <a:ext cx="1944216" cy="720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Abbr+N</a:t>
            </a:r>
            <a:r>
              <a:rPr lang="en-US" sz="3200" dirty="0" smtClean="0"/>
              <a:t>=N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82871" y="3789040"/>
            <a:ext cx="698477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dirty="0" smtClean="0"/>
              <a:t>Flash mob, high-rise, crowdsourcing, nitpicker, E-</a:t>
            </a:r>
            <a:r>
              <a:rPr lang="en-US" sz="3600" dirty="0" err="1" smtClean="0"/>
              <a:t>quaintance</a:t>
            </a:r>
            <a:r>
              <a:rPr lang="en-US" sz="3600" dirty="0" smtClean="0"/>
              <a:t>, blog, T-</a:t>
            </a:r>
            <a:r>
              <a:rPr lang="en-US" sz="3600" dirty="0" err="1" smtClean="0"/>
              <a:t>shirtable</a:t>
            </a:r>
            <a:r>
              <a:rPr lang="en-US" sz="3600" dirty="0" smtClean="0"/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67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0644" y="0"/>
            <a:ext cx="4237038" cy="1068388"/>
          </a:xfrm>
        </p:spPr>
        <p:txBody>
          <a:bodyPr/>
          <a:lstStyle/>
          <a:p>
            <a:pPr algn="ctr"/>
            <a:r>
              <a:rPr lang="en-US" sz="5400" dirty="0" smtClean="0"/>
              <a:t>Composition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6541" y="1412776"/>
            <a:ext cx="2520280" cy="8640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V+PP=N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412776"/>
            <a:ext cx="2520280" cy="8640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PP+N=A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>
            <a:off x="1917331" y="3261026"/>
            <a:ext cx="1152128" cy="72008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45681" y="3084727"/>
            <a:ext cx="1433244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400" dirty="0"/>
              <a:t>stay-</a:t>
            </a:r>
            <a:r>
              <a:rPr lang="uk-UA" sz="2400" dirty="0" err="1"/>
              <a:t>in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9786" y="3132680"/>
            <a:ext cx="100811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/>
              <a:t>s</a:t>
            </a:r>
            <a:r>
              <a:rPr lang="uk-UA" sz="2400" dirty="0"/>
              <a:t>it-</a:t>
            </a:r>
            <a:r>
              <a:rPr lang="uk-UA" sz="2400" dirty="0" err="1"/>
              <a:t>in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16643" y="4166767"/>
            <a:ext cx="1025511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400" dirty="0"/>
              <a:t>buy-</a:t>
            </a:r>
            <a:r>
              <a:rPr lang="uk-UA" sz="2400" dirty="0" err="1"/>
              <a:t>in</a:t>
            </a:r>
            <a:r>
              <a:rPr lang="uk-UA" sz="2400" dirty="0"/>
              <a:t>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9339" y="2636912"/>
            <a:ext cx="108012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400" dirty="0"/>
              <a:t>break-</a:t>
            </a:r>
            <a:r>
              <a:rPr lang="uk-UA" sz="2400" dirty="0" err="1"/>
              <a:t>in</a:t>
            </a:r>
            <a:r>
              <a:rPr lang="uk-UA" sz="2400" dirty="0"/>
              <a:t>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4814" y="3858017"/>
            <a:ext cx="108703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400" dirty="0"/>
              <a:t>recite-in 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32576" y="3858018"/>
            <a:ext cx="812955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400" dirty="0"/>
              <a:t>die-</a:t>
            </a:r>
            <a:r>
              <a:rPr lang="uk-UA" sz="2400" dirty="0" err="1"/>
              <a:t>in</a:t>
            </a:r>
            <a:r>
              <a:rPr lang="uk-UA" sz="2400" dirty="0"/>
              <a:t> 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1917331" y="5301208"/>
            <a:ext cx="1152128" cy="72008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out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83171" y="6218796"/>
            <a:ext cx="122044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400" dirty="0"/>
              <a:t>drop-</a:t>
            </a:r>
            <a:r>
              <a:rPr lang="uk-UA" sz="2400" dirty="0" err="1"/>
              <a:t>out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2080" y="5439649"/>
            <a:ext cx="1138139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400" dirty="0"/>
              <a:t>lay-</a:t>
            </a:r>
            <a:r>
              <a:rPr lang="uk-UA" sz="2400" dirty="0" err="1"/>
              <a:t>out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91010" y="5472345"/>
            <a:ext cx="129020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400" dirty="0"/>
              <a:t>work-</a:t>
            </a:r>
            <a:r>
              <a:rPr lang="uk-UA" sz="2400" dirty="0" err="1"/>
              <a:t>out</a:t>
            </a:r>
            <a:r>
              <a:rPr lang="uk-UA" sz="2400" dirty="0"/>
              <a:t> 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67785" y="3132680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000" dirty="0" smtClean="0"/>
              <a:t>Off-the shelf, out-of-use, stay-at-home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993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5223" y="188640"/>
            <a:ext cx="583264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4800" dirty="0" smtClean="0"/>
              <a:t>Affixation</a:t>
            </a:r>
            <a:endParaRPr lang="ru-RU" sz="4800" dirty="0"/>
          </a:p>
        </p:txBody>
      </p:sp>
      <p:sp>
        <p:nvSpPr>
          <p:cNvPr id="7" name="Овал 6"/>
          <p:cNvSpPr/>
          <p:nvPr/>
        </p:nvSpPr>
        <p:spPr>
          <a:xfrm>
            <a:off x="1763688" y="1786457"/>
            <a:ext cx="1944216" cy="129614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suffixes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5639125" y="4211333"/>
            <a:ext cx="1944216" cy="129614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prefixes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36504" y="2396248"/>
            <a:ext cx="211683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/>
              <a:t>readable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36504" y="1430513"/>
            <a:ext cx="144016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err="1" smtClean="0"/>
              <a:t>spinnish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2288" y="1124744"/>
            <a:ext cx="194421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/>
              <a:t>showmanship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510" y="1663173"/>
            <a:ext cx="230425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err="1" smtClean="0"/>
              <a:t>dimentinal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2434529"/>
            <a:ext cx="108012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/>
              <a:t>itemize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5004" y="3237187"/>
            <a:ext cx="165618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err="1" smtClean="0"/>
              <a:t>globophobic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799365" y="4156671"/>
            <a:ext cx="158417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/>
              <a:t>prequel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23101" y="3517261"/>
            <a:ext cx="237626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err="1" smtClean="0"/>
              <a:t>xenointoxication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0729" y="4293096"/>
            <a:ext cx="192081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/>
              <a:t>microchip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79971" y="5224322"/>
            <a:ext cx="225915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err="1" smtClean="0"/>
              <a:t>postapocaliptic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6336" y="5179371"/>
            <a:ext cx="1787205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/>
              <a:t>sub-aqua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39125" y="5790631"/>
            <a:ext cx="2376264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/>
              <a:t>c</a:t>
            </a:r>
            <a:r>
              <a:rPr lang="en-US" sz="3200" dirty="0" smtClean="0"/>
              <a:t>o-educational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6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4392488" cy="89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 smtClean="0"/>
              <a:t>Conversion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916832"/>
            <a:ext cx="1800200" cy="7920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N=V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916832"/>
            <a:ext cx="1800200" cy="7920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V=N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20808" y="3410345"/>
            <a:ext cx="6338029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800" dirty="0"/>
              <a:t>T</a:t>
            </a:r>
            <a:r>
              <a:rPr lang="uk-UA" sz="4800" dirty="0"/>
              <a:t>o </a:t>
            </a:r>
            <a:r>
              <a:rPr lang="uk-UA" sz="4800" dirty="0" err="1"/>
              <a:t>hand</a:t>
            </a:r>
            <a:r>
              <a:rPr lang="uk-UA" sz="4800" dirty="0"/>
              <a:t>, </a:t>
            </a:r>
            <a:r>
              <a:rPr lang="en-US" sz="4800" dirty="0"/>
              <a:t>to ship</a:t>
            </a:r>
            <a:r>
              <a:rPr lang="ru-RU" sz="4800" dirty="0"/>
              <a:t>, </a:t>
            </a:r>
            <a:r>
              <a:rPr lang="en-US" sz="4800" dirty="0"/>
              <a:t>to </a:t>
            </a:r>
            <a:r>
              <a:rPr lang="en-US" sz="4800" dirty="0" smtClean="0"/>
              <a:t>foot</a:t>
            </a:r>
            <a:r>
              <a:rPr lang="en-US" sz="4800" dirty="0"/>
              <a:t>, to </a:t>
            </a:r>
            <a:r>
              <a:rPr lang="en-US" sz="4800" dirty="0" smtClean="0"/>
              <a:t>nurse, </a:t>
            </a:r>
            <a:r>
              <a:rPr lang="ru-RU" sz="4800" dirty="0" err="1"/>
              <a:t>to</a:t>
            </a:r>
            <a:r>
              <a:rPr lang="ru-RU" sz="4800" dirty="0"/>
              <a:t> </a:t>
            </a:r>
            <a:r>
              <a:rPr lang="ru-RU" sz="4800" dirty="0" err="1" smtClean="0"/>
              <a:t>zap</a:t>
            </a:r>
            <a:r>
              <a:rPr lang="en-US" sz="4800" dirty="0" smtClean="0"/>
              <a:t>,</a:t>
            </a:r>
            <a:r>
              <a:rPr lang="ru-RU" sz="4800" dirty="0"/>
              <a:t> </a:t>
            </a:r>
            <a:r>
              <a:rPr lang="ru-RU" sz="4800" dirty="0" err="1"/>
              <a:t>to</a:t>
            </a:r>
            <a:r>
              <a:rPr lang="ru-RU" sz="4800" dirty="0"/>
              <a:t> </a:t>
            </a:r>
            <a:r>
              <a:rPr lang="ru-RU" sz="4800" dirty="0" err="1" smtClean="0"/>
              <a:t>whee</a:t>
            </a:r>
            <a:r>
              <a:rPr lang="en-US" sz="4800" dirty="0" smtClean="0"/>
              <a:t>,</a:t>
            </a:r>
            <a:r>
              <a:rPr lang="ru-RU" sz="4800" dirty="0"/>
              <a:t> </a:t>
            </a:r>
            <a:r>
              <a:rPr lang="ru-RU" sz="4800" dirty="0" err="1"/>
              <a:t>to</a:t>
            </a:r>
            <a:r>
              <a:rPr lang="ru-RU" sz="4800" dirty="0"/>
              <a:t> </a:t>
            </a:r>
            <a:r>
              <a:rPr lang="ru-RU" sz="4800" dirty="0" err="1" smtClean="0"/>
              <a:t>diddy-bop</a:t>
            </a:r>
            <a:r>
              <a:rPr lang="en-US" sz="4800" dirty="0" smtClean="0"/>
              <a:t>,</a:t>
            </a:r>
            <a:r>
              <a:rPr lang="ru-RU" sz="4800" dirty="0" smtClean="0"/>
              <a:t> </a:t>
            </a:r>
            <a:r>
              <a:rPr lang="en-US" sz="4800" dirty="0" smtClean="0"/>
              <a:t>a cut, a hit, like.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519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51720" y="512676"/>
            <a:ext cx="5040560" cy="6480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Shortening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703" y="2129837"/>
            <a:ext cx="3312000" cy="54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Abbreviation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0132" y="2129837"/>
            <a:ext cx="3312000" cy="54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Acronymization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7526" y="3308660"/>
            <a:ext cx="3312000" cy="54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Truncation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98740" y="3308660"/>
            <a:ext cx="3312000" cy="54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Fusion</a:t>
            </a:r>
            <a:endParaRPr lang="en-US" sz="3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15148" y="1160747"/>
            <a:ext cx="0" cy="969089"/>
          </a:xfrm>
          <a:prstGeom prst="straightConnector1">
            <a:avLst/>
          </a:prstGeom>
          <a:ln w="127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74670" y="1160748"/>
            <a:ext cx="0" cy="969089"/>
          </a:xfrm>
          <a:prstGeom prst="straightConnector1">
            <a:avLst/>
          </a:prstGeom>
          <a:ln w="127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67944" y="1160747"/>
            <a:ext cx="0" cy="2147913"/>
          </a:xfrm>
          <a:prstGeom prst="straightConnector1">
            <a:avLst/>
          </a:prstGeom>
          <a:ln w="127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073445" y="1160748"/>
            <a:ext cx="17362" cy="2147912"/>
          </a:xfrm>
          <a:prstGeom prst="straightConnector1">
            <a:avLst/>
          </a:prstGeom>
          <a:ln w="127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47526" y="4653136"/>
            <a:ext cx="741290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dirty="0" smtClean="0"/>
              <a:t>DVD, PC, NASA</a:t>
            </a:r>
            <a:r>
              <a:rPr lang="en-US" sz="3600" dirty="0" smtClean="0"/>
              <a:t>, WHO, demo, veg, </a:t>
            </a:r>
            <a:r>
              <a:rPr lang="en-US" sz="3600" i="1" dirty="0" smtClean="0"/>
              <a:t>telecast, </a:t>
            </a:r>
            <a:r>
              <a:rPr lang="en-US" sz="3600" i="1" dirty="0" err="1" smtClean="0"/>
              <a:t>acrodance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demoversion</a:t>
            </a:r>
            <a:r>
              <a:rPr lang="en-US" sz="3600" i="1" dirty="0" smtClean="0"/>
              <a:t>, fridge, </a:t>
            </a:r>
            <a:r>
              <a:rPr lang="en-US" sz="3600" i="1" dirty="0" err="1" smtClean="0"/>
              <a:t>trank</a:t>
            </a:r>
            <a:r>
              <a:rPr lang="en-US" sz="3600" i="1" dirty="0" smtClean="0"/>
              <a:t>,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62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Другая 2">
      <a:majorFont>
        <a:latin typeface="Brush Script MT"/>
        <a:ea typeface=""/>
        <a:cs typeface=""/>
      </a:majorFont>
      <a:minorFont>
        <a:latin typeface="Brush Script M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334</TotalTime>
  <Words>231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Books_16x9</vt:lpstr>
      <vt:lpstr>Analysis of the formation of neologisms in modern English in the works of E.Smith and R.Haeinlein</vt:lpstr>
      <vt:lpstr>Презентация PowerPoint</vt:lpstr>
      <vt:lpstr>Презентация PowerPoint</vt:lpstr>
      <vt:lpstr>Презентация PowerPoint</vt:lpstr>
      <vt:lpstr>Composition</vt:lpstr>
      <vt:lpstr>Composition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formation of neologisms in modern English in the works of E.Smith and R.Haeinlein</dc:title>
  <cp:lastModifiedBy>Admin</cp:lastModifiedBy>
  <cp:revision>71</cp:revision>
  <dcterms:modified xsi:type="dcterms:W3CDTF">2013-12-04T15:00:07Z</dcterms:modified>
</cp:coreProperties>
</file>