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4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BCBF7A3F-B0B3-4DC9-AA2B-E4C9BAD8C089}" type="datetimeFigureOut">
              <a:rPr lang="uk-UA"/>
              <a:pPr>
                <a:defRPr/>
              </a:pPr>
              <a:t>22.05.2014</a:t>
            </a:fld>
            <a:endParaRPr lang="uk-UA"/>
          </a:p>
        </p:txBody>
      </p:sp>
      <p:sp>
        <p:nvSpPr>
          <p:cNvPr id="7" name="Нижний колонтитул 19"/>
          <p:cNvSpPr>
            <a:spLocks noGrp="1"/>
          </p:cNvSpPr>
          <p:nvPr>
            <p:ph type="ftr" sz="quarter" idx="11"/>
          </p:nvPr>
        </p:nvSpPr>
        <p:spPr/>
        <p:txBody>
          <a:bodyPr/>
          <a:lstStyle>
            <a:lvl1pPr>
              <a:defRPr/>
            </a:lvl1pPr>
            <a:extLst/>
          </a:lstStyle>
          <a:p>
            <a:pPr>
              <a:defRPr/>
            </a:pPr>
            <a:endParaRPr lang="uk-UA"/>
          </a:p>
        </p:txBody>
      </p:sp>
      <p:sp>
        <p:nvSpPr>
          <p:cNvPr id="8" name="Номер слайда 9"/>
          <p:cNvSpPr>
            <a:spLocks noGrp="1"/>
          </p:cNvSpPr>
          <p:nvPr>
            <p:ph type="sldNum" sz="quarter" idx="12"/>
          </p:nvPr>
        </p:nvSpPr>
        <p:spPr/>
        <p:txBody>
          <a:bodyPr/>
          <a:lstStyle>
            <a:lvl1pPr>
              <a:defRPr/>
            </a:lvl1pPr>
            <a:extLst/>
          </a:lstStyle>
          <a:p>
            <a:pPr>
              <a:defRPr/>
            </a:pPr>
            <a:fld id="{4D5CDC26-3CCC-4703-8736-C2451E286D97}"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39D10964-EF41-4E6F-973F-E1F4DB2727CF}" type="datetimeFigureOut">
              <a:rPr lang="uk-UA"/>
              <a:pPr>
                <a:defRPr/>
              </a:pPr>
              <a:t>22.05.2014</a:t>
            </a:fld>
            <a:endParaRPr lang="uk-UA"/>
          </a:p>
        </p:txBody>
      </p:sp>
      <p:sp>
        <p:nvSpPr>
          <p:cNvPr id="5" name="Нижний колонтитул 9"/>
          <p:cNvSpPr>
            <a:spLocks noGrp="1"/>
          </p:cNvSpPr>
          <p:nvPr>
            <p:ph type="ftr" sz="quarter" idx="11"/>
          </p:nvPr>
        </p:nvSpPr>
        <p:spPr/>
        <p:txBody>
          <a:bodyPr/>
          <a:lstStyle>
            <a:lvl1pPr>
              <a:defRPr/>
            </a:lvl1pPr>
          </a:lstStyle>
          <a:p>
            <a:pPr>
              <a:defRPr/>
            </a:pPr>
            <a:endParaRPr lang="uk-UA"/>
          </a:p>
        </p:txBody>
      </p:sp>
      <p:sp>
        <p:nvSpPr>
          <p:cNvPr id="6" name="Номер слайда 21"/>
          <p:cNvSpPr>
            <a:spLocks noGrp="1"/>
          </p:cNvSpPr>
          <p:nvPr>
            <p:ph type="sldNum" sz="quarter" idx="12"/>
          </p:nvPr>
        </p:nvSpPr>
        <p:spPr/>
        <p:txBody>
          <a:bodyPr/>
          <a:lstStyle>
            <a:lvl1pPr>
              <a:defRPr/>
            </a:lvl1pPr>
          </a:lstStyle>
          <a:p>
            <a:pPr>
              <a:defRPr/>
            </a:pPr>
            <a:fld id="{FE287B55-3C36-4C5F-B246-E54B2AA5442F}"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3E1678C3-9685-4534-BF87-7905FBEA42C5}" type="datetimeFigureOut">
              <a:rPr lang="uk-UA"/>
              <a:pPr>
                <a:defRPr/>
              </a:pPr>
              <a:t>22.05.2014</a:t>
            </a:fld>
            <a:endParaRPr lang="uk-UA"/>
          </a:p>
        </p:txBody>
      </p:sp>
      <p:sp>
        <p:nvSpPr>
          <p:cNvPr id="5" name="Нижний колонтитул 9"/>
          <p:cNvSpPr>
            <a:spLocks noGrp="1"/>
          </p:cNvSpPr>
          <p:nvPr>
            <p:ph type="ftr" sz="quarter" idx="11"/>
          </p:nvPr>
        </p:nvSpPr>
        <p:spPr/>
        <p:txBody>
          <a:bodyPr/>
          <a:lstStyle>
            <a:lvl1pPr>
              <a:defRPr/>
            </a:lvl1pPr>
          </a:lstStyle>
          <a:p>
            <a:pPr>
              <a:defRPr/>
            </a:pPr>
            <a:endParaRPr lang="uk-UA"/>
          </a:p>
        </p:txBody>
      </p:sp>
      <p:sp>
        <p:nvSpPr>
          <p:cNvPr id="6" name="Номер слайда 21"/>
          <p:cNvSpPr>
            <a:spLocks noGrp="1"/>
          </p:cNvSpPr>
          <p:nvPr>
            <p:ph type="sldNum" sz="quarter" idx="12"/>
          </p:nvPr>
        </p:nvSpPr>
        <p:spPr/>
        <p:txBody>
          <a:bodyPr/>
          <a:lstStyle>
            <a:lvl1pPr>
              <a:defRPr/>
            </a:lvl1pPr>
          </a:lstStyle>
          <a:p>
            <a:pPr>
              <a:defRPr/>
            </a:pPr>
            <a:fld id="{7DC09313-20DE-4714-9D3C-C202F900DD07}"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C21AC2D-8D6F-4DE0-BF9A-0B5D9BE27AC8}" type="datetimeFigureOut">
              <a:rPr lang="uk-UA"/>
              <a:pPr>
                <a:defRPr/>
              </a:pPr>
              <a:t>22.05.2014</a:t>
            </a:fld>
            <a:endParaRPr lang="uk-UA"/>
          </a:p>
        </p:txBody>
      </p:sp>
      <p:sp>
        <p:nvSpPr>
          <p:cNvPr id="5" name="Нижний колонтитул 9"/>
          <p:cNvSpPr>
            <a:spLocks noGrp="1"/>
          </p:cNvSpPr>
          <p:nvPr>
            <p:ph type="ftr" sz="quarter" idx="11"/>
          </p:nvPr>
        </p:nvSpPr>
        <p:spPr/>
        <p:txBody>
          <a:bodyPr/>
          <a:lstStyle>
            <a:lvl1pPr>
              <a:defRPr/>
            </a:lvl1pPr>
          </a:lstStyle>
          <a:p>
            <a:pPr>
              <a:defRPr/>
            </a:pPr>
            <a:endParaRPr lang="uk-UA"/>
          </a:p>
        </p:txBody>
      </p:sp>
      <p:sp>
        <p:nvSpPr>
          <p:cNvPr id="6" name="Номер слайда 21"/>
          <p:cNvSpPr>
            <a:spLocks noGrp="1"/>
          </p:cNvSpPr>
          <p:nvPr>
            <p:ph type="sldNum" sz="quarter" idx="12"/>
          </p:nvPr>
        </p:nvSpPr>
        <p:spPr/>
        <p:txBody>
          <a:bodyPr/>
          <a:lstStyle>
            <a:lvl1pPr>
              <a:defRPr/>
            </a:lvl1pPr>
          </a:lstStyle>
          <a:p>
            <a:pPr>
              <a:defRPr/>
            </a:pPr>
            <a:fld id="{058CD1F0-4538-4813-988E-0A3A0C44D83F}"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74A50A43-7BA5-4FF3-81C1-1487EC9CD4B8}" type="datetimeFigureOut">
              <a:rPr lang="uk-UA"/>
              <a:pPr>
                <a:defRPr/>
              </a:pPr>
              <a:t>22.05.2014</a:t>
            </a:fld>
            <a:endParaRPr lang="uk-UA"/>
          </a:p>
        </p:txBody>
      </p:sp>
      <p:sp>
        <p:nvSpPr>
          <p:cNvPr id="9" name="Нижний колонтитул 4"/>
          <p:cNvSpPr>
            <a:spLocks noGrp="1"/>
          </p:cNvSpPr>
          <p:nvPr>
            <p:ph type="ftr" sz="quarter" idx="11"/>
          </p:nvPr>
        </p:nvSpPr>
        <p:spPr/>
        <p:txBody>
          <a:bodyPr/>
          <a:lstStyle>
            <a:lvl1pPr>
              <a:defRPr/>
            </a:lvl1pPr>
            <a:extLst/>
          </a:lstStyle>
          <a:p>
            <a:pPr>
              <a:defRPr/>
            </a:pPr>
            <a:endParaRPr lang="uk-UA"/>
          </a:p>
        </p:txBody>
      </p:sp>
      <p:sp>
        <p:nvSpPr>
          <p:cNvPr id="10" name="Номер слайда 5"/>
          <p:cNvSpPr>
            <a:spLocks noGrp="1"/>
          </p:cNvSpPr>
          <p:nvPr>
            <p:ph type="sldNum" sz="quarter" idx="12"/>
          </p:nvPr>
        </p:nvSpPr>
        <p:spPr/>
        <p:txBody>
          <a:bodyPr/>
          <a:lstStyle>
            <a:lvl1pPr>
              <a:defRPr/>
            </a:lvl1pPr>
            <a:extLst/>
          </a:lstStyle>
          <a:p>
            <a:pPr>
              <a:defRPr/>
            </a:pPr>
            <a:fld id="{C5628158-D0D0-47C4-B11E-DD2B86A41916}"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1029C3E-BDDF-46CB-85B9-BAE342C2F0D6}" type="datetimeFigureOut">
              <a:rPr lang="uk-UA"/>
              <a:pPr>
                <a:defRPr/>
              </a:pPr>
              <a:t>22.05.2014</a:t>
            </a:fld>
            <a:endParaRPr lang="uk-UA"/>
          </a:p>
        </p:txBody>
      </p:sp>
      <p:sp>
        <p:nvSpPr>
          <p:cNvPr id="6" name="Нижний колонтитул 9"/>
          <p:cNvSpPr>
            <a:spLocks noGrp="1"/>
          </p:cNvSpPr>
          <p:nvPr>
            <p:ph type="ftr" sz="quarter" idx="11"/>
          </p:nvPr>
        </p:nvSpPr>
        <p:spPr/>
        <p:txBody>
          <a:bodyPr/>
          <a:lstStyle>
            <a:lvl1pPr>
              <a:defRPr/>
            </a:lvl1pPr>
          </a:lstStyle>
          <a:p>
            <a:pPr>
              <a:defRPr/>
            </a:pPr>
            <a:endParaRPr lang="uk-UA"/>
          </a:p>
        </p:txBody>
      </p:sp>
      <p:sp>
        <p:nvSpPr>
          <p:cNvPr id="7" name="Номер слайда 21"/>
          <p:cNvSpPr>
            <a:spLocks noGrp="1"/>
          </p:cNvSpPr>
          <p:nvPr>
            <p:ph type="sldNum" sz="quarter" idx="12"/>
          </p:nvPr>
        </p:nvSpPr>
        <p:spPr/>
        <p:txBody>
          <a:bodyPr/>
          <a:lstStyle>
            <a:lvl1pPr>
              <a:defRPr/>
            </a:lvl1pPr>
          </a:lstStyle>
          <a:p>
            <a:pPr>
              <a:defRPr/>
            </a:pPr>
            <a:fld id="{31D7BC1A-FD03-4A79-A82F-AE42B15A0E94}"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AE94879A-9124-4A32-96E6-EF9D8120105B}" type="datetimeFigureOut">
              <a:rPr lang="uk-UA"/>
              <a:pPr>
                <a:defRPr/>
              </a:pPr>
              <a:t>22.05.2014</a:t>
            </a:fld>
            <a:endParaRPr lang="uk-UA"/>
          </a:p>
        </p:txBody>
      </p:sp>
      <p:sp>
        <p:nvSpPr>
          <p:cNvPr id="8" name="Нижний колонтитул 7"/>
          <p:cNvSpPr>
            <a:spLocks noGrp="1"/>
          </p:cNvSpPr>
          <p:nvPr>
            <p:ph type="ftr" sz="quarter" idx="11"/>
          </p:nvPr>
        </p:nvSpPr>
        <p:spPr/>
        <p:txBody>
          <a:bodyPr/>
          <a:lstStyle>
            <a:lvl1pPr>
              <a:defRPr/>
            </a:lvl1pPr>
            <a:extLst/>
          </a:lstStyle>
          <a:p>
            <a:pPr>
              <a:defRPr/>
            </a:pPr>
            <a:endParaRPr lang="uk-UA"/>
          </a:p>
        </p:txBody>
      </p:sp>
      <p:sp>
        <p:nvSpPr>
          <p:cNvPr id="9" name="Номер слайда 8"/>
          <p:cNvSpPr>
            <a:spLocks noGrp="1"/>
          </p:cNvSpPr>
          <p:nvPr>
            <p:ph type="sldNum" sz="quarter" idx="12"/>
          </p:nvPr>
        </p:nvSpPr>
        <p:spPr/>
        <p:txBody>
          <a:bodyPr/>
          <a:lstStyle>
            <a:lvl1pPr>
              <a:defRPr/>
            </a:lvl1pPr>
            <a:extLst/>
          </a:lstStyle>
          <a:p>
            <a:pPr>
              <a:defRPr/>
            </a:pPr>
            <a:fld id="{6979C650-8BF7-4D81-A046-6CF864CA2954}"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C2DDB495-C65C-4604-81B6-89CE02E14C17}" type="datetimeFigureOut">
              <a:rPr lang="uk-UA"/>
              <a:pPr>
                <a:defRPr/>
              </a:pPr>
              <a:t>22.05.2014</a:t>
            </a:fld>
            <a:endParaRPr lang="uk-UA"/>
          </a:p>
        </p:txBody>
      </p:sp>
      <p:sp>
        <p:nvSpPr>
          <p:cNvPr id="4" name="Нижний колонтитул 9"/>
          <p:cNvSpPr>
            <a:spLocks noGrp="1"/>
          </p:cNvSpPr>
          <p:nvPr>
            <p:ph type="ftr" sz="quarter" idx="11"/>
          </p:nvPr>
        </p:nvSpPr>
        <p:spPr/>
        <p:txBody>
          <a:bodyPr/>
          <a:lstStyle>
            <a:lvl1pPr>
              <a:defRPr/>
            </a:lvl1pPr>
          </a:lstStyle>
          <a:p>
            <a:pPr>
              <a:defRPr/>
            </a:pPr>
            <a:endParaRPr lang="uk-UA"/>
          </a:p>
        </p:txBody>
      </p:sp>
      <p:sp>
        <p:nvSpPr>
          <p:cNvPr id="5" name="Номер слайда 21"/>
          <p:cNvSpPr>
            <a:spLocks noGrp="1"/>
          </p:cNvSpPr>
          <p:nvPr>
            <p:ph type="sldNum" sz="quarter" idx="12"/>
          </p:nvPr>
        </p:nvSpPr>
        <p:spPr/>
        <p:txBody>
          <a:bodyPr/>
          <a:lstStyle>
            <a:lvl1pPr>
              <a:defRPr/>
            </a:lvl1pPr>
          </a:lstStyle>
          <a:p>
            <a:pPr>
              <a:defRPr/>
            </a:pPr>
            <a:fld id="{441D6744-2D96-43E3-97D0-66BB59E08080}"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3DB0253C-9EF9-4C05-9B28-C5FDAB7C7065}" type="datetimeFigureOut">
              <a:rPr lang="uk-UA"/>
              <a:pPr>
                <a:defRPr/>
              </a:pPr>
              <a:t>22.05.2014</a:t>
            </a:fld>
            <a:endParaRPr lang="uk-UA"/>
          </a:p>
        </p:txBody>
      </p:sp>
      <p:sp>
        <p:nvSpPr>
          <p:cNvPr id="5" name="Нижний колонтитул 2"/>
          <p:cNvSpPr>
            <a:spLocks noGrp="1"/>
          </p:cNvSpPr>
          <p:nvPr>
            <p:ph type="ftr" sz="quarter" idx="11"/>
          </p:nvPr>
        </p:nvSpPr>
        <p:spPr/>
        <p:txBody>
          <a:bodyPr/>
          <a:lstStyle>
            <a:lvl1pPr>
              <a:defRPr/>
            </a:lvl1pPr>
            <a:extLst/>
          </a:lstStyle>
          <a:p>
            <a:pPr>
              <a:defRPr/>
            </a:pPr>
            <a:endParaRPr lang="uk-UA"/>
          </a:p>
        </p:txBody>
      </p:sp>
      <p:sp>
        <p:nvSpPr>
          <p:cNvPr id="6" name="Номер слайда 3"/>
          <p:cNvSpPr>
            <a:spLocks noGrp="1"/>
          </p:cNvSpPr>
          <p:nvPr>
            <p:ph type="sldNum" sz="quarter" idx="12"/>
          </p:nvPr>
        </p:nvSpPr>
        <p:spPr/>
        <p:txBody>
          <a:bodyPr/>
          <a:lstStyle>
            <a:lvl1pPr>
              <a:defRPr/>
            </a:lvl1pPr>
            <a:extLst/>
          </a:lstStyle>
          <a:p>
            <a:pPr>
              <a:defRPr/>
            </a:pPr>
            <a:fld id="{6F05E1BD-D4A3-47A9-940E-F0A8F2BC248D}"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662A928-C6A4-49AE-A24A-299DD57FAEAC}" type="datetimeFigureOut">
              <a:rPr lang="uk-UA"/>
              <a:pPr>
                <a:defRPr/>
              </a:pPr>
              <a:t>22.05.2014</a:t>
            </a:fld>
            <a:endParaRPr lang="uk-UA"/>
          </a:p>
        </p:txBody>
      </p:sp>
      <p:sp>
        <p:nvSpPr>
          <p:cNvPr id="6" name="Нижний колонтитул 5"/>
          <p:cNvSpPr>
            <a:spLocks noGrp="1"/>
          </p:cNvSpPr>
          <p:nvPr>
            <p:ph type="ftr" sz="quarter" idx="11"/>
          </p:nvPr>
        </p:nvSpPr>
        <p:spPr/>
        <p:txBody>
          <a:bodyPr/>
          <a:lstStyle>
            <a:lvl1pPr>
              <a:defRPr/>
            </a:lvl1pPr>
            <a:extLst/>
          </a:lstStyle>
          <a:p>
            <a:pPr>
              <a:defRPr/>
            </a:pPr>
            <a:endParaRPr lang="uk-UA"/>
          </a:p>
        </p:txBody>
      </p:sp>
      <p:sp>
        <p:nvSpPr>
          <p:cNvPr id="7" name="Номер слайда 6"/>
          <p:cNvSpPr>
            <a:spLocks noGrp="1"/>
          </p:cNvSpPr>
          <p:nvPr>
            <p:ph type="sldNum" sz="quarter" idx="12"/>
          </p:nvPr>
        </p:nvSpPr>
        <p:spPr/>
        <p:txBody>
          <a:bodyPr/>
          <a:lstStyle>
            <a:lvl1pPr>
              <a:defRPr/>
            </a:lvl1pPr>
            <a:extLst/>
          </a:lstStyle>
          <a:p>
            <a:pPr>
              <a:defRPr/>
            </a:pPr>
            <a:fld id="{4488625E-DC7B-48C8-8687-592E8B8E25D4}"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A2AB2932-218E-4BA8-BED9-2E9EAE972C83}" type="datetimeFigureOut">
              <a:rPr lang="uk-UA"/>
              <a:pPr>
                <a:defRPr/>
              </a:pPr>
              <a:t>22.05.2014</a:t>
            </a:fld>
            <a:endParaRPr lang="uk-UA"/>
          </a:p>
        </p:txBody>
      </p:sp>
      <p:sp>
        <p:nvSpPr>
          <p:cNvPr id="9" name="Нижний колонтитул 5"/>
          <p:cNvSpPr>
            <a:spLocks noGrp="1"/>
          </p:cNvSpPr>
          <p:nvPr>
            <p:ph type="ftr" sz="quarter" idx="11"/>
          </p:nvPr>
        </p:nvSpPr>
        <p:spPr/>
        <p:txBody>
          <a:bodyPr/>
          <a:lstStyle>
            <a:lvl1pPr>
              <a:defRPr/>
            </a:lvl1pPr>
            <a:extLst/>
          </a:lstStyle>
          <a:p>
            <a:pPr>
              <a:defRPr/>
            </a:pPr>
            <a:endParaRPr lang="uk-UA"/>
          </a:p>
        </p:txBody>
      </p:sp>
      <p:sp>
        <p:nvSpPr>
          <p:cNvPr id="10" name="Номер слайда 6"/>
          <p:cNvSpPr>
            <a:spLocks noGrp="1"/>
          </p:cNvSpPr>
          <p:nvPr>
            <p:ph type="sldNum" sz="quarter" idx="12"/>
          </p:nvPr>
        </p:nvSpPr>
        <p:spPr/>
        <p:txBody>
          <a:bodyPr/>
          <a:lstStyle>
            <a:lvl1pPr>
              <a:defRPr/>
            </a:lvl1pPr>
            <a:extLst/>
          </a:lstStyle>
          <a:p>
            <a:pPr>
              <a:defRPr/>
            </a:pPr>
            <a:fld id="{502886DE-6216-4E00-BA35-AFEED47066B9}"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8C63FFB7-A83F-4C8B-903D-8CF5B7B5704E}" type="datetimeFigureOut">
              <a:rPr lang="uk-UA"/>
              <a:pPr>
                <a:defRPr/>
              </a:pPr>
              <a:t>22.05.2014</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uk-UA"/>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8507F071-3186-4A44-A174-570B4B4CDBF6}" type="slidenum">
              <a:rPr lang="uk-UA"/>
              <a:pPr>
                <a:defRPr/>
              </a:pPr>
              <a:t>‹#›</a:t>
            </a:fld>
            <a:endParaRPr lang="uk-UA"/>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ransition spd="slow">
    <p:cover dir="ld"/>
  </p:transition>
  <p:txStyles>
    <p:titleStyle>
      <a:lvl1pPr algn="l" rtl="0" fontAlgn="base">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69666E"/>
          </a:solidFill>
          <a:latin typeface="Corbel" pitchFamily="34" charset="0"/>
        </a:defRPr>
      </a:lvl2pPr>
      <a:lvl3pPr algn="l" rtl="0" fontAlgn="base">
        <a:spcBef>
          <a:spcPct val="0"/>
        </a:spcBef>
        <a:spcAft>
          <a:spcPct val="0"/>
        </a:spcAft>
        <a:defRPr sz="4300">
          <a:solidFill>
            <a:srgbClr val="69666E"/>
          </a:solidFill>
          <a:latin typeface="Corbel" pitchFamily="34" charset="0"/>
        </a:defRPr>
      </a:lvl3pPr>
      <a:lvl4pPr algn="l" rtl="0" fontAlgn="base">
        <a:spcBef>
          <a:spcPct val="0"/>
        </a:spcBef>
        <a:spcAft>
          <a:spcPct val="0"/>
        </a:spcAft>
        <a:defRPr sz="4300">
          <a:solidFill>
            <a:srgbClr val="69666E"/>
          </a:solidFill>
          <a:latin typeface="Corbel" pitchFamily="34" charset="0"/>
        </a:defRPr>
      </a:lvl4pPr>
      <a:lvl5pPr algn="l" rtl="0" fontAlgn="base">
        <a:spcBef>
          <a:spcPct val="0"/>
        </a:spcBef>
        <a:spcAft>
          <a:spcPct val="0"/>
        </a:spcAft>
        <a:defRPr sz="4300">
          <a:solidFill>
            <a:srgbClr val="69666E"/>
          </a:solidFill>
          <a:latin typeface="Corbel" pitchFamily="34" charset="0"/>
        </a:defRPr>
      </a:lvl5pPr>
      <a:lvl6pPr marL="457200" algn="l" rtl="0" fontAlgn="base">
        <a:spcBef>
          <a:spcPct val="0"/>
        </a:spcBef>
        <a:spcAft>
          <a:spcPct val="0"/>
        </a:spcAft>
        <a:defRPr sz="4300">
          <a:solidFill>
            <a:srgbClr val="69666E"/>
          </a:solidFill>
          <a:latin typeface="Corbel" pitchFamily="34" charset="0"/>
        </a:defRPr>
      </a:lvl6pPr>
      <a:lvl7pPr marL="914400" algn="l" rtl="0" fontAlgn="base">
        <a:spcBef>
          <a:spcPct val="0"/>
        </a:spcBef>
        <a:spcAft>
          <a:spcPct val="0"/>
        </a:spcAft>
        <a:defRPr sz="4300">
          <a:solidFill>
            <a:srgbClr val="69666E"/>
          </a:solidFill>
          <a:latin typeface="Corbel" pitchFamily="34" charset="0"/>
        </a:defRPr>
      </a:lvl7pPr>
      <a:lvl8pPr marL="1371600" algn="l" rtl="0" fontAlgn="base">
        <a:spcBef>
          <a:spcPct val="0"/>
        </a:spcBef>
        <a:spcAft>
          <a:spcPct val="0"/>
        </a:spcAft>
        <a:defRPr sz="4300">
          <a:solidFill>
            <a:srgbClr val="69666E"/>
          </a:solidFill>
          <a:latin typeface="Corbel" pitchFamily="34" charset="0"/>
        </a:defRPr>
      </a:lvl8pPr>
      <a:lvl9pPr marL="1828800" algn="l" rtl="0" fontAlgn="base">
        <a:spcBef>
          <a:spcPct val="0"/>
        </a:spcBef>
        <a:spcAft>
          <a:spcPct val="0"/>
        </a:spcAft>
        <a:defRPr sz="4300">
          <a:solidFill>
            <a:srgbClr val="69666E"/>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1925" y="360363"/>
            <a:ext cx="7407275" cy="2854325"/>
          </a:xfrm>
        </p:spPr>
        <p:txBody>
          <a:bodyPr/>
          <a:lstStyle/>
          <a:p>
            <a:pPr fontAlgn="auto">
              <a:spcAft>
                <a:spcPts val="0"/>
              </a:spcAft>
              <a:defRPr/>
            </a:pPr>
            <a:r>
              <a:rPr lang="uk-UA" sz="6000" dirty="0" smtClean="0">
                <a:solidFill>
                  <a:schemeClr val="tx2">
                    <a:satMod val="130000"/>
                  </a:schemeClr>
                </a:solidFill>
              </a:rPr>
              <a:t>Українське анімаційне кіномистецтво</a:t>
            </a:r>
            <a:endParaRPr lang="uk-UA" sz="6000" dirty="0">
              <a:solidFill>
                <a:schemeClr val="tx2">
                  <a:satMod val="130000"/>
                </a:schemeClr>
              </a:solidFill>
            </a:endParaRPr>
          </a:p>
        </p:txBody>
      </p:sp>
      <p:sp>
        <p:nvSpPr>
          <p:cNvPr id="3" name="Подзаголовок 2"/>
          <p:cNvSpPr>
            <a:spLocks noGrp="1"/>
          </p:cNvSpPr>
          <p:nvPr>
            <p:ph type="subTitle" idx="1"/>
          </p:nvPr>
        </p:nvSpPr>
        <p:spPr>
          <a:xfrm>
            <a:off x="1571625" y="3357563"/>
            <a:ext cx="4714875" cy="1752600"/>
          </a:xfrm>
        </p:spPr>
        <p:txBody>
          <a:bodyPr>
            <a:normAutofit/>
          </a:bodyPr>
          <a:lstStyle/>
          <a:p>
            <a:pPr marL="26988"/>
            <a:r>
              <a:rPr lang="uk-UA" smtClean="0">
                <a:solidFill>
                  <a:srgbClr val="3A383D"/>
                </a:solidFill>
              </a:rPr>
              <a:t>Підготували Хірова Вікторія</a:t>
            </a:r>
            <a:endParaRPr lang="en-US" smtClean="0">
              <a:solidFill>
                <a:srgbClr val="3A383D"/>
              </a:solidFill>
              <a:latin typeface="Corbel" pitchFamily="34" charset="0"/>
            </a:endParaRPr>
          </a:p>
          <a:p>
            <a:pPr marL="26988"/>
            <a:r>
              <a:rPr lang="uk-UA" smtClean="0">
                <a:solidFill>
                  <a:srgbClr val="3A383D"/>
                </a:solidFill>
              </a:rPr>
              <a:t>І Ясковець Катерина</a:t>
            </a:r>
          </a:p>
        </p:txBody>
      </p:sp>
      <p:pic>
        <p:nvPicPr>
          <p:cNvPr id="10242" name="Picture 2"/>
          <p:cNvPicPr>
            <a:picLocks noChangeAspect="1" noChangeArrowheads="1"/>
          </p:cNvPicPr>
          <p:nvPr/>
        </p:nvPicPr>
        <p:blipFill>
          <a:blip r:embed="rId2" cstate="print"/>
          <a:srcRect/>
          <a:stretch>
            <a:fillRect/>
          </a:stretch>
        </p:blipFill>
        <p:spPr bwMode="auto">
          <a:xfrm>
            <a:off x="5714984" y="0"/>
            <a:ext cx="3429016" cy="2571762"/>
          </a:xfrm>
          <a:prstGeom prst="rect">
            <a:avLst/>
          </a:prstGeom>
          <a:ln>
            <a:noFill/>
          </a:ln>
          <a:effectLst>
            <a:softEdge rad="112500"/>
          </a:effectLst>
        </p:spPr>
      </p:pic>
      <p:pic>
        <p:nvPicPr>
          <p:cNvPr id="10243" name="Picture 3"/>
          <p:cNvPicPr>
            <a:picLocks noChangeAspect="1" noChangeArrowheads="1"/>
          </p:cNvPicPr>
          <p:nvPr/>
        </p:nvPicPr>
        <p:blipFill>
          <a:blip r:embed="rId3" cstate="print"/>
          <a:srcRect/>
          <a:stretch>
            <a:fillRect/>
          </a:stretch>
        </p:blipFill>
        <p:spPr bwMode="auto">
          <a:xfrm>
            <a:off x="5603882" y="3652838"/>
            <a:ext cx="3531772" cy="2643206"/>
          </a:xfrm>
          <a:prstGeom prst="rect">
            <a:avLst/>
          </a:prstGeom>
          <a:ln>
            <a:noFill/>
          </a:ln>
          <a:effectLst>
            <a:softEdge rad="112500"/>
          </a:effectLst>
        </p:spPr>
      </p:pic>
      <p:pic>
        <p:nvPicPr>
          <p:cNvPr id="10244" name="Picture 4"/>
          <p:cNvPicPr>
            <a:picLocks noChangeAspect="1" noChangeArrowheads="1"/>
          </p:cNvPicPr>
          <p:nvPr/>
        </p:nvPicPr>
        <p:blipFill>
          <a:blip r:embed="rId4" cstate="print"/>
          <a:srcRect/>
          <a:stretch>
            <a:fillRect/>
          </a:stretch>
        </p:blipFill>
        <p:spPr bwMode="auto">
          <a:xfrm>
            <a:off x="1643042" y="4357670"/>
            <a:ext cx="3298755" cy="2500330"/>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100"/>
                            </p:stCondLst>
                            <p:childTnLst>
                              <p:par>
                                <p:cTn id="13" presetID="30" presetClass="entr" presetSubtype="0"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1600" decel="100000"/>
                                        <p:tgtEl>
                                          <p:spTgt spid="10242"/>
                                        </p:tgtEl>
                                      </p:cBhvr>
                                    </p:animEffect>
                                    <p:anim calcmode="lin" valueType="num">
                                      <p:cBhvr>
                                        <p:cTn id="16" dur="1600" decel="100000" fill="hold"/>
                                        <p:tgtEl>
                                          <p:spTgt spid="10242"/>
                                        </p:tgtEl>
                                        <p:attrNameLst>
                                          <p:attrName>style.rotation</p:attrName>
                                        </p:attrNameLst>
                                      </p:cBhvr>
                                      <p:tavLst>
                                        <p:tav tm="0">
                                          <p:val>
                                            <p:fltVal val="-90"/>
                                          </p:val>
                                        </p:tav>
                                        <p:tav tm="100000">
                                          <p:val>
                                            <p:fltVal val="0"/>
                                          </p:val>
                                        </p:tav>
                                      </p:tavLst>
                                    </p:anim>
                                    <p:anim calcmode="lin" valueType="num">
                                      <p:cBhvr>
                                        <p:cTn id="17" dur="1600" decel="100000" fill="hold"/>
                                        <p:tgtEl>
                                          <p:spTgt spid="10242"/>
                                        </p:tgtEl>
                                        <p:attrNameLst>
                                          <p:attrName>ppt_x</p:attrName>
                                        </p:attrNameLst>
                                      </p:cBhvr>
                                      <p:tavLst>
                                        <p:tav tm="0">
                                          <p:val>
                                            <p:strVal val="#ppt_x+0.4"/>
                                          </p:val>
                                        </p:tav>
                                        <p:tav tm="100000">
                                          <p:val>
                                            <p:strVal val="#ppt_x-0.05"/>
                                          </p:val>
                                        </p:tav>
                                      </p:tavLst>
                                    </p:anim>
                                    <p:anim calcmode="lin" valueType="num">
                                      <p:cBhvr>
                                        <p:cTn id="18" dur="1600" decel="100000" fill="hold"/>
                                        <p:tgtEl>
                                          <p:spTgt spid="10242"/>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0242"/>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024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0243"/>
                                        </p:tgtEl>
                                        <p:attrNameLst>
                                          <p:attrName>style.visibility</p:attrName>
                                        </p:attrNameLst>
                                      </p:cBhvr>
                                      <p:to>
                                        <p:strVal val="visible"/>
                                      </p:to>
                                    </p:set>
                                    <p:animEffect transition="in" filter="fade">
                                      <p:cBhvr>
                                        <p:cTn id="23" dur="1600" decel="100000"/>
                                        <p:tgtEl>
                                          <p:spTgt spid="10243"/>
                                        </p:tgtEl>
                                      </p:cBhvr>
                                    </p:animEffect>
                                    <p:anim calcmode="lin" valueType="num">
                                      <p:cBhvr>
                                        <p:cTn id="24" dur="1600" decel="100000" fill="hold"/>
                                        <p:tgtEl>
                                          <p:spTgt spid="10243"/>
                                        </p:tgtEl>
                                        <p:attrNameLst>
                                          <p:attrName>style.rotation</p:attrName>
                                        </p:attrNameLst>
                                      </p:cBhvr>
                                      <p:tavLst>
                                        <p:tav tm="0">
                                          <p:val>
                                            <p:fltVal val="-90"/>
                                          </p:val>
                                        </p:tav>
                                        <p:tav tm="100000">
                                          <p:val>
                                            <p:fltVal val="0"/>
                                          </p:val>
                                        </p:tav>
                                      </p:tavLst>
                                    </p:anim>
                                    <p:anim calcmode="lin" valueType="num">
                                      <p:cBhvr>
                                        <p:cTn id="25" dur="1600" decel="100000" fill="hold"/>
                                        <p:tgtEl>
                                          <p:spTgt spid="10243"/>
                                        </p:tgtEl>
                                        <p:attrNameLst>
                                          <p:attrName>ppt_x</p:attrName>
                                        </p:attrNameLst>
                                      </p:cBhvr>
                                      <p:tavLst>
                                        <p:tav tm="0">
                                          <p:val>
                                            <p:strVal val="#ppt_x+0.4"/>
                                          </p:val>
                                        </p:tav>
                                        <p:tav tm="100000">
                                          <p:val>
                                            <p:strVal val="#ppt_x-0.05"/>
                                          </p:val>
                                        </p:tav>
                                      </p:tavLst>
                                    </p:anim>
                                    <p:anim calcmode="lin" valueType="num">
                                      <p:cBhvr>
                                        <p:cTn id="26" dur="1600" decel="100000" fill="hold"/>
                                        <p:tgtEl>
                                          <p:spTgt spid="10243"/>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0243"/>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024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fade">
                                      <p:cBhvr>
                                        <p:cTn id="31" dur="1600" decel="100000"/>
                                        <p:tgtEl>
                                          <p:spTgt spid="10244"/>
                                        </p:tgtEl>
                                      </p:cBhvr>
                                    </p:animEffect>
                                    <p:anim calcmode="lin" valueType="num">
                                      <p:cBhvr>
                                        <p:cTn id="32" dur="1600" decel="100000" fill="hold"/>
                                        <p:tgtEl>
                                          <p:spTgt spid="10244"/>
                                        </p:tgtEl>
                                        <p:attrNameLst>
                                          <p:attrName>style.rotation</p:attrName>
                                        </p:attrNameLst>
                                      </p:cBhvr>
                                      <p:tavLst>
                                        <p:tav tm="0">
                                          <p:val>
                                            <p:fltVal val="-90"/>
                                          </p:val>
                                        </p:tav>
                                        <p:tav tm="100000">
                                          <p:val>
                                            <p:fltVal val="0"/>
                                          </p:val>
                                        </p:tav>
                                      </p:tavLst>
                                    </p:anim>
                                    <p:anim calcmode="lin" valueType="num">
                                      <p:cBhvr>
                                        <p:cTn id="33" dur="1600" decel="100000" fill="hold"/>
                                        <p:tgtEl>
                                          <p:spTgt spid="10244"/>
                                        </p:tgtEl>
                                        <p:attrNameLst>
                                          <p:attrName>ppt_x</p:attrName>
                                        </p:attrNameLst>
                                      </p:cBhvr>
                                      <p:tavLst>
                                        <p:tav tm="0">
                                          <p:val>
                                            <p:strVal val="#ppt_x+0.4"/>
                                          </p:val>
                                        </p:tav>
                                        <p:tav tm="100000">
                                          <p:val>
                                            <p:strVal val="#ppt_x-0.05"/>
                                          </p:val>
                                        </p:tav>
                                      </p:tavLst>
                                    </p:anim>
                                    <p:anim calcmode="lin" valueType="num">
                                      <p:cBhvr>
                                        <p:cTn id="34" dur="1600" decel="100000" fill="hold"/>
                                        <p:tgtEl>
                                          <p:spTgt spid="10244"/>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0244"/>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0244"/>
                                        </p:tgtEl>
                                        <p:attrNameLst>
                                          <p:attrName>ppt_y</p:attrName>
                                        </p:attrNameLst>
                                      </p:cBhvr>
                                      <p:tavLst>
                                        <p:tav tm="0">
                                          <p:val>
                                            <p:strVal val="#ppt_y+0.1"/>
                                          </p:val>
                                        </p:tav>
                                        <p:tav tm="100000">
                                          <p:val>
                                            <p:strVal val="#ppt_y"/>
                                          </p:val>
                                        </p:tav>
                                      </p:tavLst>
                                    </p:anim>
                                  </p:childTnLst>
                                </p:cTn>
                              </p:par>
                            </p:childTnLst>
                          </p:cTn>
                        </p:par>
                        <p:par>
                          <p:cTn id="37" fill="hold">
                            <p:stCondLst>
                              <p:cond delay="41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4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0" end="0"/>
                                            </p:txEl>
                                          </p:spTgt>
                                        </p:tgtEl>
                                        <p:attrNameLst>
                                          <p:attrName>fill.type</p:attrName>
                                        </p:attrNameLst>
                                      </p:cBhvr>
                                      <p:to>
                                        <p:strVal val="solid"/>
                                      </p:to>
                                    </p:set>
                                  </p:childTnLst>
                                </p:cTn>
                              </p:par>
                            </p:childTnLst>
                          </p:cTn>
                        </p:par>
                        <p:par>
                          <p:cTn id="43" fill="hold">
                            <p:stCondLst>
                              <p:cond delay="51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4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0" y="0"/>
            <a:ext cx="4286250" cy="6858000"/>
          </a:xfrm>
        </p:spPr>
        <p:txBody>
          <a:bodyPr>
            <a:normAutofit/>
          </a:bodyPr>
          <a:lstStyle/>
          <a:p>
            <a:pPr>
              <a:lnSpc>
                <a:spcPct val="80000"/>
              </a:lnSpc>
            </a:pPr>
            <a:endParaRPr lang="ru-RU" sz="2700" smtClean="0"/>
          </a:p>
          <a:p>
            <a:pPr>
              <a:lnSpc>
                <a:spcPct val="80000"/>
              </a:lnSpc>
            </a:pPr>
            <a:r>
              <a:rPr lang="ru-RU" sz="2700" smtClean="0"/>
              <a:t>Наприкінці XX ст. Об’єднання художньої анімації «Кифївнаукфільму» перетворилося на самостійну художню студію «Украніма- фільм». Одним із перших творів, знятих на студії, стала славетна повнометражна стрічка «Енеїда» — екранізація однойменного твору І. Котляревського. Саме вона проголосила початок нової ери в розвитку мистецтва української мультиплікації.</a:t>
            </a:r>
            <a:endParaRPr lang="uk-UA" sz="2700" smtClean="0"/>
          </a:p>
          <a:p>
            <a:pPr>
              <a:lnSpc>
                <a:spcPct val="80000"/>
              </a:lnSpc>
            </a:pPr>
            <a:endParaRPr lang="uk-UA" sz="2700" smtClean="0"/>
          </a:p>
        </p:txBody>
      </p:sp>
      <p:pic>
        <p:nvPicPr>
          <p:cNvPr id="9218" name="Picture 2"/>
          <p:cNvPicPr>
            <a:picLocks noChangeAspect="1" noChangeArrowheads="1"/>
          </p:cNvPicPr>
          <p:nvPr/>
        </p:nvPicPr>
        <p:blipFill>
          <a:blip r:embed="rId2" cstate="print"/>
          <a:srcRect/>
          <a:stretch>
            <a:fillRect/>
          </a:stretch>
        </p:blipFill>
        <p:spPr bwMode="auto">
          <a:xfrm>
            <a:off x="1285852" y="3286124"/>
            <a:ext cx="3929090" cy="3243784"/>
          </a:xfrm>
          <a:prstGeom prst="rect">
            <a:avLst/>
          </a:prstGeom>
          <a:ln>
            <a:noFill/>
          </a:ln>
          <a:effectLst>
            <a:softEdge rad="112500"/>
          </a:effectLst>
        </p:spPr>
      </p:pic>
      <p:pic>
        <p:nvPicPr>
          <p:cNvPr id="9219" name="Picture 3"/>
          <p:cNvPicPr>
            <a:picLocks noChangeAspect="1" noChangeArrowheads="1"/>
          </p:cNvPicPr>
          <p:nvPr/>
        </p:nvPicPr>
        <p:blipFill>
          <a:blip r:embed="rId3" cstate="print"/>
          <a:srcRect/>
          <a:stretch>
            <a:fillRect/>
          </a:stretch>
        </p:blipFill>
        <p:spPr bwMode="auto">
          <a:xfrm>
            <a:off x="1500166" y="357166"/>
            <a:ext cx="3618101" cy="2733676"/>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Scale>
                                      <p:cBhvr>
                                        <p:cTn id="15" dur="2000" decel="50000" fill="hold">
                                          <p:stCondLst>
                                            <p:cond delay="0"/>
                                          </p:stCondLst>
                                        </p:cTn>
                                        <p:tgtEl>
                                          <p:spTgt spid="9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9219"/>
                                        </p:tgtEl>
                                        <p:attrNameLst>
                                          <p:attrName>ppt_x</p:attrName>
                                          <p:attrName>ppt_y</p:attrName>
                                        </p:attrNameLst>
                                      </p:cBhvr>
                                    </p:animMotion>
                                    <p:animEffect transition="in" filter="fade">
                                      <p:cBhvr>
                                        <p:cTn id="17" dur="2000"/>
                                        <p:tgtEl>
                                          <p:spTgt spid="9219"/>
                                        </p:tgtEl>
                                      </p:cBhvr>
                                    </p:animEffect>
                                  </p:childTnLst>
                                </p:cTn>
                              </p:par>
                              <p:par>
                                <p:cTn id="18" presetID="52"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Scale>
                                      <p:cBhvr>
                                        <p:cTn id="20" dur="2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9218"/>
                                        </p:tgtEl>
                                        <p:attrNameLst>
                                          <p:attrName>ppt_x</p:attrName>
                                          <p:attrName>ppt_y</p:attrName>
                                        </p:attrNameLst>
                                      </p:cBhvr>
                                    </p:animMotion>
                                    <p:animEffect transition="in" filter="fade">
                                      <p:cBhvr>
                                        <p:cTn id="2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1476375" y="260350"/>
            <a:ext cx="7345363" cy="4537075"/>
          </a:xfrm>
          <a:noFill/>
        </p:spPr>
        <p:txBody>
          <a:bodyPr vert="horz" wrap="square" lIns="91440" tIns="45720" rIns="91440" bIns="45720" numCol="1" anchorCtr="0" compatLnSpc="1">
            <a:prstTxWarp prst="textNoShape">
              <a:avLst/>
            </a:prstTxWarp>
          </a:bodyPr>
          <a:lstStyle/>
          <a:p>
            <a:r>
              <a:rPr lang="uk-UA" sz="6600" smtClean="0">
                <a:effectLst/>
              </a:rPr>
              <a:t>КІНЕЦЬ</a:t>
            </a:r>
            <a:br>
              <a:rPr lang="uk-UA" sz="6600" smtClean="0">
                <a:effectLst/>
              </a:rPr>
            </a:br>
            <a:r>
              <a:rPr lang="uk-UA" sz="6600" smtClean="0">
                <a:effectLst/>
              </a:rPr>
              <a:t>Дякуємо за перегляд</a:t>
            </a:r>
            <a:br>
              <a:rPr lang="uk-UA" sz="6600" smtClean="0">
                <a:effectLst/>
              </a:rPr>
            </a:br>
            <a:r>
              <a:rPr lang="uk-UA" sz="6600" smtClean="0">
                <a:effectLst/>
              </a:rPr>
              <a:t>=)</a:t>
            </a:r>
            <a:endParaRPr lang="ru-RU" sz="6600" smtClean="0">
              <a:effectLst/>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5000" fill="hold"/>
                                        <p:tgtEl>
                                          <p:spTgt spid="29698"/>
                                        </p:tgtEl>
                                        <p:attrNameLst>
                                          <p:attrName>ppt_x</p:attrName>
                                        </p:attrNameLst>
                                      </p:cBhvr>
                                      <p:tavLst>
                                        <p:tav tm="0">
                                          <p:val>
                                            <p:strVal val="#ppt_x"/>
                                          </p:val>
                                        </p:tav>
                                        <p:tav tm="100000">
                                          <p:val>
                                            <p:strVal val="#ppt_x"/>
                                          </p:val>
                                        </p:tav>
                                      </p:tavLst>
                                    </p:anim>
                                    <p:anim calcmode="lin" valueType="num">
                                      <p:cBhvr>
                                        <p:cTn id="8" dur="15000" fill="hold"/>
                                        <p:tgtEl>
                                          <p:spTgt spid="2969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2"/>
          <p:cNvSpPr>
            <a:spLocks noGrp="1"/>
          </p:cNvSpPr>
          <p:nvPr>
            <p:ph idx="1"/>
          </p:nvPr>
        </p:nvSpPr>
        <p:spPr>
          <a:xfrm>
            <a:off x="1042988" y="549275"/>
            <a:ext cx="5286375" cy="4500563"/>
          </a:xfrm>
        </p:spPr>
        <p:txBody>
          <a:bodyPr/>
          <a:lstStyle/>
          <a:p>
            <a:r>
              <a:rPr lang="ru-RU" sz="2400" smtClean="0"/>
              <a:t>Історія українського анімаційного кіно розпочалася 1934 року, коли на Київській фабриці «Українофільм» група молодих аніматорів під керівництвом режисерів С. Гуєцького та Є. Горбача створила перший український графічний мультиплікаційний фільм «Мурзилко в Африці». Ця стрічка розповідала про подорож казкового персонажа Мурзилка, який вирушив до Африки, щоб урятувати негреня від жорстокості й несправедливості.</a:t>
            </a:r>
            <a:endParaRPr lang="uk-UA" sz="2400" smtClean="0"/>
          </a:p>
        </p:txBody>
      </p:sp>
      <p:pic>
        <p:nvPicPr>
          <p:cNvPr id="1026" name="Picture 2"/>
          <p:cNvPicPr>
            <a:picLocks noChangeAspect="1" noChangeArrowheads="1"/>
          </p:cNvPicPr>
          <p:nvPr/>
        </p:nvPicPr>
        <p:blipFill>
          <a:blip r:embed="rId2" cstate="print"/>
          <a:srcRect/>
          <a:stretch>
            <a:fillRect/>
          </a:stretch>
        </p:blipFill>
        <p:spPr bwMode="auto">
          <a:xfrm>
            <a:off x="5874366" y="987427"/>
            <a:ext cx="3137872" cy="3071811"/>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1600" decel="100000"/>
                                        <p:tgtEl>
                                          <p:spTgt spid="14337"/>
                                        </p:tgtEl>
                                      </p:cBhvr>
                                    </p:animEffect>
                                    <p:anim calcmode="lin" valueType="num">
                                      <p:cBhvr>
                                        <p:cTn id="8" dur="1600" decel="100000" fill="hold"/>
                                        <p:tgtEl>
                                          <p:spTgt spid="14337"/>
                                        </p:tgtEl>
                                        <p:attrNameLst>
                                          <p:attrName>style.rotation</p:attrName>
                                        </p:attrNameLst>
                                      </p:cBhvr>
                                      <p:tavLst>
                                        <p:tav tm="0">
                                          <p:val>
                                            <p:fltVal val="-90"/>
                                          </p:val>
                                        </p:tav>
                                        <p:tav tm="100000">
                                          <p:val>
                                            <p:fltVal val="0"/>
                                          </p:val>
                                        </p:tav>
                                      </p:tavLst>
                                    </p:anim>
                                    <p:anim calcmode="lin" valueType="num">
                                      <p:cBhvr>
                                        <p:cTn id="9" dur="1600" decel="100000" fill="hold"/>
                                        <p:tgtEl>
                                          <p:spTgt spid="14337"/>
                                        </p:tgtEl>
                                        <p:attrNameLst>
                                          <p:attrName>ppt_x</p:attrName>
                                        </p:attrNameLst>
                                      </p:cBhvr>
                                      <p:tavLst>
                                        <p:tav tm="0">
                                          <p:val>
                                            <p:strVal val="#ppt_x+0.4"/>
                                          </p:val>
                                        </p:tav>
                                        <p:tav tm="100000">
                                          <p:val>
                                            <p:strVal val="#ppt_x-0.05"/>
                                          </p:val>
                                        </p:tav>
                                      </p:tavLst>
                                    </p:anim>
                                    <p:anim calcmode="lin" valueType="num">
                                      <p:cBhvr>
                                        <p:cTn id="10" dur="1600" decel="100000" fill="hold"/>
                                        <p:tgtEl>
                                          <p:spTgt spid="1433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433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4337"/>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2988" y="115888"/>
            <a:ext cx="7215187" cy="3357562"/>
          </a:xfrm>
        </p:spPr>
        <p:txBody>
          <a:bodyPr>
            <a:normAutofit fontScale="70000" lnSpcReduction="20000"/>
          </a:bodyPr>
          <a:lstStyle/>
          <a:p>
            <a:pPr marL="365760" indent="-283464" fontAlgn="auto">
              <a:spcAft>
                <a:spcPts val="0"/>
              </a:spcAft>
              <a:buFont typeface="Wingdings 2"/>
              <a:buChar char=""/>
              <a:defRPr/>
            </a:pPr>
            <a:r>
              <a:rPr lang="ru-RU" dirty="0" err="1" smtClean="0"/>
              <a:t>Уперше</a:t>
            </a:r>
            <a:r>
              <a:rPr lang="ru-RU" dirty="0" smtClean="0"/>
              <a:t> </a:t>
            </a:r>
            <a:r>
              <a:rPr lang="ru-RU" dirty="0" err="1" smtClean="0"/>
              <a:t>українське</a:t>
            </a:r>
            <a:r>
              <a:rPr lang="ru-RU" dirty="0" smtClean="0"/>
              <a:t> </a:t>
            </a:r>
            <a:r>
              <a:rPr lang="ru-RU" dirty="0" err="1" smtClean="0"/>
              <a:t>анімаційне</a:t>
            </a:r>
            <a:r>
              <a:rPr lang="ru-RU" dirty="0" smtClean="0"/>
              <a:t> </a:t>
            </a:r>
            <a:r>
              <a:rPr lang="ru-RU" dirty="0" err="1" smtClean="0"/>
              <a:t>кіно</a:t>
            </a:r>
            <a:r>
              <a:rPr lang="ru-RU" dirty="0" smtClean="0"/>
              <a:t> заявило про себе </a:t>
            </a:r>
            <a:r>
              <a:rPr lang="ru-RU" dirty="0" err="1" smtClean="0"/>
              <a:t>п'ятихвилинною</a:t>
            </a:r>
            <a:r>
              <a:rPr lang="ru-RU" dirty="0" smtClean="0"/>
              <a:t> </a:t>
            </a:r>
            <a:r>
              <a:rPr lang="ru-RU" dirty="0" err="1" smtClean="0"/>
              <a:t>стрічкою</a:t>
            </a:r>
            <a:r>
              <a:rPr lang="ru-RU" dirty="0" smtClean="0"/>
              <a:t>, </a:t>
            </a:r>
            <a:r>
              <a:rPr lang="ru-RU" dirty="0" err="1" smtClean="0"/>
              <a:t>знятою</a:t>
            </a:r>
            <a:r>
              <a:rPr lang="ru-RU" dirty="0" smtClean="0"/>
              <a:t> 1927 року </a:t>
            </a:r>
            <a:r>
              <a:rPr lang="ru-RU" dirty="0" err="1" smtClean="0"/>
              <a:t>режисером-мультиплікатором</a:t>
            </a:r>
            <a:r>
              <a:rPr lang="ru-RU" dirty="0" smtClean="0"/>
              <a:t> В. </a:t>
            </a:r>
            <a:r>
              <a:rPr lang="ru-RU" dirty="0" err="1" smtClean="0"/>
              <a:t>Левандовським</a:t>
            </a:r>
            <a:r>
              <a:rPr lang="ru-RU" dirty="0" smtClean="0"/>
              <a:t> за народною «Казкою про </a:t>
            </a:r>
            <a:r>
              <a:rPr lang="ru-RU" dirty="0" err="1" smtClean="0"/>
              <a:t>солом'яного</a:t>
            </a:r>
            <a:r>
              <a:rPr lang="ru-RU" dirty="0" smtClean="0"/>
              <a:t> </a:t>
            </a:r>
            <a:r>
              <a:rPr lang="ru-RU" dirty="0" err="1" smtClean="0"/>
              <a:t>бичка</a:t>
            </a:r>
            <a:r>
              <a:rPr lang="ru-RU" dirty="0" smtClean="0"/>
              <a:t>». </a:t>
            </a:r>
            <a:r>
              <a:rPr lang="ru-RU" dirty="0" err="1" smtClean="0"/>
              <a:t>Мультфільм</a:t>
            </a:r>
            <a:r>
              <a:rPr lang="ru-RU" dirty="0" smtClean="0"/>
              <a:t> </a:t>
            </a:r>
            <a:r>
              <a:rPr lang="ru-RU" dirty="0" err="1" smtClean="0"/>
              <a:t>було</a:t>
            </a:r>
            <a:r>
              <a:rPr lang="ru-RU" dirty="0" smtClean="0"/>
              <a:t> створено в </a:t>
            </a:r>
            <a:r>
              <a:rPr lang="ru-RU" dirty="0" err="1" smtClean="0"/>
              <a:t>техніці</a:t>
            </a:r>
            <a:r>
              <a:rPr lang="ru-RU" dirty="0" smtClean="0"/>
              <a:t> «</a:t>
            </a:r>
            <a:r>
              <a:rPr lang="ru-RU" dirty="0" err="1" smtClean="0"/>
              <a:t>пласкої</a:t>
            </a:r>
            <a:r>
              <a:rPr lang="ru-RU" dirty="0" smtClean="0"/>
              <a:t> </a:t>
            </a:r>
            <a:r>
              <a:rPr lang="ru-RU" dirty="0" err="1" smtClean="0"/>
              <a:t>маріонетки</a:t>
            </a:r>
            <a:r>
              <a:rPr lang="ru-RU" dirty="0" smtClean="0"/>
              <a:t>» — </a:t>
            </a:r>
            <a:r>
              <a:rPr lang="ru-RU" dirty="0" err="1" smtClean="0"/>
              <a:t>тобто</a:t>
            </a:r>
            <a:r>
              <a:rPr lang="ru-RU" dirty="0" smtClean="0"/>
              <a:t> за </a:t>
            </a:r>
            <a:r>
              <a:rPr lang="ru-RU" dirty="0" err="1" smtClean="0"/>
              <a:t>допомогою</a:t>
            </a:r>
            <a:r>
              <a:rPr lang="ru-RU" dirty="0" smtClean="0"/>
              <a:t> </a:t>
            </a:r>
            <a:r>
              <a:rPr lang="ru-RU" dirty="0" err="1" smtClean="0"/>
              <a:t>невеличких</a:t>
            </a:r>
            <a:r>
              <a:rPr lang="ru-RU" dirty="0" smtClean="0"/>
              <a:t> </a:t>
            </a:r>
            <a:r>
              <a:rPr lang="ru-RU" dirty="0" err="1" smtClean="0"/>
              <a:t>паперових</a:t>
            </a:r>
            <a:r>
              <a:rPr lang="ru-RU" dirty="0" smtClean="0"/>
              <a:t> </a:t>
            </a:r>
            <a:r>
              <a:rPr lang="ru-RU" dirty="0" err="1" smtClean="0"/>
              <a:t>фігурок</a:t>
            </a:r>
            <a:r>
              <a:rPr lang="ru-RU" dirty="0" smtClean="0"/>
              <a:t>, </a:t>
            </a:r>
            <a:r>
              <a:rPr lang="ru-RU" dirty="0" err="1" smtClean="0"/>
              <a:t>частини</a:t>
            </a:r>
            <a:r>
              <a:rPr lang="ru-RU" dirty="0" smtClean="0"/>
              <a:t> </a:t>
            </a:r>
            <a:r>
              <a:rPr lang="ru-RU" dirty="0" err="1" smtClean="0"/>
              <a:t>яких</a:t>
            </a:r>
            <a:r>
              <a:rPr lang="ru-RU" dirty="0" smtClean="0"/>
              <a:t> </a:t>
            </a:r>
            <a:r>
              <a:rPr lang="ru-RU" dirty="0" err="1" smtClean="0"/>
              <a:t>були</a:t>
            </a:r>
            <a:r>
              <a:rPr lang="ru-RU" dirty="0" smtClean="0"/>
              <a:t> </a:t>
            </a:r>
            <a:r>
              <a:rPr lang="ru-RU" dirty="0" err="1" smtClean="0"/>
              <a:t>з'єднані</a:t>
            </a:r>
            <a:r>
              <a:rPr lang="ru-RU" dirty="0" smtClean="0"/>
              <a:t> </a:t>
            </a:r>
            <a:r>
              <a:rPr lang="ru-RU" dirty="0" err="1" smtClean="0"/>
              <a:t>шарнірами</a:t>
            </a:r>
            <a:r>
              <a:rPr lang="ru-RU" dirty="0" smtClean="0"/>
              <a:t>. В. </a:t>
            </a:r>
            <a:r>
              <a:rPr lang="ru-RU" dirty="0" err="1" smtClean="0"/>
              <a:t>Левандовський</a:t>
            </a:r>
            <a:r>
              <a:rPr lang="ru-RU" dirty="0" smtClean="0"/>
              <a:t> </a:t>
            </a:r>
            <a:r>
              <a:rPr lang="ru-RU" dirty="0" err="1" smtClean="0"/>
              <a:t>працював</a:t>
            </a:r>
            <a:r>
              <a:rPr lang="ru-RU" dirty="0" smtClean="0"/>
              <a:t> над </a:t>
            </a:r>
            <a:r>
              <a:rPr lang="ru-RU" dirty="0" err="1" smtClean="0"/>
              <a:t>стрічкою</a:t>
            </a:r>
            <a:r>
              <a:rPr lang="ru-RU" dirty="0" smtClean="0"/>
              <a:t> як сценарист, </a:t>
            </a:r>
            <a:r>
              <a:rPr lang="ru-RU" dirty="0" err="1" smtClean="0"/>
              <a:t>режисер</a:t>
            </a:r>
            <a:r>
              <a:rPr lang="ru-RU" dirty="0" smtClean="0"/>
              <a:t> </a:t>
            </a:r>
            <a:r>
              <a:rPr lang="ru-RU" dirty="0" err="1" smtClean="0"/>
              <a:t>і</a:t>
            </a:r>
            <a:r>
              <a:rPr lang="ru-RU" dirty="0" smtClean="0"/>
              <a:t> </a:t>
            </a:r>
            <a:r>
              <a:rPr lang="ru-RU" dirty="0" err="1" smtClean="0"/>
              <a:t>художник-мультиплікатор</a:t>
            </a:r>
            <a:r>
              <a:rPr lang="ru-RU" dirty="0" smtClean="0"/>
              <a:t>. На превеликий жаль, </a:t>
            </a:r>
            <a:r>
              <a:rPr lang="ru-RU" dirty="0" err="1" smtClean="0"/>
              <a:t>фільм</a:t>
            </a:r>
            <a:r>
              <a:rPr lang="ru-RU" dirty="0" smtClean="0"/>
              <a:t> не </a:t>
            </a:r>
            <a:r>
              <a:rPr lang="ru-RU" dirty="0" err="1" smtClean="0"/>
              <a:t>зберігся</a:t>
            </a:r>
            <a:r>
              <a:rPr lang="ru-RU" dirty="0" smtClean="0"/>
              <a:t>, нам </a:t>
            </a:r>
            <a:r>
              <a:rPr lang="ru-RU" dirty="0" err="1" smtClean="0"/>
              <a:t>відомо</a:t>
            </a:r>
            <a:r>
              <a:rPr lang="ru-RU" dirty="0" smtClean="0"/>
              <a:t> про </a:t>
            </a:r>
            <a:r>
              <a:rPr lang="ru-RU" dirty="0" err="1" smtClean="0"/>
              <a:t>нього</a:t>
            </a:r>
            <a:r>
              <a:rPr lang="ru-RU" dirty="0" smtClean="0"/>
              <a:t> </a:t>
            </a:r>
            <a:r>
              <a:rPr lang="ru-RU" dirty="0" err="1" smtClean="0"/>
              <a:t>лише</a:t>
            </a:r>
            <a:r>
              <a:rPr lang="ru-RU" dirty="0" smtClean="0"/>
              <a:t> за </a:t>
            </a:r>
            <a:r>
              <a:rPr lang="ru-RU" dirty="0" err="1" smtClean="0"/>
              <a:t>кількома</a:t>
            </a:r>
            <a:r>
              <a:rPr lang="ru-RU" dirty="0" smtClean="0"/>
              <a:t> кадрами.</a:t>
            </a:r>
            <a:endParaRPr lang="uk-UA" dirty="0" smtClean="0"/>
          </a:p>
          <a:p>
            <a:pPr marL="365760" indent="-283464" fontAlgn="auto">
              <a:spcAft>
                <a:spcPts val="0"/>
              </a:spcAft>
              <a:buFont typeface="Wingdings 2"/>
              <a:buChar char=""/>
              <a:defRPr/>
            </a:pPr>
            <a:endParaRPr lang="uk-UA" dirty="0"/>
          </a:p>
        </p:txBody>
      </p:sp>
      <p:pic>
        <p:nvPicPr>
          <p:cNvPr id="2050" name="Picture 2"/>
          <p:cNvPicPr>
            <a:picLocks noChangeAspect="1" noChangeArrowheads="1"/>
          </p:cNvPicPr>
          <p:nvPr/>
        </p:nvPicPr>
        <p:blipFill>
          <a:blip r:embed="rId2" cstate="print"/>
          <a:srcRect/>
          <a:stretch>
            <a:fillRect/>
          </a:stretch>
        </p:blipFill>
        <p:spPr bwMode="auto">
          <a:xfrm>
            <a:off x="4286248" y="3143248"/>
            <a:ext cx="4637364" cy="3500462"/>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par>
                          <p:cTn id="26" fill="hold">
                            <p:stCondLst>
                              <p:cond delay="2500"/>
                            </p:stCondLst>
                            <p:childTnLst>
                              <p:par>
                                <p:cTn id="27" presetID="32" presetClass="emph" presetSubtype="0" fill="hold" nodeType="afterEffect">
                                  <p:stCondLst>
                                    <p:cond delay="0"/>
                                  </p:stCondLst>
                                  <p:childTnLst>
                                    <p:animClr clrSpc="rgb" dir="cw">
                                      <p:cBhvr override="childStyle">
                                        <p:cTn id="28" dur="100" fill="hold"/>
                                        <p:tgtEl>
                                          <p:spTgt spid="2050"/>
                                        </p:tgtEl>
                                        <p:attrNameLst>
                                          <p:attrName>style.color</p:attrName>
                                        </p:attrNameLst>
                                      </p:cBhvr>
                                      <p:to>
                                        <a:schemeClr val="hlink"/>
                                      </p:to>
                                    </p:animClr>
                                    <p:animClr clrSpc="rgb" dir="cw">
                                      <p:cBhvr>
                                        <p:cTn id="29" dur="100" fill="hold"/>
                                        <p:tgtEl>
                                          <p:spTgt spid="2050"/>
                                        </p:tgtEl>
                                        <p:attrNameLst>
                                          <p:attrName>fillcolor</p:attrName>
                                        </p:attrNameLst>
                                      </p:cBhvr>
                                      <p:to>
                                        <a:schemeClr val="hlink"/>
                                      </p:to>
                                    </p:animClr>
                                    <p:set>
                                      <p:cBhvr>
                                        <p:cTn id="30" dur="100" fill="hold"/>
                                        <p:tgtEl>
                                          <p:spTgt spid="2050"/>
                                        </p:tgtEl>
                                        <p:attrNameLst>
                                          <p:attrName>fill.type</p:attrName>
                                        </p:attrNameLst>
                                      </p:cBhvr>
                                      <p:to>
                                        <p:strVal val="solid"/>
                                      </p:to>
                                    </p:set>
                                    <p:set>
                                      <p:cBhvr>
                                        <p:cTn id="31" dur="100" fill="hold"/>
                                        <p:tgtEl>
                                          <p:spTgt spid="2050"/>
                                        </p:tgtEl>
                                        <p:attrNameLst>
                                          <p:attrName>fill.on</p:attrName>
                                        </p:attrNameLst>
                                      </p:cBhvr>
                                      <p:to>
                                        <p:strVal val="true"/>
                                      </p:to>
                                    </p:set>
                                    <p:animRot by="120000">
                                      <p:cBhvr>
                                        <p:cTn id="32" dur="100" fill="hold">
                                          <p:stCondLst>
                                            <p:cond delay="0"/>
                                          </p:stCondLst>
                                        </p:cTn>
                                        <p:tgtEl>
                                          <p:spTgt spid="2050"/>
                                        </p:tgtEl>
                                        <p:attrNameLst>
                                          <p:attrName>r</p:attrName>
                                        </p:attrNameLst>
                                      </p:cBhvr>
                                    </p:animRot>
                                    <p:animRot by="-240000">
                                      <p:cBhvr>
                                        <p:cTn id="33" dur="200" fill="hold">
                                          <p:stCondLst>
                                            <p:cond delay="200"/>
                                          </p:stCondLst>
                                        </p:cTn>
                                        <p:tgtEl>
                                          <p:spTgt spid="2050"/>
                                        </p:tgtEl>
                                        <p:attrNameLst>
                                          <p:attrName>r</p:attrName>
                                        </p:attrNameLst>
                                      </p:cBhvr>
                                    </p:animRot>
                                    <p:animRot by="240000">
                                      <p:cBhvr>
                                        <p:cTn id="34" dur="200" fill="hold">
                                          <p:stCondLst>
                                            <p:cond delay="400"/>
                                          </p:stCondLst>
                                        </p:cTn>
                                        <p:tgtEl>
                                          <p:spTgt spid="2050"/>
                                        </p:tgtEl>
                                        <p:attrNameLst>
                                          <p:attrName>r</p:attrName>
                                        </p:attrNameLst>
                                      </p:cBhvr>
                                    </p:animRot>
                                    <p:animRot by="-240000">
                                      <p:cBhvr>
                                        <p:cTn id="35" dur="200" fill="hold">
                                          <p:stCondLst>
                                            <p:cond delay="600"/>
                                          </p:stCondLst>
                                        </p:cTn>
                                        <p:tgtEl>
                                          <p:spTgt spid="2050"/>
                                        </p:tgtEl>
                                        <p:attrNameLst>
                                          <p:attrName>r</p:attrName>
                                        </p:attrNameLst>
                                      </p:cBhvr>
                                    </p:animRot>
                                    <p:animRot by="120000">
                                      <p:cBhvr>
                                        <p:cTn id="36"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4429125" cy="6858000"/>
          </a:xfrm>
        </p:spPr>
        <p:txBody>
          <a:bodyPr>
            <a:normAutofit fontScale="55000" lnSpcReduction="20000"/>
          </a:bodyPr>
          <a:lstStyle/>
          <a:p>
            <a:pPr marL="365760" indent="-283464" fontAlgn="auto">
              <a:spcAft>
                <a:spcPts val="0"/>
              </a:spcAft>
              <a:buFont typeface="Wingdings 2"/>
              <a:buChar char=""/>
              <a:defRPr/>
            </a:pPr>
            <a:r>
              <a:rPr lang="ru-RU" sz="3500" dirty="0" err="1" smtClean="0"/>
              <a:t>Після</a:t>
            </a:r>
            <a:r>
              <a:rPr lang="ru-RU" sz="3500" dirty="0" smtClean="0"/>
              <a:t> </a:t>
            </a:r>
            <a:r>
              <a:rPr lang="ru-RU" sz="3500" dirty="0" err="1" smtClean="0"/>
              <a:t>тривалої</a:t>
            </a:r>
            <a:r>
              <a:rPr lang="ru-RU" sz="3500" dirty="0" smtClean="0"/>
              <a:t> перерви, </a:t>
            </a:r>
            <a:r>
              <a:rPr lang="ru-RU" sz="3500" dirty="0" err="1" smtClean="0"/>
              <a:t>зумовленої</a:t>
            </a:r>
            <a:r>
              <a:rPr lang="ru-RU" sz="3500" dirty="0" smtClean="0"/>
              <a:t> роками </a:t>
            </a:r>
            <a:r>
              <a:rPr lang="ru-RU" sz="3500" dirty="0" err="1" smtClean="0"/>
              <a:t>війни</a:t>
            </a:r>
            <a:r>
              <a:rPr lang="ru-RU" sz="3500" dirty="0" smtClean="0"/>
              <a:t>, </a:t>
            </a:r>
            <a:r>
              <a:rPr lang="ru-RU" sz="3500" dirty="0" err="1" smtClean="0"/>
              <a:t>українська</a:t>
            </a:r>
            <a:r>
              <a:rPr lang="ru-RU" sz="3500" dirty="0" smtClean="0"/>
              <a:t> </a:t>
            </a:r>
            <a:r>
              <a:rPr lang="ru-RU" sz="3500" dirty="0" err="1" smtClean="0"/>
              <a:t>мультиплікація</a:t>
            </a:r>
            <a:r>
              <a:rPr lang="ru-RU" sz="3500" dirty="0" smtClean="0"/>
              <a:t> </a:t>
            </a:r>
            <a:r>
              <a:rPr lang="ru-RU" sz="3500" dirty="0" err="1" smtClean="0"/>
              <a:t>продовжила</a:t>
            </a:r>
            <a:r>
              <a:rPr lang="ru-RU" sz="3500" dirty="0" smtClean="0"/>
              <a:t> </a:t>
            </a:r>
            <a:r>
              <a:rPr lang="ru-RU" sz="3500" dirty="0" err="1" smtClean="0"/>
              <a:t>свій</a:t>
            </a:r>
            <a:r>
              <a:rPr lang="ru-RU" sz="3500" dirty="0" smtClean="0"/>
              <a:t> </a:t>
            </a:r>
            <a:r>
              <a:rPr lang="ru-RU" sz="3500" dirty="0" err="1" smtClean="0"/>
              <a:t>розвиток</a:t>
            </a:r>
            <a:r>
              <a:rPr lang="ru-RU" sz="3500" dirty="0" smtClean="0"/>
              <a:t> </a:t>
            </a:r>
            <a:r>
              <a:rPr lang="ru-RU" sz="3500" dirty="0" err="1" smtClean="0"/>
              <a:t>наприкінці</a:t>
            </a:r>
            <a:r>
              <a:rPr lang="ru-RU" sz="3500" dirty="0" smtClean="0"/>
              <a:t> 1950-х </a:t>
            </a:r>
            <a:r>
              <a:rPr lang="ru-RU" sz="3500" dirty="0" err="1" smtClean="0"/>
              <a:t>років</a:t>
            </a:r>
            <a:r>
              <a:rPr lang="ru-RU" sz="3500" dirty="0" smtClean="0"/>
              <a:t>. На </a:t>
            </a:r>
            <a:r>
              <a:rPr lang="ru-RU" sz="3500" dirty="0" err="1" smtClean="0"/>
              <a:t>базі</a:t>
            </a:r>
            <a:r>
              <a:rPr lang="ru-RU" sz="3500" dirty="0" smtClean="0"/>
              <a:t> </a:t>
            </a:r>
            <a:r>
              <a:rPr lang="ru-RU" sz="3500" dirty="0" err="1" smtClean="0"/>
              <a:t>студії</a:t>
            </a:r>
            <a:r>
              <a:rPr lang="ru-RU" sz="3500" dirty="0" smtClean="0"/>
              <a:t> «</a:t>
            </a:r>
            <a:r>
              <a:rPr lang="ru-RU" sz="3500" dirty="0" err="1" smtClean="0"/>
              <a:t>Київнаукфільм</a:t>
            </a:r>
            <a:r>
              <a:rPr lang="ru-RU" sz="3500" dirty="0" smtClean="0"/>
              <a:t>» </a:t>
            </a:r>
            <a:r>
              <a:rPr lang="ru-RU" sz="3500" dirty="0" err="1" smtClean="0"/>
              <a:t>було</a:t>
            </a:r>
            <a:r>
              <a:rPr lang="ru-RU" sz="3500" dirty="0" smtClean="0"/>
              <a:t> створено </a:t>
            </a:r>
            <a:r>
              <a:rPr lang="ru-RU" sz="3500" dirty="0" err="1" smtClean="0"/>
              <a:t>Об’єднання</a:t>
            </a:r>
            <a:r>
              <a:rPr lang="ru-RU" sz="3500" dirty="0" smtClean="0"/>
              <a:t> </a:t>
            </a:r>
            <a:r>
              <a:rPr lang="ru-RU" sz="3500" dirty="0" err="1" smtClean="0"/>
              <a:t>художньої</a:t>
            </a:r>
            <a:r>
              <a:rPr lang="ru-RU" sz="3500" dirty="0" smtClean="0"/>
              <a:t> </a:t>
            </a:r>
            <a:r>
              <a:rPr lang="ru-RU" sz="3500" dirty="0" err="1" smtClean="0"/>
              <a:t>анімації</a:t>
            </a:r>
            <a:r>
              <a:rPr lang="ru-RU" sz="3500" dirty="0" smtClean="0"/>
              <a:t>. </a:t>
            </a:r>
            <a:r>
              <a:rPr lang="ru-RU" sz="3500" dirty="0" err="1" smtClean="0"/>
              <a:t>Молоді</a:t>
            </a:r>
            <a:r>
              <a:rPr lang="ru-RU" sz="3500" dirty="0" smtClean="0"/>
              <a:t> </a:t>
            </a:r>
            <a:r>
              <a:rPr lang="ru-RU" sz="3500" dirty="0" err="1" smtClean="0"/>
              <a:t>художники-аніматори</a:t>
            </a:r>
            <a:r>
              <a:rPr lang="ru-RU" sz="3500" dirty="0" smtClean="0"/>
              <a:t> та </a:t>
            </a:r>
            <a:r>
              <a:rPr lang="ru-RU" sz="3500" dirty="0" err="1" smtClean="0"/>
              <a:t>режисери</a:t>
            </a:r>
            <a:r>
              <a:rPr lang="ru-RU" sz="3500" dirty="0" smtClean="0"/>
              <a:t>, </a:t>
            </a:r>
            <a:r>
              <a:rPr lang="ru-RU" sz="3500" dirty="0" err="1" smtClean="0"/>
              <a:t>що</a:t>
            </a:r>
            <a:r>
              <a:rPr lang="ru-RU" sz="3500" dirty="0" smtClean="0"/>
              <a:t> </a:t>
            </a:r>
            <a:r>
              <a:rPr lang="ru-RU" sz="3500" dirty="0" err="1" smtClean="0"/>
              <a:t>прийшли</a:t>
            </a:r>
            <a:r>
              <a:rPr lang="ru-RU" sz="3500" dirty="0" smtClean="0"/>
              <a:t> </a:t>
            </a:r>
            <a:r>
              <a:rPr lang="ru-RU" sz="3500" dirty="0" err="1" smtClean="0"/>
              <a:t>сюди</a:t>
            </a:r>
            <a:r>
              <a:rPr lang="ru-RU" sz="3500" dirty="0" smtClean="0"/>
              <a:t> </a:t>
            </a:r>
            <a:r>
              <a:rPr lang="ru-RU" sz="3500" dirty="0" err="1" smtClean="0"/>
              <a:t>працювати</a:t>
            </a:r>
            <a:r>
              <a:rPr lang="ru-RU" sz="3500" dirty="0" smtClean="0"/>
              <a:t>, стали </a:t>
            </a:r>
            <a:r>
              <a:rPr lang="ru-RU" sz="3500" dirty="0" err="1" smtClean="0"/>
              <a:t>засновниками</a:t>
            </a:r>
            <a:r>
              <a:rPr lang="ru-RU" sz="3500" dirty="0" smtClean="0"/>
              <a:t> </a:t>
            </a:r>
            <a:r>
              <a:rPr lang="ru-RU" sz="3500" dirty="0" err="1" smtClean="0"/>
              <a:t>української</a:t>
            </a:r>
            <a:r>
              <a:rPr lang="ru-RU" sz="3500" dirty="0" smtClean="0"/>
              <a:t> </a:t>
            </a:r>
            <a:r>
              <a:rPr lang="ru-RU" sz="3500" dirty="0" err="1" smtClean="0"/>
              <a:t>національної</a:t>
            </a:r>
            <a:r>
              <a:rPr lang="ru-RU" sz="3500" dirty="0" smtClean="0"/>
              <a:t> </a:t>
            </a:r>
            <a:r>
              <a:rPr lang="ru-RU" sz="3500" dirty="0" err="1" smtClean="0"/>
              <a:t>школи</a:t>
            </a:r>
            <a:r>
              <a:rPr lang="ru-RU" sz="3500" dirty="0" smtClean="0"/>
              <a:t> </a:t>
            </a:r>
            <a:r>
              <a:rPr lang="ru-RU" sz="3500" dirty="0" err="1" smtClean="0"/>
              <a:t>мультиплікації</a:t>
            </a:r>
            <a:r>
              <a:rPr lang="ru-RU" sz="3500" dirty="0" smtClean="0"/>
              <a:t>: Є. </a:t>
            </a:r>
            <a:r>
              <a:rPr lang="ru-RU" sz="3500" dirty="0" err="1" smtClean="0"/>
              <a:t>Пружанський</a:t>
            </a:r>
            <a:r>
              <a:rPr lang="ru-RU" sz="3500" dirty="0" smtClean="0"/>
              <a:t>, В. Дахно, Н. Василенко, В. Гончаров та </a:t>
            </a:r>
            <a:r>
              <a:rPr lang="ru-RU" sz="3500" dirty="0" err="1" smtClean="0"/>
              <a:t>ін</a:t>
            </a:r>
            <a:r>
              <a:rPr lang="ru-RU" sz="3500" dirty="0" smtClean="0"/>
              <a:t>. </a:t>
            </a:r>
            <a:r>
              <a:rPr lang="ru-RU" sz="3500" dirty="0" err="1" smtClean="0"/>
              <a:t>їхня</a:t>
            </a:r>
            <a:r>
              <a:rPr lang="ru-RU" sz="3500" dirty="0" smtClean="0"/>
              <a:t> </a:t>
            </a:r>
            <a:r>
              <a:rPr lang="ru-RU" sz="3500" dirty="0" err="1" smtClean="0"/>
              <a:t>творчість</a:t>
            </a:r>
            <a:r>
              <a:rPr lang="ru-RU" sz="3500" dirty="0" smtClean="0"/>
              <a:t> </a:t>
            </a:r>
            <a:r>
              <a:rPr lang="ru-RU" sz="3500" dirty="0" err="1" smtClean="0"/>
              <a:t>визначила</a:t>
            </a:r>
            <a:r>
              <a:rPr lang="ru-RU" sz="3500" dirty="0" smtClean="0"/>
              <a:t> </a:t>
            </a:r>
            <a:r>
              <a:rPr lang="ru-RU" sz="3500" dirty="0" err="1" smtClean="0"/>
              <a:t>жанрову</a:t>
            </a:r>
            <a:r>
              <a:rPr lang="ru-RU" sz="3500" dirty="0" smtClean="0"/>
              <a:t> </a:t>
            </a:r>
            <a:r>
              <a:rPr lang="ru-RU" sz="3500" dirty="0" err="1" smtClean="0"/>
              <a:t>палітру</a:t>
            </a:r>
            <a:r>
              <a:rPr lang="ru-RU" sz="3500" dirty="0" smtClean="0"/>
              <a:t> </a:t>
            </a:r>
            <a:r>
              <a:rPr lang="ru-RU" sz="3500" dirty="0" err="1" smtClean="0"/>
              <a:t>українського</a:t>
            </a:r>
            <a:r>
              <a:rPr lang="ru-RU" sz="3500" dirty="0" smtClean="0"/>
              <a:t> </a:t>
            </a:r>
            <a:r>
              <a:rPr lang="ru-RU" sz="3500" dirty="0" err="1" smtClean="0"/>
              <a:t>анімаційного</a:t>
            </a:r>
            <a:r>
              <a:rPr lang="ru-RU" sz="3500" dirty="0" smtClean="0"/>
              <a:t> </a:t>
            </a:r>
            <a:r>
              <a:rPr lang="ru-RU" sz="3500" dirty="0" err="1" smtClean="0"/>
              <a:t>кінематографа</a:t>
            </a:r>
            <a:r>
              <a:rPr lang="ru-RU" sz="3500" dirty="0" smtClean="0"/>
              <a:t>. Так, </a:t>
            </a:r>
            <a:r>
              <a:rPr lang="ru-RU" sz="3500" dirty="0" err="1" smtClean="0"/>
              <a:t>фільми</a:t>
            </a:r>
            <a:r>
              <a:rPr lang="ru-RU" sz="3500" dirty="0" smtClean="0"/>
              <a:t> Н. Василенка («Маруся </a:t>
            </a:r>
            <a:r>
              <a:rPr lang="ru-RU" sz="3500" dirty="0" err="1" smtClean="0"/>
              <a:t>Богуславка</a:t>
            </a:r>
            <a:r>
              <a:rPr lang="ru-RU" sz="3500" dirty="0" smtClean="0"/>
              <a:t>», «</a:t>
            </a:r>
            <a:r>
              <a:rPr lang="ru-RU" sz="3500" dirty="0" err="1" smtClean="0"/>
              <a:t>Микита</a:t>
            </a:r>
            <a:r>
              <a:rPr lang="ru-RU" sz="3500" dirty="0" smtClean="0"/>
              <a:t> </a:t>
            </a:r>
            <a:r>
              <a:rPr lang="ru-RU" sz="3500" dirty="0" err="1" smtClean="0"/>
              <a:t>Кожум’яка</a:t>
            </a:r>
            <a:r>
              <a:rPr lang="ru-RU" sz="3500" dirty="0" smtClean="0"/>
              <a:t>») </a:t>
            </a:r>
            <a:r>
              <a:rPr lang="ru-RU" sz="3500" dirty="0" err="1" smtClean="0"/>
              <a:t>представляють</a:t>
            </a:r>
            <a:r>
              <a:rPr lang="ru-RU" sz="3500" dirty="0" smtClean="0"/>
              <a:t> </a:t>
            </a:r>
            <a:r>
              <a:rPr lang="ru-RU" sz="3500" dirty="0" err="1" smtClean="0"/>
              <a:t>героїко-епічний</a:t>
            </a:r>
            <a:r>
              <a:rPr lang="ru-RU" sz="3500" dirty="0" smtClean="0"/>
              <a:t> жанр, твори Є. Сиво коня («Як у </a:t>
            </a:r>
            <a:r>
              <a:rPr lang="ru-RU" sz="3500" dirty="0" err="1" smtClean="0"/>
              <a:t>нашого</a:t>
            </a:r>
            <a:r>
              <a:rPr lang="ru-RU" sz="3500" dirty="0" smtClean="0"/>
              <a:t> </a:t>
            </a:r>
            <a:r>
              <a:rPr lang="ru-RU" sz="3500" dirty="0" err="1" smtClean="0"/>
              <a:t>Омелечка</a:t>
            </a:r>
            <a:r>
              <a:rPr lang="ru-RU" sz="3500" dirty="0" smtClean="0"/>
              <a:t> невелика </a:t>
            </a:r>
            <a:r>
              <a:rPr lang="ru-RU" sz="3500" dirty="0" err="1" smtClean="0"/>
              <a:t>сімеєчка</a:t>
            </a:r>
            <a:r>
              <a:rPr lang="ru-RU" sz="3500" dirty="0" smtClean="0"/>
              <a:t>», «</a:t>
            </a:r>
            <a:r>
              <a:rPr lang="ru-RU" sz="3500" dirty="0" err="1" smtClean="0"/>
              <a:t>Таємниця</a:t>
            </a:r>
            <a:r>
              <a:rPr lang="ru-RU" sz="3500" dirty="0" smtClean="0"/>
              <a:t> приворотного </a:t>
            </a:r>
            <a:r>
              <a:rPr lang="ru-RU" sz="3500" dirty="0" err="1" smtClean="0"/>
              <a:t>зілля</a:t>
            </a:r>
            <a:r>
              <a:rPr lang="ru-RU" sz="3500" dirty="0" smtClean="0"/>
              <a:t>») — жанр </a:t>
            </a:r>
            <a:r>
              <a:rPr lang="ru-RU" sz="3500" dirty="0" err="1" smtClean="0"/>
              <a:t>комедійної</a:t>
            </a:r>
            <a:r>
              <a:rPr lang="ru-RU" sz="3500" dirty="0" smtClean="0"/>
              <a:t> </a:t>
            </a:r>
            <a:r>
              <a:rPr lang="ru-RU" sz="3500" dirty="0" err="1" smtClean="0"/>
              <a:t>анімації</a:t>
            </a:r>
            <a:r>
              <a:rPr lang="ru-RU" sz="3500" dirty="0" smtClean="0"/>
              <a:t>, а твори Б. </a:t>
            </a:r>
            <a:r>
              <a:rPr lang="ru-RU" sz="3500" dirty="0" err="1" smtClean="0"/>
              <a:t>Храневича</a:t>
            </a:r>
            <a:r>
              <a:rPr lang="ru-RU" sz="3500" dirty="0" smtClean="0"/>
              <a:t> («</a:t>
            </a:r>
            <a:r>
              <a:rPr lang="ru-RU" sz="3500" dirty="0" err="1" smtClean="0"/>
              <a:t>Капітошка</a:t>
            </a:r>
            <a:r>
              <a:rPr lang="ru-RU" sz="3500" dirty="0" smtClean="0"/>
              <a:t>», «</a:t>
            </a:r>
            <a:r>
              <a:rPr lang="ru-RU" sz="3500" dirty="0" err="1" smtClean="0"/>
              <a:t>Повертайся</a:t>
            </a:r>
            <a:r>
              <a:rPr lang="ru-RU" sz="3500" dirty="0" smtClean="0"/>
              <a:t>, </a:t>
            </a:r>
            <a:r>
              <a:rPr lang="ru-RU" sz="3500" dirty="0" err="1" smtClean="0"/>
              <a:t>Капітошко</a:t>
            </a:r>
            <a:r>
              <a:rPr lang="ru-RU" sz="3500" dirty="0" smtClean="0"/>
              <a:t>!») — </a:t>
            </a:r>
            <a:r>
              <a:rPr lang="ru-RU" sz="3500" dirty="0" err="1" smtClean="0"/>
              <a:t>казковий</a:t>
            </a:r>
            <a:r>
              <a:rPr lang="ru-RU" sz="3500" dirty="0" smtClean="0"/>
              <a:t> жанр. </a:t>
            </a:r>
            <a:r>
              <a:rPr lang="ru-RU" sz="3500" dirty="0" err="1" smtClean="0"/>
              <a:t>Режисер</a:t>
            </a:r>
            <a:r>
              <a:rPr lang="ru-RU" sz="3500" dirty="0" smtClean="0"/>
              <a:t> І. Гуревич </a:t>
            </a:r>
            <a:r>
              <a:rPr lang="ru-RU" sz="3500" dirty="0" err="1" smtClean="0"/>
              <a:t>відкрила</a:t>
            </a:r>
            <a:r>
              <a:rPr lang="ru-RU" sz="3500" dirty="0" smtClean="0"/>
              <a:t> жанр </a:t>
            </a:r>
            <a:r>
              <a:rPr lang="ru-RU" sz="3500" dirty="0" err="1" smtClean="0"/>
              <a:t>фільму-пісні</a:t>
            </a:r>
            <a:r>
              <a:rPr lang="ru-RU" sz="3500" dirty="0" smtClean="0"/>
              <a:t> («Як </a:t>
            </a:r>
            <a:r>
              <a:rPr lang="ru-RU" sz="3500" dirty="0" err="1" smtClean="0"/>
              <a:t>дружини</a:t>
            </a:r>
            <a:r>
              <a:rPr lang="ru-RU" sz="3500" dirty="0" smtClean="0"/>
              <a:t> </a:t>
            </a:r>
            <a:r>
              <a:rPr lang="ru-RU" sz="3500" dirty="0" err="1" smtClean="0"/>
              <a:t>чоловіків</a:t>
            </a:r>
            <a:r>
              <a:rPr lang="ru-RU" sz="3500" dirty="0" smtClean="0"/>
              <a:t> продавали», «Як </a:t>
            </a:r>
            <a:r>
              <a:rPr lang="ru-RU" sz="3500" dirty="0" err="1" smtClean="0"/>
              <a:t>чоловіки</a:t>
            </a:r>
            <a:r>
              <a:rPr lang="ru-RU" sz="3500" dirty="0" smtClean="0"/>
              <a:t> дружин </a:t>
            </a:r>
            <a:r>
              <a:rPr lang="ru-RU" sz="3500" dirty="0" err="1" smtClean="0"/>
              <a:t>провчили</a:t>
            </a:r>
            <a:r>
              <a:rPr lang="ru-RU" sz="3500" dirty="0" smtClean="0"/>
              <a:t>»).</a:t>
            </a:r>
            <a:endParaRPr lang="uk-UA" sz="3500" dirty="0" smtClean="0"/>
          </a:p>
          <a:p>
            <a:pPr marL="365760" indent="-283464" fontAlgn="auto">
              <a:spcAft>
                <a:spcPts val="0"/>
              </a:spcAft>
              <a:buFont typeface="Wingdings 2"/>
              <a:buChar char=""/>
              <a:defRPr/>
            </a:pPr>
            <a:endParaRPr lang="uk-UA" dirty="0"/>
          </a:p>
        </p:txBody>
      </p:sp>
      <p:pic>
        <p:nvPicPr>
          <p:cNvPr id="3074" name="Picture 2"/>
          <p:cNvPicPr>
            <a:picLocks noChangeAspect="1" noChangeArrowheads="1"/>
          </p:cNvPicPr>
          <p:nvPr/>
        </p:nvPicPr>
        <p:blipFill>
          <a:blip r:embed="rId2" cstate="print"/>
          <a:srcRect/>
          <a:stretch>
            <a:fillRect/>
          </a:stretch>
        </p:blipFill>
        <p:spPr bwMode="auto">
          <a:xfrm>
            <a:off x="5572132" y="357166"/>
            <a:ext cx="3377430" cy="2643206"/>
          </a:xfrm>
          <a:prstGeom prst="rect">
            <a:avLst/>
          </a:prstGeom>
          <a:ln>
            <a:noFill/>
          </a:ln>
          <a:effectLst>
            <a:softEdge rad="112500"/>
          </a:effectLst>
        </p:spPr>
      </p:pic>
      <p:pic>
        <p:nvPicPr>
          <p:cNvPr id="3075" name="Picture 3"/>
          <p:cNvPicPr>
            <a:picLocks noChangeAspect="1" noChangeArrowheads="1"/>
          </p:cNvPicPr>
          <p:nvPr/>
        </p:nvPicPr>
        <p:blipFill>
          <a:blip r:embed="rId3" cstate="print"/>
          <a:srcRect/>
          <a:stretch>
            <a:fillRect/>
          </a:stretch>
        </p:blipFill>
        <p:spPr bwMode="auto">
          <a:xfrm>
            <a:off x="5572132" y="3643314"/>
            <a:ext cx="3355421" cy="2214578"/>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4357688" y="0"/>
            <a:ext cx="4786312" cy="6858000"/>
          </a:xfrm>
        </p:spPr>
        <p:txBody>
          <a:bodyPr/>
          <a:lstStyle/>
          <a:p>
            <a:r>
              <a:rPr lang="ru-RU" sz="2200" smtClean="0"/>
              <a:t>До середини 1970-х років в українському анімаційному кінематографі остаточно сформувалася національна школа, головною ознакою якої став тісний зв’язок із рідною культурою, народними традиціями у мистецтві. Цей час можна назвати періодом розквіту української анімації, оскільки саме тоді відбувалися найвизначніші творчі досягнення художників студії «Київнаукфільм», активний пошук нових форм, тем, образотворчих рішень і технік. Творчий колектив студії поповнився новими художниками й режисерами, які підняли українську анімацію на новий, надзвичайно високий професійний рівень.</a:t>
            </a:r>
            <a:endParaRPr lang="uk-UA" sz="2200" smtClean="0"/>
          </a:p>
          <a:p>
            <a:endParaRPr lang="uk-UA" sz="2200" smtClean="0"/>
          </a:p>
        </p:txBody>
      </p:sp>
      <p:pic>
        <p:nvPicPr>
          <p:cNvPr id="4098" name="Picture 2"/>
          <p:cNvPicPr>
            <a:picLocks noChangeAspect="1" noChangeArrowheads="1"/>
          </p:cNvPicPr>
          <p:nvPr/>
        </p:nvPicPr>
        <p:blipFill>
          <a:blip r:embed="rId2" cstate="print"/>
          <a:srcRect/>
          <a:stretch>
            <a:fillRect/>
          </a:stretch>
        </p:blipFill>
        <p:spPr bwMode="auto">
          <a:xfrm>
            <a:off x="1142976" y="1857364"/>
            <a:ext cx="3619504" cy="2714628"/>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1000" fill="hold"/>
                                        <p:tgtEl>
                                          <p:spTgt spid="17409"/>
                                        </p:tgtEl>
                                        <p:attrNameLst>
                                          <p:attrName>ppt_w</p:attrName>
                                        </p:attrNameLst>
                                      </p:cBhvr>
                                      <p:tavLst>
                                        <p:tav tm="0">
                                          <p:val>
                                            <p:strVal val="#ppt_w*0.70"/>
                                          </p:val>
                                        </p:tav>
                                        <p:tav tm="100000">
                                          <p:val>
                                            <p:strVal val="#ppt_w"/>
                                          </p:val>
                                        </p:tav>
                                      </p:tavLst>
                                    </p:anim>
                                    <p:anim calcmode="lin" valueType="num">
                                      <p:cBhvr>
                                        <p:cTn id="8" dur="1000" fill="hold"/>
                                        <p:tgtEl>
                                          <p:spTgt spid="17409"/>
                                        </p:tgtEl>
                                        <p:attrNameLst>
                                          <p:attrName>ppt_h</p:attrName>
                                        </p:attrNameLst>
                                      </p:cBhvr>
                                      <p:tavLst>
                                        <p:tav tm="0">
                                          <p:val>
                                            <p:strVal val="#ppt_h"/>
                                          </p:val>
                                        </p:tav>
                                        <p:tav tm="100000">
                                          <p:val>
                                            <p:strVal val="#ppt_h"/>
                                          </p:val>
                                        </p:tav>
                                      </p:tavLst>
                                    </p:anim>
                                    <p:animEffect transition="in" filter="fade">
                                      <p:cBhvr>
                                        <p:cTn id="9" dur="1000"/>
                                        <p:tgtEl>
                                          <p:spTgt spid="17409"/>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4786313" cy="6858000"/>
          </a:xfrm>
        </p:spPr>
        <p:txBody>
          <a:bodyPr>
            <a:normAutofit/>
          </a:bodyPr>
          <a:lstStyle/>
          <a:p>
            <a:pPr>
              <a:lnSpc>
                <a:spcPct val="90000"/>
              </a:lnSpc>
            </a:pPr>
            <a:endParaRPr lang="ru-RU" sz="2700" smtClean="0"/>
          </a:p>
          <a:p>
            <a:pPr>
              <a:lnSpc>
                <a:spcPct val="90000"/>
              </a:lnSpc>
            </a:pPr>
            <a:r>
              <a:rPr lang="ru-RU" sz="2700" smtClean="0"/>
              <a:t>Основним джерелом став народний фольклор. Це проявилося в сюжетах творів, образах персонажів, особливостях художньої мови. Чимало творів української анімації створені на основі народних казок та легенд, зокрема «Чарівник Ох» (реж. Д. Черкаський), «Івасик Телесик», «Колосок» (реж. Л. Зарубін), «Кривенька качечка» (реж. А. Грачова), «Котигорошок» (реж. Б. Храневич).</a:t>
            </a:r>
            <a:endParaRPr lang="uk-UA" sz="2700" smtClean="0"/>
          </a:p>
          <a:p>
            <a:pPr>
              <a:lnSpc>
                <a:spcPct val="90000"/>
              </a:lnSpc>
            </a:pPr>
            <a:endParaRPr lang="uk-UA" sz="2700" smtClean="0"/>
          </a:p>
        </p:txBody>
      </p:sp>
      <p:pic>
        <p:nvPicPr>
          <p:cNvPr id="5122" name="Picture 2"/>
          <p:cNvPicPr>
            <a:picLocks noChangeAspect="1" noChangeArrowheads="1"/>
          </p:cNvPicPr>
          <p:nvPr/>
        </p:nvPicPr>
        <p:blipFill>
          <a:blip r:embed="rId2" cstate="print"/>
          <a:srcRect/>
          <a:stretch>
            <a:fillRect/>
          </a:stretch>
        </p:blipFill>
        <p:spPr bwMode="auto">
          <a:xfrm>
            <a:off x="5491168" y="3648073"/>
            <a:ext cx="3646645" cy="2643206"/>
          </a:xfrm>
          <a:prstGeom prst="rect">
            <a:avLst/>
          </a:prstGeom>
          <a:ln>
            <a:noFill/>
          </a:ln>
          <a:effectLst>
            <a:softEdge rad="112500"/>
          </a:effectLst>
        </p:spPr>
      </p:pic>
      <p:pic>
        <p:nvPicPr>
          <p:cNvPr id="18436" name="Picture 4" descr="2371"/>
          <p:cNvPicPr>
            <a:picLocks noChangeAspect="1" noChangeArrowheads="1"/>
          </p:cNvPicPr>
          <p:nvPr/>
        </p:nvPicPr>
        <p:blipFill>
          <a:blip r:embed="rId3"/>
          <a:srcRect/>
          <a:stretch>
            <a:fillRect/>
          </a:stretch>
        </p:blipFill>
        <p:spPr bwMode="auto">
          <a:xfrm>
            <a:off x="5724525" y="260350"/>
            <a:ext cx="3290888" cy="2462213"/>
          </a:xfrm>
          <a:prstGeom prst="rect">
            <a:avLst/>
          </a:prstGeom>
          <a:noFill/>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50" presetClass="entr" presetSubtype="0" decel="100000" fill="hold" nodeType="afterEffect">
                                  <p:stCondLst>
                                    <p:cond delay="0"/>
                                  </p:stCondLst>
                                  <p:childTnLst>
                                    <p:set>
                                      <p:cBhvr>
                                        <p:cTn id="13" dur="1" fill="hold">
                                          <p:stCondLst>
                                            <p:cond delay="0"/>
                                          </p:stCondLst>
                                        </p:cTn>
                                        <p:tgtEl>
                                          <p:spTgt spid="18436"/>
                                        </p:tgtEl>
                                        <p:attrNameLst>
                                          <p:attrName>style.visibility</p:attrName>
                                        </p:attrNameLst>
                                      </p:cBhvr>
                                      <p:to>
                                        <p:strVal val="visible"/>
                                      </p:to>
                                    </p:set>
                                    <p:anim calcmode="lin" valueType="num">
                                      <p:cBhvr>
                                        <p:cTn id="14" dur="1000" fill="hold"/>
                                        <p:tgtEl>
                                          <p:spTgt spid="18436"/>
                                        </p:tgtEl>
                                        <p:attrNameLst>
                                          <p:attrName>ppt_w</p:attrName>
                                        </p:attrNameLst>
                                      </p:cBhvr>
                                      <p:tavLst>
                                        <p:tav tm="0">
                                          <p:val>
                                            <p:strVal val="#ppt_w+.3"/>
                                          </p:val>
                                        </p:tav>
                                        <p:tav tm="100000">
                                          <p:val>
                                            <p:strVal val="#ppt_w"/>
                                          </p:val>
                                        </p:tav>
                                      </p:tavLst>
                                    </p:anim>
                                    <p:anim calcmode="lin" valueType="num">
                                      <p:cBhvr>
                                        <p:cTn id="15" dur="1000" fill="hold"/>
                                        <p:tgtEl>
                                          <p:spTgt spid="18436"/>
                                        </p:tgtEl>
                                        <p:attrNameLst>
                                          <p:attrName>ppt_h</p:attrName>
                                        </p:attrNameLst>
                                      </p:cBhvr>
                                      <p:tavLst>
                                        <p:tav tm="0">
                                          <p:val>
                                            <p:strVal val="#ppt_h"/>
                                          </p:val>
                                        </p:tav>
                                        <p:tav tm="100000">
                                          <p:val>
                                            <p:strVal val="#ppt_h"/>
                                          </p:val>
                                        </p:tav>
                                      </p:tavLst>
                                    </p:anim>
                                    <p:animEffect transition="in" filter="fade">
                                      <p:cBhvr>
                                        <p:cTn id="16" dur="1000"/>
                                        <p:tgtEl>
                                          <p:spTgt spid="18436"/>
                                        </p:tgtEl>
                                      </p:cBhvr>
                                    </p:animEffect>
                                  </p:childTnLst>
                                </p:cTn>
                              </p:par>
                            </p:childTnLst>
                          </p:cTn>
                        </p:par>
                        <p:par>
                          <p:cTn id="17" fill="hold">
                            <p:stCondLst>
                              <p:cond delay="3000"/>
                            </p:stCondLst>
                            <p:childTnLst>
                              <p:par>
                                <p:cTn id="18" presetID="50" presetClass="entr" presetSubtype="0" decel="10000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1000" fill="hold"/>
                                        <p:tgtEl>
                                          <p:spTgt spid="5122"/>
                                        </p:tgtEl>
                                        <p:attrNameLst>
                                          <p:attrName>ppt_w</p:attrName>
                                        </p:attrNameLst>
                                      </p:cBhvr>
                                      <p:tavLst>
                                        <p:tav tm="0">
                                          <p:val>
                                            <p:strVal val="#ppt_w+.3"/>
                                          </p:val>
                                        </p:tav>
                                        <p:tav tm="100000">
                                          <p:val>
                                            <p:strVal val="#ppt_w"/>
                                          </p:val>
                                        </p:tav>
                                      </p:tavLst>
                                    </p:anim>
                                    <p:anim calcmode="lin" valueType="num">
                                      <p:cBhvr>
                                        <p:cTn id="21" dur="1000" fill="hold"/>
                                        <p:tgtEl>
                                          <p:spTgt spid="5122"/>
                                        </p:tgtEl>
                                        <p:attrNameLst>
                                          <p:attrName>ppt_h</p:attrName>
                                        </p:attrNameLst>
                                      </p:cBhvr>
                                      <p:tavLst>
                                        <p:tav tm="0">
                                          <p:val>
                                            <p:strVal val="#ppt_h"/>
                                          </p:val>
                                        </p:tav>
                                        <p:tav tm="100000">
                                          <p:val>
                                            <p:strVal val="#ppt_h"/>
                                          </p:val>
                                        </p:tav>
                                      </p:tavLst>
                                    </p:anim>
                                    <p:animEffect transition="in" filter="fade">
                                      <p:cBhvr>
                                        <p:cTn id="22" dur="1000"/>
                                        <p:tgtEl>
                                          <p:spTgt spid="5122"/>
                                        </p:tgtEl>
                                      </p:cBhvr>
                                    </p:animEffect>
                                  </p:childTnLst>
                                </p:cTn>
                              </p:par>
                            </p:childTnLst>
                          </p:cTn>
                        </p:par>
                        <p:par>
                          <p:cTn id="23" fill="hold">
                            <p:stCondLst>
                              <p:cond delay="4000"/>
                            </p:stCondLst>
                            <p:childTnLst>
                              <p:par>
                                <p:cTn id="24" presetID="32" presetClass="emph" presetSubtype="0" fill="hold" nodeType="afterEffect">
                                  <p:stCondLst>
                                    <p:cond delay="0"/>
                                  </p:stCondLst>
                                  <p:childTnLst>
                                    <p:animClr clrSpc="rgb" dir="cw">
                                      <p:cBhvr override="childStyle">
                                        <p:cTn id="25" dur="100" fill="hold"/>
                                        <p:tgtEl>
                                          <p:spTgt spid="18436"/>
                                        </p:tgtEl>
                                        <p:attrNameLst>
                                          <p:attrName>style.color</p:attrName>
                                        </p:attrNameLst>
                                      </p:cBhvr>
                                      <p:to>
                                        <a:schemeClr val="folHlink"/>
                                      </p:to>
                                    </p:animClr>
                                    <p:animClr clrSpc="rgb" dir="cw">
                                      <p:cBhvr>
                                        <p:cTn id="26" dur="100" fill="hold"/>
                                        <p:tgtEl>
                                          <p:spTgt spid="18436"/>
                                        </p:tgtEl>
                                        <p:attrNameLst>
                                          <p:attrName>fillcolor</p:attrName>
                                        </p:attrNameLst>
                                      </p:cBhvr>
                                      <p:to>
                                        <a:schemeClr val="folHlink"/>
                                      </p:to>
                                    </p:animClr>
                                    <p:set>
                                      <p:cBhvr>
                                        <p:cTn id="27" dur="100" fill="hold"/>
                                        <p:tgtEl>
                                          <p:spTgt spid="18436"/>
                                        </p:tgtEl>
                                        <p:attrNameLst>
                                          <p:attrName>fill.type</p:attrName>
                                        </p:attrNameLst>
                                      </p:cBhvr>
                                      <p:to>
                                        <p:strVal val="solid"/>
                                      </p:to>
                                    </p:set>
                                    <p:set>
                                      <p:cBhvr>
                                        <p:cTn id="28" dur="100" fill="hold"/>
                                        <p:tgtEl>
                                          <p:spTgt spid="18436"/>
                                        </p:tgtEl>
                                        <p:attrNameLst>
                                          <p:attrName>fill.on</p:attrName>
                                        </p:attrNameLst>
                                      </p:cBhvr>
                                      <p:to>
                                        <p:strVal val="true"/>
                                      </p:to>
                                    </p:set>
                                    <p:animRot by="120000">
                                      <p:cBhvr>
                                        <p:cTn id="29" dur="100" fill="hold">
                                          <p:stCondLst>
                                            <p:cond delay="0"/>
                                          </p:stCondLst>
                                        </p:cTn>
                                        <p:tgtEl>
                                          <p:spTgt spid="18436"/>
                                        </p:tgtEl>
                                        <p:attrNameLst>
                                          <p:attrName>r</p:attrName>
                                        </p:attrNameLst>
                                      </p:cBhvr>
                                    </p:animRot>
                                    <p:animRot by="-240000">
                                      <p:cBhvr>
                                        <p:cTn id="30" dur="200" fill="hold">
                                          <p:stCondLst>
                                            <p:cond delay="200"/>
                                          </p:stCondLst>
                                        </p:cTn>
                                        <p:tgtEl>
                                          <p:spTgt spid="18436"/>
                                        </p:tgtEl>
                                        <p:attrNameLst>
                                          <p:attrName>r</p:attrName>
                                        </p:attrNameLst>
                                      </p:cBhvr>
                                    </p:animRot>
                                    <p:animRot by="240000">
                                      <p:cBhvr>
                                        <p:cTn id="31" dur="200" fill="hold">
                                          <p:stCondLst>
                                            <p:cond delay="400"/>
                                          </p:stCondLst>
                                        </p:cTn>
                                        <p:tgtEl>
                                          <p:spTgt spid="18436"/>
                                        </p:tgtEl>
                                        <p:attrNameLst>
                                          <p:attrName>r</p:attrName>
                                        </p:attrNameLst>
                                      </p:cBhvr>
                                    </p:animRot>
                                    <p:animRot by="-240000">
                                      <p:cBhvr>
                                        <p:cTn id="32" dur="200" fill="hold">
                                          <p:stCondLst>
                                            <p:cond delay="600"/>
                                          </p:stCondLst>
                                        </p:cTn>
                                        <p:tgtEl>
                                          <p:spTgt spid="18436"/>
                                        </p:tgtEl>
                                        <p:attrNameLst>
                                          <p:attrName>r</p:attrName>
                                        </p:attrNameLst>
                                      </p:cBhvr>
                                    </p:animRot>
                                    <p:animRot by="120000">
                                      <p:cBhvr>
                                        <p:cTn id="33" dur="200" fill="hold">
                                          <p:stCondLst>
                                            <p:cond delay="800"/>
                                          </p:stCondLst>
                                        </p:cTn>
                                        <p:tgtEl>
                                          <p:spTgt spid="18436"/>
                                        </p:tgtEl>
                                        <p:attrNameLst>
                                          <p:attrName>r</p:attrName>
                                        </p:attrNameLst>
                                      </p:cBhvr>
                                    </p:animRot>
                                  </p:childTnLst>
                                </p:cTn>
                              </p:par>
                            </p:childTnLst>
                          </p:cTn>
                        </p:par>
                        <p:par>
                          <p:cTn id="34" fill="hold">
                            <p:stCondLst>
                              <p:cond delay="5000"/>
                            </p:stCondLst>
                            <p:childTnLst>
                              <p:par>
                                <p:cTn id="35" presetID="32" presetClass="emph" presetSubtype="0" fill="hold" nodeType="afterEffect">
                                  <p:stCondLst>
                                    <p:cond delay="0"/>
                                  </p:stCondLst>
                                  <p:childTnLst>
                                    <p:animClr clrSpc="rgb" dir="cw">
                                      <p:cBhvr override="childStyle">
                                        <p:cTn id="36" dur="100" fill="hold"/>
                                        <p:tgtEl>
                                          <p:spTgt spid="5122"/>
                                        </p:tgtEl>
                                        <p:attrNameLst>
                                          <p:attrName>style.color</p:attrName>
                                        </p:attrNameLst>
                                      </p:cBhvr>
                                      <p:to>
                                        <a:schemeClr val="folHlink"/>
                                      </p:to>
                                    </p:animClr>
                                    <p:animClr clrSpc="rgb" dir="cw">
                                      <p:cBhvr>
                                        <p:cTn id="37" dur="100" fill="hold"/>
                                        <p:tgtEl>
                                          <p:spTgt spid="5122"/>
                                        </p:tgtEl>
                                        <p:attrNameLst>
                                          <p:attrName>fillcolor</p:attrName>
                                        </p:attrNameLst>
                                      </p:cBhvr>
                                      <p:to>
                                        <a:schemeClr val="folHlink"/>
                                      </p:to>
                                    </p:animClr>
                                    <p:set>
                                      <p:cBhvr>
                                        <p:cTn id="38" dur="100" fill="hold"/>
                                        <p:tgtEl>
                                          <p:spTgt spid="5122"/>
                                        </p:tgtEl>
                                        <p:attrNameLst>
                                          <p:attrName>fill.type</p:attrName>
                                        </p:attrNameLst>
                                      </p:cBhvr>
                                      <p:to>
                                        <p:strVal val="solid"/>
                                      </p:to>
                                    </p:set>
                                    <p:set>
                                      <p:cBhvr>
                                        <p:cTn id="39" dur="100" fill="hold"/>
                                        <p:tgtEl>
                                          <p:spTgt spid="5122"/>
                                        </p:tgtEl>
                                        <p:attrNameLst>
                                          <p:attrName>fill.on</p:attrName>
                                        </p:attrNameLst>
                                      </p:cBhvr>
                                      <p:to>
                                        <p:strVal val="true"/>
                                      </p:to>
                                    </p:set>
                                    <p:animRot by="120000">
                                      <p:cBhvr>
                                        <p:cTn id="40" dur="100" fill="hold">
                                          <p:stCondLst>
                                            <p:cond delay="0"/>
                                          </p:stCondLst>
                                        </p:cTn>
                                        <p:tgtEl>
                                          <p:spTgt spid="5122"/>
                                        </p:tgtEl>
                                        <p:attrNameLst>
                                          <p:attrName>r</p:attrName>
                                        </p:attrNameLst>
                                      </p:cBhvr>
                                    </p:animRot>
                                    <p:animRot by="-240000">
                                      <p:cBhvr>
                                        <p:cTn id="41" dur="200" fill="hold">
                                          <p:stCondLst>
                                            <p:cond delay="200"/>
                                          </p:stCondLst>
                                        </p:cTn>
                                        <p:tgtEl>
                                          <p:spTgt spid="5122"/>
                                        </p:tgtEl>
                                        <p:attrNameLst>
                                          <p:attrName>r</p:attrName>
                                        </p:attrNameLst>
                                      </p:cBhvr>
                                    </p:animRot>
                                    <p:animRot by="240000">
                                      <p:cBhvr>
                                        <p:cTn id="42" dur="200" fill="hold">
                                          <p:stCondLst>
                                            <p:cond delay="400"/>
                                          </p:stCondLst>
                                        </p:cTn>
                                        <p:tgtEl>
                                          <p:spTgt spid="5122"/>
                                        </p:tgtEl>
                                        <p:attrNameLst>
                                          <p:attrName>r</p:attrName>
                                        </p:attrNameLst>
                                      </p:cBhvr>
                                    </p:animRot>
                                    <p:animRot by="-240000">
                                      <p:cBhvr>
                                        <p:cTn id="43" dur="200" fill="hold">
                                          <p:stCondLst>
                                            <p:cond delay="600"/>
                                          </p:stCondLst>
                                        </p:cTn>
                                        <p:tgtEl>
                                          <p:spTgt spid="5122"/>
                                        </p:tgtEl>
                                        <p:attrNameLst>
                                          <p:attrName>r</p:attrName>
                                        </p:attrNameLst>
                                      </p:cBhvr>
                                    </p:animRot>
                                    <p:animRot by="120000">
                                      <p:cBhvr>
                                        <p:cTn id="44"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32300" y="0"/>
            <a:ext cx="4711700" cy="6858000"/>
          </a:xfrm>
        </p:spPr>
        <p:txBody>
          <a:bodyPr>
            <a:normAutofit/>
          </a:bodyPr>
          <a:lstStyle/>
          <a:p>
            <a:pPr>
              <a:lnSpc>
                <a:spcPct val="80000"/>
              </a:lnSpc>
            </a:pPr>
            <a:endParaRPr lang="ru-RU" sz="3000" smtClean="0"/>
          </a:p>
          <a:p>
            <a:pPr>
              <a:lnSpc>
                <a:spcPct val="80000"/>
              </a:lnSpc>
            </a:pPr>
            <a:r>
              <a:rPr lang="ru-RU" sz="3000" smtClean="0"/>
              <a:t>Величезної популярності набула «козацька» серія, яку створили художники А. Вадов, Є. Кирич, Г. Уманський та І. Будз під керівництвом видатного українського режисера В. Дахна. У яскравих мультиплікаційних образах козаків Тура, Грая та Ока, надзвичайно близьких до героїв народних казок, утілено риси українського характеру: патріотизм, кмітливість, винахідливість, гумор. </a:t>
            </a:r>
            <a:endParaRPr lang="uk-UA" sz="3000" smtClean="0"/>
          </a:p>
          <a:p>
            <a:pPr>
              <a:lnSpc>
                <a:spcPct val="80000"/>
              </a:lnSpc>
            </a:pPr>
            <a:endParaRPr lang="uk-UA" sz="3000" smtClean="0"/>
          </a:p>
        </p:txBody>
      </p:sp>
      <p:pic>
        <p:nvPicPr>
          <p:cNvPr id="6146" name="Picture 2"/>
          <p:cNvPicPr>
            <a:picLocks noChangeAspect="1" noChangeArrowheads="1"/>
          </p:cNvPicPr>
          <p:nvPr/>
        </p:nvPicPr>
        <p:blipFill>
          <a:blip r:embed="rId2" cstate="print"/>
          <a:srcRect/>
          <a:stretch>
            <a:fillRect/>
          </a:stretch>
        </p:blipFill>
        <p:spPr bwMode="auto">
          <a:xfrm>
            <a:off x="1285852" y="142852"/>
            <a:ext cx="3000396" cy="1941432"/>
          </a:xfrm>
          <a:prstGeom prst="rect">
            <a:avLst/>
          </a:prstGeom>
          <a:ln>
            <a:noFill/>
          </a:ln>
          <a:effectLst>
            <a:softEdge rad="112500"/>
          </a:effectLst>
        </p:spPr>
      </p:pic>
      <p:pic>
        <p:nvPicPr>
          <p:cNvPr id="6147" name="Picture 3"/>
          <p:cNvPicPr>
            <a:picLocks noChangeAspect="1" noChangeArrowheads="1"/>
          </p:cNvPicPr>
          <p:nvPr/>
        </p:nvPicPr>
        <p:blipFill>
          <a:blip r:embed="rId3" cstate="print"/>
          <a:srcRect/>
          <a:stretch>
            <a:fillRect/>
          </a:stretch>
        </p:blipFill>
        <p:spPr bwMode="auto">
          <a:xfrm>
            <a:off x="1285852" y="2214554"/>
            <a:ext cx="3143251" cy="2357438"/>
          </a:xfrm>
          <a:prstGeom prst="rect">
            <a:avLst/>
          </a:prstGeom>
          <a:ln>
            <a:noFill/>
          </a:ln>
          <a:effectLst>
            <a:softEdge rad="112500"/>
          </a:effectLst>
        </p:spPr>
      </p:pic>
      <p:pic>
        <p:nvPicPr>
          <p:cNvPr id="6148" name="Picture 4"/>
          <p:cNvPicPr>
            <a:picLocks noChangeAspect="1" noChangeArrowheads="1"/>
          </p:cNvPicPr>
          <p:nvPr/>
        </p:nvPicPr>
        <p:blipFill>
          <a:blip r:embed="rId4" cstate="print"/>
          <a:srcRect/>
          <a:stretch>
            <a:fillRect/>
          </a:stretch>
        </p:blipFill>
        <p:spPr bwMode="auto">
          <a:xfrm>
            <a:off x="1357290" y="4643446"/>
            <a:ext cx="3000396" cy="2046270"/>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2000"/>
                                        <p:tgtEl>
                                          <p:spTgt spid="6146"/>
                                        </p:tgtEl>
                                      </p:cBhvr>
                                    </p:animEffect>
                                    <p:anim calcmode="lin" valueType="num">
                                      <p:cBhvr>
                                        <p:cTn id="12" dur="2000" fill="hold"/>
                                        <p:tgtEl>
                                          <p:spTgt spid="6146"/>
                                        </p:tgtEl>
                                        <p:attrNameLst>
                                          <p:attrName>ppt_x</p:attrName>
                                        </p:attrNameLst>
                                      </p:cBhvr>
                                      <p:tavLst>
                                        <p:tav tm="0">
                                          <p:val>
                                            <p:strVal val="#ppt_x"/>
                                          </p:val>
                                        </p:tav>
                                        <p:tav tm="100000">
                                          <p:val>
                                            <p:strVal val="#ppt_x"/>
                                          </p:val>
                                        </p:tav>
                                      </p:tavLst>
                                    </p:anim>
                                    <p:anim calcmode="lin" valueType="num">
                                      <p:cBhvr>
                                        <p:cTn id="13" dur="1800" decel="100000" fill="hold"/>
                                        <p:tgtEl>
                                          <p:spTgt spid="6146"/>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6146"/>
                                        </p:tgtEl>
                                        <p:attrNameLst>
                                          <p:attrName>ppt_y</p:attrName>
                                        </p:attrNameLst>
                                      </p:cBhvr>
                                      <p:tavLst>
                                        <p:tav tm="0">
                                          <p:val>
                                            <p:strVal val="#ppt_y-.03"/>
                                          </p:val>
                                        </p:tav>
                                        <p:tav tm="100000">
                                          <p:val>
                                            <p:strVal val="#ppt_y"/>
                                          </p:val>
                                        </p:tav>
                                      </p:tavLst>
                                    </p:anim>
                                  </p:childTnLst>
                                </p:cTn>
                              </p:par>
                            </p:childTnLst>
                          </p:cTn>
                        </p:par>
                        <p:par>
                          <p:cTn id="15" fill="hold">
                            <p:stCondLst>
                              <p:cond delay="4000"/>
                            </p:stCondLst>
                            <p:childTnLst>
                              <p:par>
                                <p:cTn id="16" presetID="37" presetClass="entr" presetSubtype="0"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2000"/>
                                        <p:tgtEl>
                                          <p:spTgt spid="6147"/>
                                        </p:tgtEl>
                                      </p:cBhvr>
                                    </p:animEffect>
                                    <p:anim calcmode="lin" valueType="num">
                                      <p:cBhvr>
                                        <p:cTn id="19" dur="2000" fill="hold"/>
                                        <p:tgtEl>
                                          <p:spTgt spid="6147"/>
                                        </p:tgtEl>
                                        <p:attrNameLst>
                                          <p:attrName>ppt_x</p:attrName>
                                        </p:attrNameLst>
                                      </p:cBhvr>
                                      <p:tavLst>
                                        <p:tav tm="0">
                                          <p:val>
                                            <p:strVal val="#ppt_x"/>
                                          </p:val>
                                        </p:tav>
                                        <p:tav tm="100000">
                                          <p:val>
                                            <p:strVal val="#ppt_x"/>
                                          </p:val>
                                        </p:tav>
                                      </p:tavLst>
                                    </p:anim>
                                    <p:anim calcmode="lin" valueType="num">
                                      <p:cBhvr>
                                        <p:cTn id="20" dur="1800" decel="100000" fill="hold"/>
                                        <p:tgtEl>
                                          <p:spTgt spid="614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par>
                          <p:cTn id="22" fill="hold">
                            <p:stCondLst>
                              <p:cond delay="6000"/>
                            </p:stCondLst>
                            <p:childTnLst>
                              <p:par>
                                <p:cTn id="23" presetID="37" presetClass="entr" presetSubtype="0" fill="hold" nodeType="after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2000"/>
                                        <p:tgtEl>
                                          <p:spTgt spid="6148"/>
                                        </p:tgtEl>
                                      </p:cBhvr>
                                    </p:animEffect>
                                    <p:anim calcmode="lin" valueType="num">
                                      <p:cBhvr>
                                        <p:cTn id="26" dur="2000" fill="hold"/>
                                        <p:tgtEl>
                                          <p:spTgt spid="6148"/>
                                        </p:tgtEl>
                                        <p:attrNameLst>
                                          <p:attrName>ppt_x</p:attrName>
                                        </p:attrNameLst>
                                      </p:cBhvr>
                                      <p:tavLst>
                                        <p:tav tm="0">
                                          <p:val>
                                            <p:strVal val="#ppt_x"/>
                                          </p:val>
                                        </p:tav>
                                        <p:tav tm="100000">
                                          <p:val>
                                            <p:strVal val="#ppt_x"/>
                                          </p:val>
                                        </p:tav>
                                      </p:tavLst>
                                    </p:anim>
                                    <p:anim calcmode="lin" valueType="num">
                                      <p:cBhvr>
                                        <p:cTn id="27" dur="1800" decel="100000" fill="hold"/>
                                        <p:tgtEl>
                                          <p:spTgt spid="6148"/>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61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4286250" cy="6858000"/>
          </a:xfrm>
        </p:spPr>
        <p:txBody>
          <a:bodyPr>
            <a:normAutofit fontScale="85000" lnSpcReduction="10000"/>
          </a:bodyPr>
          <a:lstStyle/>
          <a:p>
            <a:pPr marL="365760" indent="-283464" fontAlgn="auto">
              <a:spcAft>
                <a:spcPts val="0"/>
              </a:spcAft>
              <a:buFont typeface="Wingdings 2"/>
              <a:buChar char=""/>
              <a:defRPr/>
            </a:pPr>
            <a:r>
              <a:rPr lang="ru-RU" dirty="0" err="1" smtClean="0"/>
              <a:t>Окрім</a:t>
            </a:r>
            <a:r>
              <a:rPr lang="ru-RU" dirty="0" smtClean="0"/>
              <a:t> «</a:t>
            </a:r>
            <a:r>
              <a:rPr lang="ru-RU" dirty="0" err="1" smtClean="0"/>
              <a:t>Козаків</a:t>
            </a:r>
            <a:r>
              <a:rPr lang="ru-RU" dirty="0" smtClean="0"/>
              <a:t>» </a:t>
            </a:r>
            <a:r>
              <a:rPr lang="ru-RU" dirty="0" err="1" smtClean="0"/>
              <a:t>українські</a:t>
            </a:r>
            <a:r>
              <a:rPr lang="ru-RU" dirty="0" smtClean="0"/>
              <a:t> </a:t>
            </a:r>
            <a:r>
              <a:rPr lang="ru-RU" dirty="0" err="1" smtClean="0"/>
              <a:t>мультиплікатори</a:t>
            </a:r>
            <a:r>
              <a:rPr lang="ru-RU" dirty="0" smtClean="0"/>
              <a:t> створили </a:t>
            </a:r>
            <a:r>
              <a:rPr lang="ru-RU" dirty="0" err="1" smtClean="0"/>
              <a:t>ще</a:t>
            </a:r>
            <a:r>
              <a:rPr lang="ru-RU" dirty="0" smtClean="0"/>
              <a:t> </a:t>
            </a:r>
            <a:r>
              <a:rPr lang="ru-RU" dirty="0" err="1" smtClean="0"/>
              <a:t>кілька</a:t>
            </a:r>
            <a:r>
              <a:rPr lang="ru-RU" dirty="0" smtClean="0"/>
              <a:t> </a:t>
            </a:r>
            <a:r>
              <a:rPr lang="ru-RU" dirty="0" err="1" smtClean="0"/>
              <a:t>анімаційних</a:t>
            </a:r>
            <a:r>
              <a:rPr lang="ru-RU" dirty="0" smtClean="0"/>
              <a:t> </a:t>
            </a:r>
            <a:r>
              <a:rPr lang="ru-RU" dirty="0" err="1" smtClean="0"/>
              <a:t>серіалів</a:t>
            </a:r>
            <a:r>
              <a:rPr lang="ru-RU" dirty="0" smtClean="0"/>
              <a:t>, </a:t>
            </a:r>
            <a:r>
              <a:rPr lang="ru-RU" dirty="0" err="1" smtClean="0"/>
              <a:t>які</a:t>
            </a:r>
            <a:r>
              <a:rPr lang="ru-RU" dirty="0" smtClean="0"/>
              <a:t> </a:t>
            </a:r>
            <a:r>
              <a:rPr lang="ru-RU" dirty="0" err="1" smtClean="0"/>
              <a:t>увійшли</a:t>
            </a:r>
            <a:r>
              <a:rPr lang="ru-RU" dirty="0" smtClean="0"/>
              <a:t> до золотого фонду </a:t>
            </a:r>
            <a:r>
              <a:rPr lang="ru-RU" dirty="0" err="1" smtClean="0"/>
              <a:t>вітчизняної</a:t>
            </a:r>
            <a:r>
              <a:rPr lang="ru-RU" dirty="0" smtClean="0"/>
              <a:t> </a:t>
            </a:r>
            <a:r>
              <a:rPr lang="ru-RU" dirty="0" err="1" smtClean="0"/>
              <a:t>мультиплікації</a:t>
            </a:r>
            <a:r>
              <a:rPr lang="ru-RU" dirty="0" smtClean="0"/>
              <a:t>: «</a:t>
            </a:r>
            <a:r>
              <a:rPr lang="ru-RU" dirty="0" err="1" smtClean="0"/>
              <a:t>Пригоди</a:t>
            </a:r>
            <a:r>
              <a:rPr lang="ru-RU" dirty="0" smtClean="0"/>
              <a:t> </a:t>
            </a:r>
            <a:r>
              <a:rPr lang="ru-RU" dirty="0" err="1" smtClean="0"/>
              <a:t>капітана</a:t>
            </a:r>
            <a:r>
              <a:rPr lang="ru-RU" dirty="0" smtClean="0"/>
              <a:t> </a:t>
            </a:r>
            <a:r>
              <a:rPr lang="ru-RU" dirty="0" err="1" smtClean="0"/>
              <a:t>Врунгеля</a:t>
            </a:r>
            <a:r>
              <a:rPr lang="ru-RU" dirty="0" smtClean="0"/>
              <a:t>» </a:t>
            </a:r>
            <a:r>
              <a:rPr lang="ru-RU" dirty="0" err="1" smtClean="0"/>
              <a:t>й</a:t>
            </a:r>
            <a:r>
              <a:rPr lang="ru-RU" dirty="0" smtClean="0"/>
              <a:t> «</a:t>
            </a:r>
            <a:r>
              <a:rPr lang="ru-RU" dirty="0" err="1" smtClean="0"/>
              <a:t>Лікар</a:t>
            </a:r>
            <a:r>
              <a:rPr lang="ru-RU" dirty="0" smtClean="0"/>
              <a:t> </a:t>
            </a:r>
            <a:r>
              <a:rPr lang="ru-RU" dirty="0" err="1" smtClean="0"/>
              <a:t>Айболить</a:t>
            </a:r>
            <a:r>
              <a:rPr lang="ru-RU" dirty="0" smtClean="0"/>
              <a:t>» (</a:t>
            </a:r>
            <a:r>
              <a:rPr lang="ru-RU" dirty="0" err="1" smtClean="0"/>
              <a:t>реж</a:t>
            </a:r>
            <a:r>
              <a:rPr lang="ru-RU" dirty="0" smtClean="0"/>
              <a:t>. Д. </a:t>
            </a:r>
            <a:r>
              <a:rPr lang="ru-RU" dirty="0" err="1" smtClean="0"/>
              <a:t>Черкаський</a:t>
            </a:r>
            <a:r>
              <a:rPr lang="ru-RU" dirty="0" smtClean="0"/>
              <a:t>, худ. Р. </a:t>
            </a:r>
            <a:r>
              <a:rPr lang="ru-RU" dirty="0" err="1" smtClean="0"/>
              <a:t>Сахалтуєв</a:t>
            </a:r>
            <a:r>
              <a:rPr lang="ru-RU" dirty="0" smtClean="0"/>
              <a:t>), «</a:t>
            </a:r>
            <a:r>
              <a:rPr lang="ru-RU" dirty="0" err="1" smtClean="0"/>
              <a:t>Аліса</a:t>
            </a:r>
            <a:r>
              <a:rPr lang="ru-RU" dirty="0" smtClean="0"/>
              <a:t> в </a:t>
            </a:r>
            <a:r>
              <a:rPr lang="ru-RU" dirty="0" err="1" smtClean="0"/>
              <a:t>Країні</a:t>
            </a:r>
            <a:r>
              <a:rPr lang="ru-RU" dirty="0" smtClean="0"/>
              <a:t> чудес» </a:t>
            </a:r>
            <a:r>
              <a:rPr lang="ru-RU" dirty="0" err="1" smtClean="0"/>
              <a:t>і</a:t>
            </a:r>
            <a:r>
              <a:rPr lang="ru-RU" dirty="0" smtClean="0"/>
              <a:t> «</a:t>
            </a:r>
            <a:r>
              <a:rPr lang="ru-RU" dirty="0" err="1" smtClean="0"/>
              <a:t>Аліса</a:t>
            </a:r>
            <a:r>
              <a:rPr lang="ru-RU" dirty="0" smtClean="0"/>
              <a:t> у </a:t>
            </a:r>
            <a:r>
              <a:rPr lang="ru-RU" dirty="0" err="1" smtClean="0"/>
              <a:t>Задзеркаллі</a:t>
            </a:r>
            <a:r>
              <a:rPr lang="ru-RU" dirty="0" smtClean="0"/>
              <a:t>» (</a:t>
            </a:r>
            <a:r>
              <a:rPr lang="ru-RU" dirty="0" err="1" smtClean="0"/>
              <a:t>реж</a:t>
            </a:r>
            <a:r>
              <a:rPr lang="ru-RU" dirty="0" smtClean="0"/>
              <a:t>. Є. </a:t>
            </a:r>
            <a:r>
              <a:rPr lang="ru-RU" dirty="0" err="1" smtClean="0"/>
              <a:t>Пружанський</a:t>
            </a:r>
            <a:r>
              <a:rPr lang="ru-RU" dirty="0" smtClean="0"/>
              <a:t>, худ. І. Смирнова та Г. </a:t>
            </a:r>
            <a:r>
              <a:rPr lang="ru-RU" dirty="0" err="1" smtClean="0"/>
              <a:t>Уманський</a:t>
            </a:r>
            <a:r>
              <a:rPr lang="ru-RU" dirty="0" smtClean="0"/>
              <a:t>).</a:t>
            </a:r>
            <a:endParaRPr lang="uk-UA" dirty="0" smtClean="0"/>
          </a:p>
          <a:p>
            <a:pPr marL="365760" indent="-283464" fontAlgn="auto">
              <a:spcAft>
                <a:spcPts val="0"/>
              </a:spcAft>
              <a:buFont typeface="Wingdings 2"/>
              <a:buChar char=""/>
              <a:defRPr/>
            </a:pPr>
            <a:endParaRPr lang="uk-UA" dirty="0"/>
          </a:p>
        </p:txBody>
      </p:sp>
      <p:pic>
        <p:nvPicPr>
          <p:cNvPr id="7170" name="Picture 2"/>
          <p:cNvPicPr>
            <a:picLocks noChangeAspect="1" noChangeArrowheads="1"/>
          </p:cNvPicPr>
          <p:nvPr/>
        </p:nvPicPr>
        <p:blipFill>
          <a:blip r:embed="rId2" cstate="print"/>
          <a:srcRect/>
          <a:stretch>
            <a:fillRect/>
          </a:stretch>
        </p:blipFill>
        <p:spPr bwMode="auto">
          <a:xfrm>
            <a:off x="5143504" y="357166"/>
            <a:ext cx="3810000" cy="2381250"/>
          </a:xfrm>
          <a:prstGeom prst="rect">
            <a:avLst/>
          </a:prstGeom>
          <a:ln>
            <a:noFill/>
          </a:ln>
          <a:effectLst>
            <a:softEdge rad="112500"/>
          </a:effectLst>
        </p:spPr>
      </p:pic>
      <p:pic>
        <p:nvPicPr>
          <p:cNvPr id="7171" name="Picture 3"/>
          <p:cNvPicPr>
            <a:picLocks noChangeAspect="1" noChangeArrowheads="1"/>
          </p:cNvPicPr>
          <p:nvPr/>
        </p:nvPicPr>
        <p:blipFill>
          <a:blip r:embed="rId3" cstate="print"/>
          <a:srcRect/>
          <a:stretch>
            <a:fillRect/>
          </a:stretch>
        </p:blipFill>
        <p:spPr bwMode="auto">
          <a:xfrm>
            <a:off x="5143504" y="3214686"/>
            <a:ext cx="3719563" cy="2786082"/>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2000"/>
                                        <p:tgtEl>
                                          <p:spTgt spid="717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0"/>
            <a:ext cx="4429125" cy="6858000"/>
          </a:xfrm>
        </p:spPr>
        <p:txBody>
          <a:bodyPr>
            <a:normAutofit fontScale="92500"/>
          </a:bodyPr>
          <a:lstStyle/>
          <a:p>
            <a:pPr marL="365760" indent="-283464" fontAlgn="auto">
              <a:spcAft>
                <a:spcPts val="0"/>
              </a:spcAft>
              <a:buFont typeface="Wingdings 2"/>
              <a:buChar char=""/>
              <a:defRPr/>
            </a:pPr>
            <a:r>
              <a:rPr lang="ru-RU" dirty="0" smtClean="0"/>
              <a:t>Про </a:t>
            </a:r>
            <a:r>
              <a:rPr lang="ru-RU" dirty="0" err="1" smtClean="0"/>
              <a:t>талановитість</a:t>
            </a:r>
            <a:r>
              <a:rPr lang="ru-RU" dirty="0" smtClean="0"/>
              <a:t> </a:t>
            </a:r>
            <a:r>
              <a:rPr lang="ru-RU" dirty="0" err="1" smtClean="0"/>
              <a:t>українських</a:t>
            </a:r>
            <a:r>
              <a:rPr lang="ru-RU" dirty="0" smtClean="0"/>
              <a:t> </a:t>
            </a:r>
            <a:r>
              <a:rPr lang="ru-RU" dirty="0" err="1" smtClean="0"/>
              <a:t>мультиплікаторів</a:t>
            </a:r>
            <a:r>
              <a:rPr lang="ru-RU" dirty="0" smtClean="0"/>
              <a:t> </a:t>
            </a:r>
            <a:r>
              <a:rPr lang="ru-RU" dirty="0" err="1" smtClean="0"/>
              <a:t>свідчить</a:t>
            </a:r>
            <a:r>
              <a:rPr lang="ru-RU" dirty="0" smtClean="0"/>
              <a:t> </a:t>
            </a:r>
            <a:r>
              <a:rPr lang="ru-RU" dirty="0" err="1" smtClean="0"/>
              <a:t>і</a:t>
            </a:r>
            <a:r>
              <a:rPr lang="ru-RU" dirty="0" smtClean="0"/>
              <a:t> </a:t>
            </a:r>
            <a:r>
              <a:rPr lang="ru-RU" dirty="0" err="1" smtClean="0"/>
              <a:t>повнометражний</a:t>
            </a:r>
            <a:r>
              <a:rPr lang="ru-RU" dirty="0" smtClean="0"/>
              <a:t> </a:t>
            </a:r>
            <a:r>
              <a:rPr lang="ru-RU" dirty="0" err="1" smtClean="0"/>
              <a:t>твір</a:t>
            </a:r>
            <a:r>
              <a:rPr lang="ru-RU" dirty="0" smtClean="0"/>
              <a:t> </a:t>
            </a:r>
            <a:r>
              <a:rPr lang="ru-RU" dirty="0" err="1" smtClean="0"/>
              <a:t>анімаційного</a:t>
            </a:r>
            <a:r>
              <a:rPr lang="ru-RU" dirty="0" smtClean="0"/>
              <a:t> </a:t>
            </a:r>
            <a:r>
              <a:rPr lang="ru-RU" dirty="0" err="1" smtClean="0"/>
              <a:t>кінематографа</a:t>
            </a:r>
            <a:r>
              <a:rPr lang="ru-RU" dirty="0" smtClean="0"/>
              <a:t> «</a:t>
            </a:r>
            <a:r>
              <a:rPr lang="ru-RU" dirty="0" err="1" smtClean="0"/>
              <a:t>Острів</a:t>
            </a:r>
            <a:r>
              <a:rPr lang="ru-RU" dirty="0" smtClean="0"/>
              <a:t> </a:t>
            </a:r>
            <a:r>
              <a:rPr lang="ru-RU" dirty="0" err="1" smtClean="0"/>
              <a:t>скарбів</a:t>
            </a:r>
            <a:r>
              <a:rPr lang="ru-RU" dirty="0" smtClean="0"/>
              <a:t>» — </a:t>
            </a:r>
            <a:r>
              <a:rPr lang="ru-RU" dirty="0" err="1" smtClean="0"/>
              <a:t>дійсно</a:t>
            </a:r>
            <a:r>
              <a:rPr lang="ru-RU" dirty="0" smtClean="0"/>
              <a:t> </a:t>
            </a:r>
            <a:r>
              <a:rPr lang="ru-RU" dirty="0" err="1" smtClean="0"/>
              <a:t>високохудожня</a:t>
            </a:r>
            <a:r>
              <a:rPr lang="ru-RU" dirty="0" smtClean="0"/>
              <a:t> </a:t>
            </a:r>
            <a:r>
              <a:rPr lang="ru-RU" dirty="0" err="1" smtClean="0"/>
              <a:t>стрічка</a:t>
            </a:r>
            <a:r>
              <a:rPr lang="ru-RU" dirty="0" smtClean="0"/>
              <a:t>, у </a:t>
            </a:r>
            <a:r>
              <a:rPr lang="ru-RU" dirty="0" err="1" smtClean="0"/>
              <a:t>якій</a:t>
            </a:r>
            <a:r>
              <a:rPr lang="ru-RU" dirty="0" smtClean="0"/>
              <a:t> </a:t>
            </a:r>
            <a:r>
              <a:rPr lang="ru-RU" dirty="0" err="1" smtClean="0"/>
              <a:t>органічно</a:t>
            </a:r>
            <a:r>
              <a:rPr lang="ru-RU" dirty="0" smtClean="0"/>
              <a:t> </a:t>
            </a:r>
            <a:r>
              <a:rPr lang="ru-RU" dirty="0" err="1" smtClean="0"/>
              <a:t>переплелися</a:t>
            </a:r>
            <a:r>
              <a:rPr lang="ru-RU" dirty="0" smtClean="0"/>
              <a:t> </a:t>
            </a:r>
            <a:r>
              <a:rPr lang="ru-RU" dirty="0" err="1" smtClean="0"/>
              <a:t>елементи</a:t>
            </a:r>
            <a:r>
              <a:rPr lang="ru-RU" dirty="0" smtClean="0"/>
              <a:t> </a:t>
            </a:r>
            <a:r>
              <a:rPr lang="ru-RU" dirty="0" err="1" smtClean="0"/>
              <a:t>комедійного</a:t>
            </a:r>
            <a:r>
              <a:rPr lang="ru-RU" dirty="0" smtClean="0"/>
              <a:t> </a:t>
            </a:r>
            <a:r>
              <a:rPr lang="ru-RU" dirty="0" err="1" smtClean="0"/>
              <a:t>німого</a:t>
            </a:r>
            <a:r>
              <a:rPr lang="ru-RU" dirty="0" smtClean="0"/>
              <a:t> </a:t>
            </a:r>
            <a:r>
              <a:rPr lang="ru-RU" dirty="0" err="1" smtClean="0"/>
              <a:t>кіно</a:t>
            </a:r>
            <a:r>
              <a:rPr lang="ru-RU" dirty="0" smtClean="0"/>
              <a:t>, </a:t>
            </a:r>
            <a:r>
              <a:rPr lang="ru-RU" dirty="0" err="1" smtClean="0"/>
              <a:t>відеокліпу</a:t>
            </a:r>
            <a:r>
              <a:rPr lang="ru-RU" dirty="0" smtClean="0"/>
              <a:t>, </a:t>
            </a:r>
            <a:r>
              <a:rPr lang="ru-RU" dirty="0" err="1" smtClean="0"/>
              <a:t>циркової</a:t>
            </a:r>
            <a:r>
              <a:rPr lang="ru-RU" dirty="0" smtClean="0"/>
              <a:t> </a:t>
            </a:r>
            <a:r>
              <a:rPr lang="ru-RU" dirty="0" err="1" smtClean="0"/>
              <a:t>буфонади</a:t>
            </a:r>
            <a:r>
              <a:rPr lang="ru-RU" dirty="0" smtClean="0"/>
              <a:t>.</a:t>
            </a:r>
            <a:endParaRPr lang="uk-UA" dirty="0" smtClean="0"/>
          </a:p>
          <a:p>
            <a:pPr marL="365760" indent="-283464" fontAlgn="auto">
              <a:spcAft>
                <a:spcPts val="0"/>
              </a:spcAft>
              <a:buFont typeface="Wingdings 2"/>
              <a:buChar char=""/>
              <a:defRPr/>
            </a:pPr>
            <a:endParaRPr lang="uk-UA" dirty="0"/>
          </a:p>
        </p:txBody>
      </p:sp>
      <p:pic>
        <p:nvPicPr>
          <p:cNvPr id="8194" name="Picture 2"/>
          <p:cNvPicPr>
            <a:picLocks noChangeAspect="1" noChangeArrowheads="1"/>
          </p:cNvPicPr>
          <p:nvPr/>
        </p:nvPicPr>
        <p:blipFill>
          <a:blip r:embed="rId2" cstate="print"/>
          <a:srcRect/>
          <a:stretch>
            <a:fillRect/>
          </a:stretch>
        </p:blipFill>
        <p:spPr bwMode="auto">
          <a:xfrm>
            <a:off x="5357818" y="285728"/>
            <a:ext cx="3433443" cy="2571768"/>
          </a:xfrm>
          <a:prstGeom prst="rect">
            <a:avLst/>
          </a:prstGeom>
          <a:ln>
            <a:noFill/>
          </a:ln>
          <a:effectLst>
            <a:softEdge rad="112500"/>
          </a:effectLst>
        </p:spPr>
      </p:pic>
      <p:pic>
        <p:nvPicPr>
          <p:cNvPr id="8195" name="Picture 3"/>
          <p:cNvPicPr>
            <a:picLocks noChangeAspect="1" noChangeArrowheads="1"/>
          </p:cNvPicPr>
          <p:nvPr/>
        </p:nvPicPr>
        <p:blipFill>
          <a:blip r:embed="rId3" cstate="print"/>
          <a:srcRect/>
          <a:stretch>
            <a:fillRect/>
          </a:stretch>
        </p:blipFill>
        <p:spPr bwMode="auto">
          <a:xfrm>
            <a:off x="5357818" y="3286124"/>
            <a:ext cx="3528816" cy="2643206"/>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19" presetClass="entr" presetSubtype="1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0" fill="hold"/>
                                        <p:tgtEl>
                                          <p:spTgt spid="8194"/>
                                        </p:tgtEl>
                                        <p:attrNameLst>
                                          <p:attrName>ppt_w</p:attrName>
                                        </p:attrNameLst>
                                      </p:cBhvr>
                                      <p:tavLst>
                                        <p:tav tm="0" fmla="#ppt_w*sin(2.5*pi*$)">
                                          <p:val>
                                            <p:fltVal val="0"/>
                                          </p:val>
                                        </p:tav>
                                        <p:tav tm="100000">
                                          <p:val>
                                            <p:fltVal val="1"/>
                                          </p:val>
                                        </p:tav>
                                      </p:tavLst>
                                    </p:anim>
                                    <p:anim calcmode="lin" valueType="num">
                                      <p:cBhvr>
                                        <p:cTn id="12" dur="5000" fill="hold"/>
                                        <p:tgtEl>
                                          <p:spTgt spid="8194"/>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p:cTn id="15" dur="5000" fill="hold"/>
                                        <p:tgtEl>
                                          <p:spTgt spid="8195"/>
                                        </p:tgtEl>
                                        <p:attrNameLst>
                                          <p:attrName>ppt_w</p:attrName>
                                        </p:attrNameLst>
                                      </p:cBhvr>
                                      <p:tavLst>
                                        <p:tav tm="0" fmla="#ppt_w*sin(2.5*pi*$)">
                                          <p:val>
                                            <p:fltVal val="0"/>
                                          </p:val>
                                        </p:tav>
                                        <p:tav tm="100000">
                                          <p:val>
                                            <p:fltVal val="1"/>
                                          </p:val>
                                        </p:tav>
                                      </p:tavLst>
                                    </p:anim>
                                    <p:anim calcmode="lin" valueType="num">
                                      <p:cBhvr>
                                        <p:cTn id="16" dur="50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TotalTime>
  <Words>509</Words>
  <Application>Microsoft Office PowerPoint</Application>
  <PresentationFormat>Экран (4:3)</PresentationFormat>
  <Paragraphs>16</Paragraphs>
  <Slides>11</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7</vt:i4>
      </vt:variant>
      <vt:variant>
        <vt:lpstr>Заголовки слайдов</vt:lpstr>
      </vt:variant>
      <vt:variant>
        <vt:i4>11</vt:i4>
      </vt:variant>
    </vt:vector>
  </HeadingPairs>
  <TitlesOfParts>
    <vt:vector size="24" baseType="lpstr">
      <vt:lpstr>Corbel</vt:lpstr>
      <vt:lpstr>Arial</vt:lpstr>
      <vt:lpstr>Wingdings 2</vt:lpstr>
      <vt:lpstr>Verdana</vt:lpstr>
      <vt:lpstr>Calibri</vt:lpstr>
      <vt:lpstr>Gill Sans MT</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Українське анімаційне кіномистецтво</vt:lpstr>
      <vt:lpstr>Слайд 2</vt:lpstr>
      <vt:lpstr>Слайд 3</vt:lpstr>
      <vt:lpstr>Слайд 4</vt:lpstr>
      <vt:lpstr>Слайд 5</vt:lpstr>
      <vt:lpstr>Слайд 6</vt:lpstr>
      <vt:lpstr>Слайд 7</vt:lpstr>
      <vt:lpstr>Слайд 8</vt:lpstr>
      <vt:lpstr>Слайд 9</vt:lpstr>
      <vt:lpstr>Слайд 10</vt:lpstr>
      <vt:lpstr>КІНЕЦЬ Дякуємо за перегляд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Українське анімаційне кіномистецтво</dc:title>
  <dc:creator>KATYA</dc:creator>
  <cp:lastModifiedBy>User</cp:lastModifiedBy>
  <cp:revision>10</cp:revision>
  <dcterms:created xsi:type="dcterms:W3CDTF">2014-05-22T18:31:53Z</dcterms:created>
  <dcterms:modified xsi:type="dcterms:W3CDTF">2014-05-22T18:32:15Z</dcterms:modified>
</cp:coreProperties>
</file>