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9" r:id="rId4"/>
    <p:sldId id="269" r:id="rId5"/>
    <p:sldId id="274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68" r:id="rId15"/>
    <p:sldId id="260" r:id="rId16"/>
    <p:sldId id="257" r:id="rId17"/>
    <p:sldId id="265" r:id="rId18"/>
    <p:sldId id="266" r:id="rId19"/>
    <p:sldId id="267" r:id="rId20"/>
    <p:sldId id="258" r:id="rId21"/>
    <p:sldId id="259" r:id="rId22"/>
    <p:sldId id="262" r:id="rId23"/>
    <p:sldId id="261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1430-65F3-4B73-9245-21D8F32C948A}" type="datetimeFigureOut">
              <a:rPr lang="uk-UA" smtClean="0"/>
              <a:pPr/>
              <a:t>13.01.2013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00BE05-6A67-4321-AF1C-2DBC5ED1AD1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1430-65F3-4B73-9245-21D8F32C948A}" type="datetimeFigureOut">
              <a:rPr lang="uk-UA" smtClean="0"/>
              <a:pPr/>
              <a:t>13.01.2013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BE05-6A67-4321-AF1C-2DBC5ED1AD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1430-65F3-4B73-9245-21D8F32C948A}" type="datetimeFigureOut">
              <a:rPr lang="uk-UA" smtClean="0"/>
              <a:pPr/>
              <a:t>13.01.2013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BE05-6A67-4321-AF1C-2DBC5ED1AD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1A1430-65F3-4B73-9245-21D8F32C948A}" type="datetimeFigureOut">
              <a:rPr lang="uk-UA" smtClean="0"/>
              <a:pPr/>
              <a:t>13.01.2013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700BE05-6A67-4321-AF1C-2DBC5ED1AD1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1430-65F3-4B73-9245-21D8F32C948A}" type="datetimeFigureOut">
              <a:rPr lang="uk-UA" smtClean="0"/>
              <a:pPr/>
              <a:t>13.01.2013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BE05-6A67-4321-AF1C-2DBC5ED1AD1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1430-65F3-4B73-9245-21D8F32C948A}" type="datetimeFigureOut">
              <a:rPr lang="uk-UA" smtClean="0"/>
              <a:pPr/>
              <a:t>13.01.2013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BE05-6A67-4321-AF1C-2DBC5ED1AD1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BE05-6A67-4321-AF1C-2DBC5ED1AD1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1430-65F3-4B73-9245-21D8F32C948A}" type="datetimeFigureOut">
              <a:rPr lang="uk-UA" smtClean="0"/>
              <a:pPr/>
              <a:t>13.01.2013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1430-65F3-4B73-9245-21D8F32C948A}" type="datetimeFigureOut">
              <a:rPr lang="uk-UA" smtClean="0"/>
              <a:pPr/>
              <a:t>13.01.2013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BE05-6A67-4321-AF1C-2DBC5ED1AD1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1430-65F3-4B73-9245-21D8F32C948A}" type="datetimeFigureOut">
              <a:rPr lang="uk-UA" smtClean="0"/>
              <a:pPr/>
              <a:t>13.01.2013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BE05-6A67-4321-AF1C-2DBC5ED1AD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1A1430-65F3-4B73-9245-21D8F32C948A}" type="datetimeFigureOut">
              <a:rPr lang="uk-UA" smtClean="0"/>
              <a:pPr/>
              <a:t>13.01.2013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00BE05-6A67-4321-AF1C-2DBC5ED1AD1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1430-65F3-4B73-9245-21D8F32C948A}" type="datetimeFigureOut">
              <a:rPr lang="uk-UA" smtClean="0"/>
              <a:pPr/>
              <a:t>13.01.2013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00BE05-6A67-4321-AF1C-2DBC5ED1AD1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1A1430-65F3-4B73-9245-21D8F32C948A}" type="datetimeFigureOut">
              <a:rPr lang="uk-UA" smtClean="0"/>
              <a:pPr/>
              <a:t>13.01.2013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700BE05-6A67-4321-AF1C-2DBC5ED1AD1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39"/>
            <a:ext cx="9144000" cy="68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Бойко І.М.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Для 10 кл.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Лев Толстой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“Анна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Кареніна”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Костянтин </a:t>
            </a:r>
            <a:r>
              <a:rPr lang="uk-UA" dirty="0" err="1" smtClean="0"/>
              <a:t>Левін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Живе в маєтку</a:t>
            </a:r>
          </a:p>
          <a:p>
            <a:r>
              <a:rPr lang="uk-UA" dirty="0" smtClean="0"/>
              <a:t>Займається господарством</a:t>
            </a:r>
          </a:p>
          <a:p>
            <a:r>
              <a:rPr lang="uk-UA" dirty="0" smtClean="0"/>
              <a:t>Закоханий в </a:t>
            </a:r>
            <a:r>
              <a:rPr lang="uk-UA" dirty="0" err="1" smtClean="0"/>
              <a:t>Кіті</a:t>
            </a:r>
            <a:r>
              <a:rPr lang="uk-UA" dirty="0" smtClean="0"/>
              <a:t> </a:t>
            </a:r>
            <a:r>
              <a:rPr lang="uk-UA" dirty="0" err="1" smtClean="0"/>
              <a:t>Щербацьку</a:t>
            </a:r>
            <a:endParaRPr lang="uk-UA" dirty="0" smtClean="0"/>
          </a:p>
          <a:p>
            <a:r>
              <a:rPr lang="uk-UA" dirty="0" err="1" smtClean="0"/>
              <a:t>Кіті</a:t>
            </a:r>
            <a:r>
              <a:rPr lang="uk-UA" dirty="0" smtClean="0"/>
              <a:t> відмовила, бо закохана у </a:t>
            </a:r>
            <a:r>
              <a:rPr lang="uk-UA" dirty="0" err="1" smtClean="0"/>
              <a:t>Вронського</a:t>
            </a:r>
            <a:endParaRPr lang="uk-UA" dirty="0" smtClean="0"/>
          </a:p>
          <a:p>
            <a:r>
              <a:rPr lang="uk-UA" dirty="0" smtClean="0"/>
              <a:t>Повертається в маєток</a:t>
            </a:r>
            <a:endParaRPr lang="uk-UA" dirty="0"/>
          </a:p>
        </p:txBody>
      </p:sp>
      <p:pic>
        <p:nvPicPr>
          <p:cNvPr id="5" name="Содержимое 4" descr="66912-69e43-38939644-m750x740-u4a97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1500174"/>
            <a:ext cx="3340608" cy="451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nna_Karenina_Kitty_and_Vrons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456" y="1643050"/>
            <a:ext cx="641954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Костянтин </a:t>
            </a:r>
            <a:r>
              <a:rPr lang="uk-UA" dirty="0" err="1" smtClean="0"/>
              <a:t>Левін</a:t>
            </a:r>
            <a:r>
              <a:rPr lang="uk-UA" dirty="0" smtClean="0"/>
              <a:t> та </a:t>
            </a:r>
            <a:r>
              <a:rPr lang="uk-UA" dirty="0" err="1" smtClean="0"/>
              <a:t>Кіті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24000"/>
            <a:ext cx="4714908" cy="504827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Наступного року сватається до </a:t>
            </a:r>
            <a:r>
              <a:rPr lang="uk-UA" dirty="0" err="1" smtClean="0"/>
              <a:t>Кіті</a:t>
            </a:r>
            <a:r>
              <a:rPr lang="uk-UA" dirty="0" smtClean="0"/>
              <a:t> (сцена у більярдній)</a:t>
            </a:r>
          </a:p>
          <a:p>
            <a:r>
              <a:rPr lang="uk-UA" dirty="0" smtClean="0"/>
              <a:t>Весілля</a:t>
            </a:r>
          </a:p>
          <a:p>
            <a:r>
              <a:rPr lang="uk-UA" dirty="0" smtClean="0"/>
              <a:t>Оселяються в маєтку</a:t>
            </a:r>
          </a:p>
          <a:p>
            <a:r>
              <a:rPr lang="uk-UA" dirty="0" smtClean="0"/>
              <a:t>Смерть брата Миколи (</a:t>
            </a:r>
            <a:r>
              <a:rPr lang="uk-UA" dirty="0" err="1" smtClean="0"/>
              <a:t>Кіті</a:t>
            </a:r>
            <a:r>
              <a:rPr lang="uk-UA" dirty="0" smtClean="0"/>
              <a:t> як добрий янгол полегшує його останні дні)</a:t>
            </a:r>
          </a:p>
          <a:p>
            <a:r>
              <a:rPr lang="uk-UA" dirty="0" smtClean="0"/>
              <a:t>Народження дитини</a:t>
            </a:r>
          </a:p>
          <a:p>
            <a:r>
              <a:rPr lang="uk-UA" dirty="0" smtClean="0"/>
              <a:t>Живуть у маєтку у взаєморозумінні</a:t>
            </a:r>
          </a:p>
          <a:p>
            <a:r>
              <a:rPr lang="uk-UA" dirty="0" err="1" smtClean="0"/>
              <a:t>Левін</a:t>
            </a:r>
            <a:r>
              <a:rPr lang="uk-UA" dirty="0" smtClean="0"/>
              <a:t> прагне зрозуміти сенс життя</a:t>
            </a:r>
            <a:endParaRPr lang="uk-UA" dirty="0"/>
          </a:p>
        </p:txBody>
      </p:sp>
      <p:pic>
        <p:nvPicPr>
          <p:cNvPr id="5" name="Содержимое 4" descr="66912-2c47c-38939663-m750x740-u2f71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9707" y="1554480"/>
            <a:ext cx="3316224" cy="451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6912-c79b3-38939651-m750x740-u76a0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500174"/>
            <a:ext cx="3121152" cy="451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nna_Karenina_Kitty_and_Vronsky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0" y="1643050"/>
            <a:ext cx="6191250" cy="413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Стіва </a:t>
            </a:r>
            <a:r>
              <a:rPr lang="uk-UA" dirty="0" err="1" smtClean="0"/>
              <a:t>Облонський</a:t>
            </a:r>
            <a:r>
              <a:rPr lang="uk-UA" dirty="0" smtClean="0"/>
              <a:t> та </a:t>
            </a:r>
            <a:r>
              <a:rPr lang="uk-UA" dirty="0" err="1" smtClean="0"/>
              <a:t>Доллі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24000"/>
            <a:ext cx="4572032" cy="4905396"/>
          </a:xfrm>
        </p:spPr>
        <p:txBody>
          <a:bodyPr>
            <a:normAutofit/>
          </a:bodyPr>
          <a:lstStyle/>
          <a:p>
            <a:r>
              <a:rPr lang="uk-UA" dirty="0" smtClean="0"/>
              <a:t>Стіва світський лев, має високу посаду</a:t>
            </a:r>
          </a:p>
          <a:p>
            <a:r>
              <a:rPr lang="uk-UA" dirty="0" smtClean="0"/>
              <a:t>Не вміє вести господарство, постійно в боргах</a:t>
            </a:r>
          </a:p>
          <a:p>
            <a:r>
              <a:rPr lang="uk-UA" dirty="0" smtClean="0"/>
              <a:t>Зраджує дружину, хоча й любить її</a:t>
            </a:r>
          </a:p>
          <a:p>
            <a:r>
              <a:rPr lang="uk-UA" dirty="0" err="1" smtClean="0"/>
              <a:t>Доллі</a:t>
            </a:r>
            <a:r>
              <a:rPr lang="uk-UA" dirty="0" smtClean="0"/>
              <a:t> страждає через зради, але  пробачає</a:t>
            </a:r>
          </a:p>
          <a:p>
            <a:r>
              <a:rPr lang="uk-UA" dirty="0" err="1" smtClean="0"/>
              <a:t>Доллі</a:t>
            </a:r>
            <a:r>
              <a:rPr lang="uk-UA" dirty="0" smtClean="0"/>
              <a:t> постійно народжує та дбає про дітей</a:t>
            </a:r>
          </a:p>
          <a:p>
            <a:endParaRPr lang="uk-UA" dirty="0"/>
          </a:p>
        </p:txBody>
      </p:sp>
      <p:pic>
        <p:nvPicPr>
          <p:cNvPr id="6" name="Содержимое 5" descr="813141_6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2357430"/>
            <a:ext cx="4059238" cy="270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K_Stiva2.jpg"/>
          <p:cNvPicPr>
            <a:picLocks noChangeAspect="1"/>
          </p:cNvPicPr>
          <p:nvPr/>
        </p:nvPicPr>
        <p:blipFill>
          <a:blip r:embed="rId3"/>
          <a:srcRect l="21563"/>
          <a:stretch>
            <a:fillRect/>
          </a:stretch>
        </p:blipFill>
        <p:spPr>
          <a:xfrm>
            <a:off x="3167074" y="1643050"/>
            <a:ext cx="5976926" cy="372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7559_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208" y="1785926"/>
            <a:ext cx="744779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AK_Kiti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348" y="857232"/>
            <a:ext cx="792241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001156" cy="491174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Проблема шлюбу:</a:t>
            </a:r>
          </a:p>
          <a:p>
            <a:pPr marL="914400" lvl="1" indent="-514350"/>
            <a:r>
              <a:rPr lang="uk-UA" dirty="0" smtClean="0"/>
              <a:t>шлюб з розрахунку</a:t>
            </a:r>
          </a:p>
          <a:p>
            <a:pPr marL="914400" lvl="1" indent="-514350"/>
            <a:r>
              <a:rPr lang="uk-UA" dirty="0" smtClean="0"/>
              <a:t>шлюб через кохання</a:t>
            </a:r>
          </a:p>
          <a:p>
            <a:pPr marL="914400" lvl="1" indent="-514350"/>
            <a:r>
              <a:rPr lang="uk-UA" dirty="0" smtClean="0"/>
              <a:t>вірність та подружня зрада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Ведення господарства по-новому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Відповідальність поміщиків за селян та господарство </a:t>
            </a:r>
          </a:p>
          <a:p>
            <a:pPr marL="914400" lvl="1" indent="-514350"/>
            <a:r>
              <a:rPr lang="uk-UA" dirty="0" smtClean="0"/>
              <a:t>господарство </a:t>
            </a:r>
            <a:r>
              <a:rPr lang="uk-UA" dirty="0" err="1" smtClean="0"/>
              <a:t>Левіна</a:t>
            </a:r>
            <a:r>
              <a:rPr lang="uk-UA" dirty="0" smtClean="0"/>
              <a:t>;</a:t>
            </a:r>
          </a:p>
          <a:p>
            <a:pPr marL="914400" lvl="1" indent="-514350"/>
            <a:r>
              <a:rPr lang="uk-UA" dirty="0" smtClean="0"/>
              <a:t>лікарня у </a:t>
            </a:r>
            <a:r>
              <a:rPr lang="uk-UA" dirty="0" err="1" smtClean="0"/>
              <a:t>Вронського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/>
              <a:t>“Прожигання”</a:t>
            </a:r>
            <a:r>
              <a:rPr lang="uk-UA" dirty="0" smtClean="0"/>
              <a:t> життя дворянством (1 день </a:t>
            </a:r>
            <a:r>
              <a:rPr lang="uk-UA" dirty="0" err="1" smtClean="0"/>
              <a:t>Левіна</a:t>
            </a:r>
            <a:r>
              <a:rPr lang="uk-UA" dirty="0" smtClean="0"/>
              <a:t> в Москві)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Пошуки сенсу життя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r>
              <a:rPr lang="uk-UA" dirty="0" smtClean="0"/>
              <a:t> та відповідальність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Відносини батьків та дітей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ПРОБЛЕМАТИКА  РОМАНУ</a:t>
            </a:r>
            <a:endParaRPr lang="uk-UA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Прототипи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554551"/>
          </a:xfrm>
        </p:spPr>
        <p:txBody>
          <a:bodyPr>
            <a:normAutofit/>
          </a:bodyPr>
          <a:lstStyle/>
          <a:p>
            <a:r>
              <a:rPr lang="uk-UA" dirty="0" smtClean="0"/>
              <a:t>Анна </a:t>
            </a:r>
            <a:r>
              <a:rPr lang="uk-UA" dirty="0" err="1" smtClean="0"/>
              <a:t>Кареніна</a:t>
            </a:r>
            <a:r>
              <a:rPr lang="uk-UA" dirty="0" smtClean="0"/>
              <a:t> – </a:t>
            </a:r>
            <a:r>
              <a:rPr lang="uk-UA" dirty="0"/>
              <a:t>М</a:t>
            </a:r>
            <a:r>
              <a:rPr lang="uk-UA" dirty="0" smtClean="0"/>
              <a:t>арія Олександрівна </a:t>
            </a:r>
            <a:r>
              <a:rPr lang="uk-UA" dirty="0" err="1" smtClean="0"/>
              <a:t>Гартунг</a:t>
            </a:r>
            <a:r>
              <a:rPr lang="uk-UA" dirty="0" smtClean="0"/>
              <a:t> (дочка О.Пушкіна)</a:t>
            </a:r>
          </a:p>
          <a:p>
            <a:r>
              <a:rPr lang="ru-RU" dirty="0" smtClean="0"/>
              <a:t>"Было что-то вызывающее и дерзкое в ее походке, что-то простое и смиренное в ее лице с большими черными глазами" </a:t>
            </a:r>
            <a:endParaRPr lang="ru-RU" dirty="0" smtClean="0"/>
          </a:p>
          <a:p>
            <a:r>
              <a:rPr lang="ru-RU" dirty="0" err="1" smtClean="0"/>
              <a:t>Схожість</a:t>
            </a:r>
            <a:r>
              <a:rPr lang="ru-RU" dirty="0" smtClean="0"/>
              <a:t> </a:t>
            </a:r>
            <a:r>
              <a:rPr lang="ru-RU" dirty="0" err="1" smtClean="0"/>
              <a:t>суто</a:t>
            </a:r>
            <a:r>
              <a:rPr lang="ru-RU" dirty="0" smtClean="0"/>
              <a:t> </a:t>
            </a:r>
            <a:r>
              <a:rPr lang="ru-RU" dirty="0" err="1" smtClean="0"/>
              <a:t>зовнішня</a:t>
            </a:r>
            <a:endParaRPr lang="uk-UA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66921" y="1285860"/>
            <a:ext cx="3905608" cy="490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Прототипи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257676" cy="4554551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Анна </a:t>
            </a:r>
            <a:r>
              <a:rPr lang="uk-UA" dirty="0" err="1" smtClean="0"/>
              <a:t>Кареніна</a:t>
            </a:r>
            <a:r>
              <a:rPr lang="uk-UA" dirty="0" smtClean="0"/>
              <a:t> –</a:t>
            </a:r>
          </a:p>
          <a:p>
            <a:pPr>
              <a:buNone/>
            </a:pPr>
            <a:r>
              <a:rPr lang="uk-UA" dirty="0" smtClean="0"/>
              <a:t>Софія Андріївна </a:t>
            </a:r>
            <a:r>
              <a:rPr lang="uk-UA" dirty="0" err="1" smtClean="0"/>
              <a:t>Міллер-Бахметьєва</a:t>
            </a:r>
            <a:r>
              <a:rPr lang="uk-UA" dirty="0" smtClean="0"/>
              <a:t>, пізніше </a:t>
            </a:r>
            <a:r>
              <a:rPr lang="uk-UA" dirty="0" smtClean="0"/>
              <a:t>дружина </a:t>
            </a:r>
            <a:r>
              <a:rPr lang="uk-UA" dirty="0" smtClean="0"/>
              <a:t>Олексія Костянтиновича Толстого (родича Л.М.), автора вірша 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Средь шумного бала, случайно,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 тревоге мирской суеты,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Тебя я увидел, но тайна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Твои покрывала черты</a:t>
            </a:r>
            <a:endParaRPr lang="uk-UA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69331" y="1000108"/>
            <a:ext cx="393932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Прототипи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554551"/>
          </a:xfrm>
        </p:spPr>
        <p:txBody>
          <a:bodyPr>
            <a:normAutofit/>
          </a:bodyPr>
          <a:lstStyle/>
          <a:p>
            <a:r>
              <a:rPr lang="uk-UA" dirty="0" smtClean="0"/>
              <a:t>Анна </a:t>
            </a:r>
            <a:r>
              <a:rPr lang="uk-UA" dirty="0" err="1" smtClean="0"/>
              <a:t>Кареніна</a:t>
            </a:r>
            <a:r>
              <a:rPr lang="uk-UA" dirty="0" smtClean="0"/>
              <a:t> –</a:t>
            </a:r>
          </a:p>
          <a:p>
            <a:r>
              <a:rPr lang="ru-RU" dirty="0" smtClean="0"/>
              <a:t>Варвара </a:t>
            </a:r>
            <a:r>
              <a:rPr lang="ru-RU" dirty="0" err="1" smtClean="0"/>
              <a:t>Дмитрівна</a:t>
            </a:r>
            <a:r>
              <a:rPr lang="ru-RU" dirty="0" smtClean="0"/>
              <a:t> </a:t>
            </a:r>
            <a:r>
              <a:rPr lang="ru-RU" dirty="0" err="1" smtClean="0"/>
              <a:t>Римська-Корсакова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зіркою</a:t>
            </a:r>
            <a:r>
              <a:rPr lang="ru-RU" dirty="0" smtClean="0"/>
              <a:t> </a:t>
            </a:r>
            <a:r>
              <a:rPr lang="ru-RU" dirty="0" err="1" smtClean="0"/>
              <a:t>вищого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 </a:t>
            </a:r>
            <a:r>
              <a:rPr lang="ru-RU" dirty="0" err="1" smtClean="0"/>
              <a:t>Москви</a:t>
            </a:r>
            <a:r>
              <a:rPr lang="ru-RU" dirty="0" smtClean="0"/>
              <a:t> </a:t>
            </a:r>
            <a:r>
              <a:rPr lang="ru-RU" dirty="0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Санкт-Петербургау</a:t>
            </a:r>
            <a:endParaRPr lang="uk-UA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58406" y="1071546"/>
            <a:ext cx="3779138" cy="502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Прототипи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554551"/>
          </a:xfrm>
        </p:spPr>
        <p:txBody>
          <a:bodyPr>
            <a:normAutofit/>
          </a:bodyPr>
          <a:lstStyle/>
          <a:p>
            <a:r>
              <a:rPr lang="uk-UA" dirty="0" smtClean="0"/>
              <a:t>Анна </a:t>
            </a:r>
            <a:r>
              <a:rPr lang="uk-UA" dirty="0" err="1" smtClean="0"/>
              <a:t>Кареніна</a:t>
            </a:r>
            <a:r>
              <a:rPr lang="uk-UA" dirty="0" smtClean="0"/>
              <a:t> –</a:t>
            </a:r>
          </a:p>
          <a:p>
            <a:r>
              <a:rPr lang="ru-RU" dirty="0" smtClean="0"/>
              <a:t>Анна </a:t>
            </a:r>
            <a:r>
              <a:rPr lang="ru-RU" dirty="0" err="1" smtClean="0"/>
              <a:t>Степанівна</a:t>
            </a:r>
            <a:r>
              <a:rPr lang="ru-RU" dirty="0" smtClean="0"/>
              <a:t> Пирогова, яку </a:t>
            </a:r>
            <a:r>
              <a:rPr lang="ru-RU" dirty="0" err="1" smtClean="0"/>
              <a:t>нещасливе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 привело до </a:t>
            </a:r>
            <a:r>
              <a:rPr lang="ru-RU" dirty="0" err="1" smtClean="0"/>
              <a:t>загибелі</a:t>
            </a:r>
            <a:r>
              <a:rPr lang="ru-RU" dirty="0" smtClean="0"/>
              <a:t>. Вона </a:t>
            </a:r>
            <a:r>
              <a:rPr lang="ru-RU" dirty="0" err="1" smtClean="0"/>
              <a:t>пішла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дому та на </a:t>
            </a:r>
            <a:r>
              <a:rPr lang="ru-RU" dirty="0" err="1" smtClean="0"/>
              <a:t>станції</a:t>
            </a:r>
            <a:r>
              <a:rPr lang="ru-RU" dirty="0" smtClean="0"/>
              <a:t> </a:t>
            </a:r>
            <a:r>
              <a:rPr lang="ru-RU" dirty="0" err="1" smtClean="0"/>
              <a:t>Ясенки</a:t>
            </a:r>
            <a:r>
              <a:rPr lang="ru-RU" dirty="0" smtClean="0"/>
              <a:t> кинулась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товарний</a:t>
            </a:r>
            <a:r>
              <a:rPr lang="ru-RU" dirty="0" smtClean="0"/>
              <a:t> потяг.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неподалік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Ясної</a:t>
            </a:r>
            <a:r>
              <a:rPr lang="ru-RU" dirty="0" smtClean="0"/>
              <a:t> </a:t>
            </a:r>
            <a:r>
              <a:rPr lang="ru-RU" dirty="0" err="1" smtClean="0"/>
              <a:t>Поляни</a:t>
            </a:r>
            <a:r>
              <a:rPr lang="ru-RU" dirty="0" smtClean="0"/>
              <a:t>. </a:t>
            </a:r>
            <a:endParaRPr lang="uk-UA" dirty="0" smtClean="0"/>
          </a:p>
        </p:txBody>
      </p:sp>
      <p:pic>
        <p:nvPicPr>
          <p:cNvPr id="6" name="Содержимое 5" descr="groups_130129802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18333"/>
          <a:stretch>
            <a:fillRect/>
          </a:stretch>
        </p:blipFill>
        <p:spPr>
          <a:xfrm>
            <a:off x="4639459" y="1214422"/>
            <a:ext cx="405591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Прототипи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554551"/>
          </a:xfrm>
        </p:spPr>
        <p:txBody>
          <a:bodyPr>
            <a:normAutofit/>
          </a:bodyPr>
          <a:lstStyle/>
          <a:p>
            <a:r>
              <a:rPr lang="uk-UA" dirty="0" smtClean="0"/>
              <a:t>Анна </a:t>
            </a:r>
            <a:r>
              <a:rPr lang="uk-UA" dirty="0" err="1" smtClean="0"/>
              <a:t>Кареніна</a:t>
            </a:r>
            <a:r>
              <a:rPr lang="uk-UA" dirty="0" smtClean="0"/>
              <a:t> –</a:t>
            </a:r>
          </a:p>
          <a:p>
            <a:r>
              <a:rPr lang="ru-RU" dirty="0" smtClean="0"/>
              <a:t>сестра </a:t>
            </a:r>
            <a:r>
              <a:rPr lang="ru-RU" dirty="0" err="1" smtClean="0"/>
              <a:t>близького</a:t>
            </a:r>
            <a:r>
              <a:rPr lang="ru-RU" dirty="0" smtClean="0"/>
              <a:t> </a:t>
            </a:r>
            <a:r>
              <a:rPr lang="ru-RU" dirty="0" smtClean="0"/>
              <a:t>друга Толстого </a:t>
            </a:r>
            <a:r>
              <a:rPr lang="ru-RU" dirty="0" err="1" smtClean="0"/>
              <a:t>М.А.Дьякова-Сухотіна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пережила </a:t>
            </a:r>
            <a:r>
              <a:rPr lang="ru-RU" dirty="0" err="1" smtClean="0"/>
              <a:t>розлучення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створила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сім</a:t>
            </a:r>
            <a:r>
              <a:rPr lang="en-US" dirty="0" smtClean="0"/>
              <a:t>’</a:t>
            </a:r>
            <a:r>
              <a:rPr lang="ru-RU" dirty="0" err="1" smtClean="0"/>
              <a:t>ю</a:t>
            </a:r>
            <a:r>
              <a:rPr lang="ru-RU" dirty="0" smtClean="0"/>
              <a:t>. </a:t>
            </a:r>
            <a:endParaRPr lang="uk-UA" dirty="0" smtClean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12849"/>
          <a:stretch>
            <a:fillRect/>
          </a:stretch>
        </p:blipFill>
        <p:spPr bwMode="auto">
          <a:xfrm>
            <a:off x="5000628" y="847131"/>
            <a:ext cx="3571900" cy="48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8501122" cy="12858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"Я просто хотел показать женщину, потерявшею себя..."</a:t>
            </a:r>
          </a:p>
          <a:p>
            <a:pPr>
              <a:buNone/>
            </a:pPr>
            <a:r>
              <a:rPr lang="ru-RU" dirty="0" smtClean="0"/>
              <a:t> Л.Н. Толстой об Анне Карениной</a:t>
            </a:r>
            <a:endParaRPr lang="uk-UA" dirty="0"/>
          </a:p>
        </p:txBody>
      </p:sp>
      <p:pic>
        <p:nvPicPr>
          <p:cNvPr id="6" name="Содержимое 5" descr="485@323@c4f3d8da514d936fe46fb45c9fa928e1-MmFmNDQ2YmZkMQ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14480" y="2071678"/>
            <a:ext cx="6064264" cy="421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03ca0f3beb429aefa1befde4e5baea887e1dd2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857364"/>
            <a:ext cx="6572250" cy="438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54-292-Keira_Knightley_as_Anna_Kareni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928802"/>
            <a:ext cx="6633947" cy="426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61679_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920" y="1850894"/>
            <a:ext cx="6499856" cy="436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210032355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1761521"/>
            <a:ext cx="6286544" cy="441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Anna_Karenina1кейт найтл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480" y="1785926"/>
            <a:ext cx="6619220" cy="4419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Anna_Karenina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917" y="1785926"/>
            <a:ext cx="6512227" cy="434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annex_-_leigh,_vivien_(anna_karenina)_04_medium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7356" y="1643050"/>
            <a:ext cx="6215106" cy="465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garbo,_greta_(anna_karenina)_02_medium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8794" y="1643050"/>
            <a:ext cx="5934458" cy="4652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Прототипи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Костянтин </a:t>
            </a:r>
            <a:r>
              <a:rPr lang="uk-UA" dirty="0" err="1" smtClean="0"/>
              <a:t>Левін</a:t>
            </a:r>
            <a:r>
              <a:rPr lang="uk-UA" dirty="0" smtClean="0"/>
              <a:t> – </a:t>
            </a:r>
          </a:p>
          <a:p>
            <a:pPr>
              <a:buNone/>
            </a:pPr>
            <a:r>
              <a:rPr lang="uk-UA" dirty="0" smtClean="0"/>
              <a:t>Сам Лев </a:t>
            </a:r>
            <a:r>
              <a:rPr lang="uk-UA" dirty="0" smtClean="0"/>
              <a:t>Толстой та його брат Дмитро </a:t>
            </a: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57753" y="1214421"/>
            <a:ext cx="3948440" cy="481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Прототипи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Софія Олександрівна </a:t>
            </a:r>
            <a:r>
              <a:rPr lang="uk-UA" dirty="0" err="1" smtClean="0"/>
              <a:t>Берс</a:t>
            </a:r>
            <a:r>
              <a:rPr lang="uk-UA" dirty="0" smtClean="0"/>
              <a:t> (дружина Толстого) – прототип </a:t>
            </a:r>
            <a:r>
              <a:rPr lang="uk-UA" dirty="0" err="1" smtClean="0"/>
              <a:t>Кіті</a:t>
            </a:r>
            <a:r>
              <a:rPr lang="uk-UA" dirty="0" smtClean="0"/>
              <a:t> (освічення з крейдою)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та </a:t>
            </a:r>
            <a:r>
              <a:rPr lang="uk-UA" dirty="0" err="1" smtClean="0"/>
              <a:t>Доллі</a:t>
            </a:r>
            <a:r>
              <a:rPr lang="uk-UA" dirty="0" smtClean="0"/>
              <a:t> (багатодітної замученої матусі)</a:t>
            </a:r>
          </a:p>
          <a:p>
            <a:pPr>
              <a:buNone/>
            </a:pPr>
            <a:r>
              <a:rPr lang="en-US" dirty="0" smtClean="0"/>
              <a:t>http://kinouho.livejournal.com/271470.html</a:t>
            </a:r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9190" y="857233"/>
            <a:ext cx="3677770" cy="562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Прототипи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Вронський</a:t>
            </a:r>
            <a:r>
              <a:rPr lang="ru-RU" dirty="0" smtClean="0"/>
              <a:t> – </a:t>
            </a:r>
          </a:p>
          <a:p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Раєвський</a:t>
            </a:r>
            <a:r>
              <a:rPr lang="ru-RU" dirty="0" smtClean="0"/>
              <a:t>, внук </a:t>
            </a:r>
            <a:r>
              <a:rPr lang="ru-RU" dirty="0" err="1" smtClean="0"/>
              <a:t>прославленого</a:t>
            </a:r>
            <a:r>
              <a:rPr lang="ru-RU" dirty="0" smtClean="0"/>
              <a:t> </a:t>
            </a:r>
            <a:r>
              <a:rPr lang="ru-RU" dirty="0" smtClean="0"/>
              <a:t>генерала, героя 1812 </a:t>
            </a:r>
            <a:r>
              <a:rPr lang="ru-RU" dirty="0" smtClean="0"/>
              <a:t>р.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71546"/>
            <a:ext cx="4490924" cy="5156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uk-UA" dirty="0"/>
          </a:p>
        </p:txBody>
      </p:sp>
      <p:pic>
        <p:nvPicPr>
          <p:cNvPr id="5" name="Содержимое 4" descr="анн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43174" y="201818"/>
            <a:ext cx="4440921" cy="665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10032355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0"/>
            <a:ext cx="45781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Анна і </a:t>
            </a:r>
            <a:r>
              <a:rPr lang="uk-UA" dirty="0" err="1" smtClean="0"/>
              <a:t>Каренін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6643702" cy="5572140"/>
          </a:xfrm>
        </p:spPr>
        <p:txBody>
          <a:bodyPr>
            <a:normAutofit/>
          </a:bodyPr>
          <a:lstStyle/>
          <a:p>
            <a:r>
              <a:rPr lang="uk-UA" dirty="0" err="1" smtClean="0"/>
              <a:t>Каренін</a:t>
            </a:r>
            <a:r>
              <a:rPr lang="uk-UA" dirty="0" smtClean="0"/>
              <a:t> – успішний чиновник високого </a:t>
            </a:r>
            <a:r>
              <a:rPr lang="uk-UA" dirty="0" smtClean="0"/>
              <a:t>рангу, на 20 років старший за Анну</a:t>
            </a:r>
            <a:endParaRPr lang="uk-UA" dirty="0" smtClean="0"/>
          </a:p>
          <a:p>
            <a:r>
              <a:rPr lang="uk-UA" dirty="0" smtClean="0"/>
              <a:t>Одружились без кохання (шлюб влаштувала тітка Анни)</a:t>
            </a:r>
          </a:p>
          <a:p>
            <a:r>
              <a:rPr lang="uk-UA" dirty="0" smtClean="0"/>
              <a:t>Анна покохала іншого</a:t>
            </a:r>
          </a:p>
          <a:p>
            <a:r>
              <a:rPr lang="uk-UA" dirty="0" smtClean="0"/>
              <a:t>Він готовий терпіти зраду, але щоб все було </a:t>
            </a:r>
            <a:r>
              <a:rPr lang="uk-UA" dirty="0" err="1" smtClean="0"/>
              <a:t>“пристойно”</a:t>
            </a:r>
            <a:endParaRPr lang="uk-UA" dirty="0" smtClean="0"/>
          </a:p>
          <a:p>
            <a:r>
              <a:rPr lang="uk-UA" dirty="0" err="1" smtClean="0"/>
              <a:t>Каренін</a:t>
            </a:r>
            <a:r>
              <a:rPr lang="uk-UA" dirty="0" smtClean="0"/>
              <a:t> готовий на розлучення</a:t>
            </a:r>
          </a:p>
          <a:p>
            <a:r>
              <a:rPr lang="uk-UA" dirty="0" err="1" smtClean="0"/>
              <a:t>Каренін</a:t>
            </a:r>
            <a:r>
              <a:rPr lang="uk-UA" dirty="0" smtClean="0"/>
              <a:t> дуже </a:t>
            </a:r>
            <a:r>
              <a:rPr lang="uk-UA" dirty="0" smtClean="0"/>
              <a:t>страждає, але </a:t>
            </a:r>
            <a:r>
              <a:rPr lang="uk-UA" dirty="0" smtClean="0"/>
              <a:t>прощає Анну</a:t>
            </a:r>
          </a:p>
          <a:p>
            <a:r>
              <a:rPr lang="uk-UA" dirty="0" smtClean="0"/>
              <a:t>Сергій залишається з батьком </a:t>
            </a:r>
            <a:endParaRPr lang="uk-UA" dirty="0" smtClean="0"/>
          </a:p>
          <a:p>
            <a:r>
              <a:rPr lang="uk-UA" dirty="0" smtClean="0"/>
              <a:t>Пізніше відмовляється давати розлучення</a:t>
            </a:r>
            <a:endParaRPr lang="uk-UA" dirty="0"/>
          </a:p>
        </p:txBody>
      </p:sp>
      <p:pic>
        <p:nvPicPr>
          <p:cNvPr id="5" name="Содержимое 4" descr="66912-c71a6-38939645-m750x740-u88b6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0694" y="1500174"/>
            <a:ext cx="3499104" cy="451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6912-194c5-38939655-m750x740-ue9ea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571612"/>
            <a:ext cx="3550540" cy="470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Анна і </a:t>
            </a:r>
            <a:r>
              <a:rPr lang="uk-UA" dirty="0" err="1" smtClean="0"/>
              <a:t>Каренін</a:t>
            </a:r>
            <a:endParaRPr lang="uk-UA" dirty="0"/>
          </a:p>
        </p:txBody>
      </p:sp>
      <p:pic>
        <p:nvPicPr>
          <p:cNvPr id="6" name="Содержимое 5" descr="kira_mediu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4059238" cy="2764988"/>
          </a:xfrm>
        </p:spPr>
      </p:pic>
      <p:pic>
        <p:nvPicPr>
          <p:cNvPr id="5" name="Содержимое 4" descr="Anna_Karenina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26284" y="3240633"/>
            <a:ext cx="5417716" cy="3617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Анна і Олексій </a:t>
            </a:r>
            <a:r>
              <a:rPr lang="uk-UA" dirty="0" err="1" smtClean="0"/>
              <a:t>Вронський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517136" cy="4572000"/>
          </a:xfrm>
        </p:spPr>
        <p:txBody>
          <a:bodyPr/>
          <a:lstStyle/>
          <a:p>
            <a:r>
              <a:rPr lang="uk-UA" dirty="0" smtClean="0"/>
              <a:t>Олексій молодий, гарний, блискучий офіцер</a:t>
            </a:r>
          </a:p>
          <a:p>
            <a:r>
              <a:rPr lang="uk-UA" dirty="0" smtClean="0"/>
              <a:t>Закоханий в Анну та заворожений нею</a:t>
            </a:r>
          </a:p>
          <a:p>
            <a:r>
              <a:rPr lang="uk-UA" dirty="0" smtClean="0"/>
              <a:t>Вони обидва палають пристрастю, готові на все заради кохання</a:t>
            </a:r>
            <a:endParaRPr lang="uk-UA" dirty="0"/>
          </a:p>
        </p:txBody>
      </p:sp>
      <p:pic>
        <p:nvPicPr>
          <p:cNvPr id="5" name="Содержимое 4" descr="83200128_1314635995_165905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7347" y="1524000"/>
            <a:ext cx="376094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899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643050"/>
            <a:ext cx="5286380" cy="3518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3200266_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643050"/>
            <a:ext cx="5143504" cy="3600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Анна і Олексій </a:t>
            </a:r>
            <a:r>
              <a:rPr lang="uk-UA" dirty="0" err="1" smtClean="0"/>
              <a:t>Вронський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736"/>
            <a:ext cx="4929222" cy="466726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 час перегонів, коли </a:t>
            </a:r>
            <a:r>
              <a:rPr lang="uk-UA" dirty="0" err="1" smtClean="0"/>
              <a:t>Вронський</a:t>
            </a:r>
            <a:r>
              <a:rPr lang="uk-UA" dirty="0" smtClean="0"/>
              <a:t> впав з коня, Анна призналась у всьому чоловікові</a:t>
            </a:r>
          </a:p>
          <a:p>
            <a:r>
              <a:rPr lang="uk-UA" dirty="0" smtClean="0"/>
              <a:t>Анна вагітна</a:t>
            </a:r>
          </a:p>
          <a:p>
            <a:r>
              <a:rPr lang="uk-UA" dirty="0" smtClean="0"/>
              <a:t>Під час пологів мало не померла</a:t>
            </a:r>
          </a:p>
          <a:p>
            <a:r>
              <a:rPr lang="uk-UA" dirty="0" smtClean="0"/>
              <a:t>Народила дочку Ані</a:t>
            </a:r>
          </a:p>
          <a:p>
            <a:r>
              <a:rPr lang="uk-UA" dirty="0" err="1" smtClean="0"/>
              <a:t>Вронський</a:t>
            </a:r>
            <a:r>
              <a:rPr lang="uk-UA" dirty="0" smtClean="0"/>
              <a:t> та </a:t>
            </a:r>
            <a:r>
              <a:rPr lang="uk-UA" dirty="0" err="1" smtClean="0"/>
              <a:t>Каренін</a:t>
            </a:r>
            <a:r>
              <a:rPr lang="uk-UA" dirty="0" smtClean="0"/>
              <a:t> пробачають один </a:t>
            </a:r>
            <a:r>
              <a:rPr lang="uk-UA" dirty="0" smtClean="0"/>
              <a:t>одного на вимогу хворої Анни</a:t>
            </a:r>
            <a:endParaRPr lang="uk-UA" dirty="0"/>
          </a:p>
        </p:txBody>
      </p:sp>
      <p:pic>
        <p:nvPicPr>
          <p:cNvPr id="5" name="Содержимое 4" descr="8a487549077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08504"/>
            <a:ext cx="4059238" cy="3202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3200225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85728"/>
            <a:ext cx="3786214" cy="631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Анна і Олексій </a:t>
            </a:r>
            <a:r>
              <a:rPr lang="uk-UA" dirty="0" err="1" smtClean="0"/>
              <a:t>Вронський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Анна і </a:t>
            </a:r>
            <a:r>
              <a:rPr lang="uk-UA" dirty="0" err="1" smtClean="0"/>
              <a:t>Вронський</a:t>
            </a:r>
            <a:r>
              <a:rPr lang="uk-UA" dirty="0" smtClean="0"/>
              <a:t> починають жити разом</a:t>
            </a:r>
          </a:p>
          <a:p>
            <a:r>
              <a:rPr lang="uk-UA" dirty="0" smtClean="0"/>
              <a:t>Вище товариство не приймає Анну</a:t>
            </a:r>
          </a:p>
          <a:p>
            <a:r>
              <a:rPr lang="uk-UA" dirty="0" smtClean="0"/>
              <a:t>Їдуть до Італії</a:t>
            </a:r>
          </a:p>
          <a:p>
            <a:r>
              <a:rPr lang="uk-UA" dirty="0" smtClean="0"/>
              <a:t>Оселяються в маєтку </a:t>
            </a:r>
            <a:r>
              <a:rPr lang="uk-UA" dirty="0" err="1" smtClean="0"/>
              <a:t>Вронського</a:t>
            </a:r>
            <a:endParaRPr lang="uk-UA" dirty="0" smtClean="0"/>
          </a:p>
          <a:p>
            <a:r>
              <a:rPr lang="uk-UA" dirty="0" smtClean="0"/>
              <a:t>Анна багато читає, </a:t>
            </a:r>
            <a:r>
              <a:rPr lang="uk-UA" dirty="0" err="1" smtClean="0"/>
              <a:t>Вронський</a:t>
            </a:r>
            <a:r>
              <a:rPr lang="uk-UA" dirty="0" smtClean="0"/>
              <a:t> займається господарством</a:t>
            </a:r>
            <a:endParaRPr lang="uk-UA" dirty="0"/>
          </a:p>
        </p:txBody>
      </p:sp>
      <p:pic>
        <p:nvPicPr>
          <p:cNvPr id="5" name="Содержимое 4" descr="0000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98354"/>
            <a:ext cx="4059238" cy="3423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nna_Karenina_left_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28604"/>
            <a:ext cx="3857652" cy="627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Анна і Олексій </a:t>
            </a:r>
            <a:r>
              <a:rPr lang="uk-UA" dirty="0" err="1" smtClean="0"/>
              <a:t>Вронський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517136" cy="5048272"/>
          </a:xfrm>
        </p:spPr>
        <p:txBody>
          <a:bodyPr>
            <a:normAutofit/>
          </a:bodyPr>
          <a:lstStyle/>
          <a:p>
            <a:r>
              <a:rPr lang="uk-UA" dirty="0" smtClean="0"/>
              <a:t>Анна ревнує, бо помічає охолодження до себе коханого</a:t>
            </a:r>
          </a:p>
          <a:p>
            <a:r>
              <a:rPr lang="uk-UA" dirty="0" smtClean="0"/>
              <a:t>Намагається втримати Олексія</a:t>
            </a:r>
          </a:p>
          <a:p>
            <a:r>
              <a:rPr lang="uk-UA" dirty="0" smtClean="0"/>
              <a:t>Вважає, що без цього кохання життя </a:t>
            </a:r>
            <a:r>
              <a:rPr lang="uk-UA" dirty="0" smtClean="0"/>
              <a:t>не </a:t>
            </a:r>
            <a:r>
              <a:rPr lang="uk-UA" dirty="0" smtClean="0"/>
              <a:t>має сенсу</a:t>
            </a:r>
          </a:p>
          <a:p>
            <a:r>
              <a:rPr lang="uk-UA" dirty="0" smtClean="0"/>
              <a:t>Кидається під </a:t>
            </a:r>
            <a:r>
              <a:rPr lang="uk-UA" dirty="0" smtClean="0"/>
              <a:t>потяг</a:t>
            </a:r>
          </a:p>
          <a:p>
            <a:r>
              <a:rPr lang="uk-UA" dirty="0" err="1" smtClean="0"/>
              <a:t>Вронський</a:t>
            </a:r>
            <a:r>
              <a:rPr lang="uk-UA" dirty="0" smtClean="0"/>
              <a:t> їде на війну з метою загинути</a:t>
            </a:r>
            <a:endParaRPr lang="uk-UA" dirty="0"/>
          </a:p>
        </p:txBody>
      </p:sp>
      <p:pic>
        <p:nvPicPr>
          <p:cNvPr id="8" name="Рисунок 7" descr="288360449890198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614" y="1857364"/>
            <a:ext cx="5014386" cy="3719510"/>
          </a:xfrm>
          <a:prstGeom prst="rect">
            <a:avLst/>
          </a:prstGeom>
        </p:spPr>
      </p:pic>
      <p:pic>
        <p:nvPicPr>
          <p:cNvPr id="5" name="Содержимое 4" descr="50e57706391bc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57181" y="1857364"/>
            <a:ext cx="5686819" cy="37147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357</TotalTime>
  <Words>575</Words>
  <Application>Microsoft Office PowerPoint</Application>
  <PresentationFormat>Экран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Лев Толстой “Анна Кареніна”</vt:lpstr>
      <vt:lpstr>Слайд 2</vt:lpstr>
      <vt:lpstr>Слайд 3</vt:lpstr>
      <vt:lpstr>Анна і Каренін</vt:lpstr>
      <vt:lpstr>Анна і Каренін</vt:lpstr>
      <vt:lpstr>Анна і Олексій Вронський</vt:lpstr>
      <vt:lpstr>Анна і Олексій Вронський</vt:lpstr>
      <vt:lpstr>Анна і Олексій Вронський</vt:lpstr>
      <vt:lpstr>Анна і Олексій Вронський</vt:lpstr>
      <vt:lpstr>Костянтин Левін</vt:lpstr>
      <vt:lpstr>Костянтин Левін та Кіті</vt:lpstr>
      <vt:lpstr>Стіва Облонський та Доллі</vt:lpstr>
      <vt:lpstr>Слайд 13</vt:lpstr>
      <vt:lpstr>ПРОБЛЕМАТИКА  РОМАНУ</vt:lpstr>
      <vt:lpstr>Прототипи</vt:lpstr>
      <vt:lpstr>Прототипи</vt:lpstr>
      <vt:lpstr>Прототипи</vt:lpstr>
      <vt:lpstr>Прототипи</vt:lpstr>
      <vt:lpstr>Прототипи</vt:lpstr>
      <vt:lpstr>Прототипи</vt:lpstr>
      <vt:lpstr>Прототипи</vt:lpstr>
      <vt:lpstr>Прототипи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Анна Кареніна</dc:title>
  <dc:creator>Acer</dc:creator>
  <cp:lastModifiedBy>Acer</cp:lastModifiedBy>
  <cp:revision>34</cp:revision>
  <dcterms:created xsi:type="dcterms:W3CDTF">2013-01-07T15:53:35Z</dcterms:created>
  <dcterms:modified xsi:type="dcterms:W3CDTF">2013-01-13T11:59:10Z</dcterms:modified>
</cp:coreProperties>
</file>