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43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4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52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7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6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1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3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9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8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3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8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7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D58B367-F4F3-4060-97CC-3C58A805A665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9E5C8B-2F03-4319-B89C-C9A6DCE06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6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215895" y="1302078"/>
            <a:ext cx="11195952" cy="3491486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Угорщина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Доба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cap="none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У</a:t>
            </a:r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горської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радянської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cap="none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республіки</a:t>
            </a:r>
            <a:r>
              <a:rPr lang="ru-RU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4760512" y="3722843"/>
            <a:ext cx="6012202" cy="1677581"/>
          </a:xfrm>
        </p:spPr>
        <p:txBody>
          <a:bodyPr/>
          <a:lstStyle/>
          <a:p>
            <a:pPr algn="ctr"/>
            <a:r>
              <a:rPr lang="uk-UA" sz="2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Підготувала</a:t>
            </a:r>
          </a:p>
          <a:p>
            <a:pPr algn="ctr"/>
            <a:r>
              <a:rPr lang="uk-UA" sz="2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Учениця 10-Б класу</a:t>
            </a:r>
          </a:p>
          <a:p>
            <a:pPr algn="ctr"/>
            <a:r>
              <a:rPr lang="uk-UA" sz="2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Красноармійського НВК</a:t>
            </a:r>
          </a:p>
          <a:p>
            <a:pPr algn="ctr"/>
            <a:r>
              <a:rPr lang="uk-UA" sz="2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Шевченко Елліна</a:t>
            </a:r>
            <a:endParaRPr lang="ru-RU" sz="24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8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61" y="5695721"/>
            <a:ext cx="10311502" cy="6479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7243" y="135444"/>
            <a:ext cx="5627158" cy="5472142"/>
          </a:xfrm>
        </p:spPr>
        <p:txBody>
          <a:bodyPr/>
          <a:lstStyle/>
          <a:p>
            <a:pPr marL="0" indent="0">
              <a:buNone/>
            </a:pPr>
            <a:r>
              <a:rPr lang="ru-RU" sz="2400" b="1" cap="none" dirty="0" smtClean="0">
                <a:latin typeface="Comic Sans MS" panose="030F0702030302020204" pitchFamily="66" charset="0"/>
              </a:rPr>
              <a:t>   У </a:t>
            </a:r>
            <a:r>
              <a:rPr lang="ru-RU" sz="2400" b="1" cap="none" dirty="0" err="1" smtClean="0">
                <a:latin typeface="Comic Sans MS" panose="030F0702030302020204" pitchFamily="66" charset="0"/>
              </a:rPr>
              <a:t>червні</a:t>
            </a:r>
            <a:r>
              <a:rPr lang="ru-RU" sz="2400" b="1" cap="none" dirty="0" smtClean="0">
                <a:latin typeface="Comic Sans MS" panose="030F0702030302020204" pitchFamily="66" charset="0"/>
              </a:rPr>
              <a:t> 1919 </a:t>
            </a:r>
            <a:r>
              <a:rPr lang="ru-RU" cap="none" dirty="0" smtClean="0">
                <a:latin typeface="Comic Sans MS" panose="030F0702030302020204" pitchFamily="66" charset="0"/>
              </a:rPr>
              <a:t>р</a:t>
            </a:r>
            <a:r>
              <a:rPr lang="ru-RU" sz="2800" cap="none" dirty="0" smtClean="0">
                <a:latin typeface="Comic Sans MS" panose="030F0702030302020204" pitchFamily="66" charset="0"/>
              </a:rPr>
              <a:t>. За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їх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допомогою</a:t>
            </a:r>
            <a:r>
              <a:rPr lang="ru-RU" sz="2800" cap="none" dirty="0" smtClean="0">
                <a:latin typeface="Comic Sans MS" panose="030F0702030302020204" pitchFamily="66" charset="0"/>
              </a:rPr>
              <a:t> там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утворилась</a:t>
            </a:r>
            <a:r>
              <a:rPr lang="ru-RU" sz="2800" cap="none" dirty="0" smtClean="0">
                <a:latin typeface="Comic Sans MS" panose="030F0702030302020204" pitchFamily="66" charset="0"/>
              </a:rPr>
              <a:t> «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радянська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республіка</a:t>
            </a:r>
            <a:r>
              <a:rPr lang="ru-RU" sz="2800" cap="none" dirty="0" smtClean="0">
                <a:latin typeface="Comic Sans MS" panose="030F0702030302020204" pitchFamily="66" charset="0"/>
              </a:rPr>
              <a:t>»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російського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зразка</a:t>
            </a:r>
            <a:r>
              <a:rPr lang="ru-RU" sz="2800" cap="none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800" cap="none" dirty="0">
                <a:latin typeface="Comic Sans MS" panose="030F0702030302020204" pitchFamily="66" charset="0"/>
              </a:rPr>
              <a:t> </a:t>
            </a:r>
            <a:r>
              <a:rPr lang="ru-RU" sz="2800" cap="none" dirty="0" smtClean="0">
                <a:latin typeface="Comic Sans MS" panose="030F0702030302020204" pitchFamily="66" charset="0"/>
              </a:rPr>
              <a:t>   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Комуністи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розпочали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впровадження</a:t>
            </a:r>
            <a:r>
              <a:rPr lang="ru-RU" sz="2800" cap="none" dirty="0" smtClean="0">
                <a:latin typeface="Comic Sans MS" panose="030F0702030302020204" pitchFamily="66" charset="0"/>
              </a:rPr>
              <a:t> у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словаччині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політики</a:t>
            </a:r>
            <a:r>
              <a:rPr lang="ru-RU" sz="2800" cap="none" dirty="0" smtClean="0">
                <a:latin typeface="Comic Sans MS" panose="030F0702030302020204" pitchFamily="66" charset="0"/>
              </a:rPr>
              <a:t> «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воєнного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комунізму</a:t>
            </a:r>
            <a:r>
              <a:rPr lang="ru-RU" sz="2800" cap="none" dirty="0" smtClean="0">
                <a:latin typeface="Comic Sans MS" panose="030F0702030302020204" pitchFamily="66" charset="0"/>
              </a:rPr>
              <a:t>» і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відкритого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терору</a:t>
            </a:r>
            <a:r>
              <a:rPr lang="ru-RU" sz="2800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800" cap="none" dirty="0" smtClean="0">
                <a:latin typeface="Comic Sans MS" panose="030F0702030302020204" pitchFamily="66" charset="0"/>
              </a:rPr>
              <a:t>   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Такі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дії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відвернули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від</a:t>
            </a:r>
            <a:r>
              <a:rPr lang="ru-RU" sz="2800" cap="none" dirty="0" smtClean="0">
                <a:latin typeface="Comic Sans MS" panose="030F0702030302020204" pitchFamily="66" charset="0"/>
              </a:rPr>
              <a:t> них народ.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4" y="793213"/>
            <a:ext cx="5852139" cy="38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3022" y="5728771"/>
            <a:ext cx="7689488" cy="4937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957" y="107429"/>
            <a:ext cx="6320927" cy="5500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cap="none" dirty="0" smtClean="0">
                <a:latin typeface="Comic Sans MS" panose="030F0702030302020204" pitchFamily="66" charset="0"/>
              </a:rPr>
              <a:t>  7 </a:t>
            </a:r>
            <a:r>
              <a:rPr lang="ru-RU" sz="3200" b="1" cap="none" dirty="0" err="1" smtClean="0">
                <a:latin typeface="Comic Sans MS" panose="030F0702030302020204" pitchFamily="66" charset="0"/>
              </a:rPr>
              <a:t>липня</a:t>
            </a:r>
            <a:r>
              <a:rPr lang="ru-RU" sz="3200" b="1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після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відступу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угорських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військ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під</a:t>
            </a:r>
            <a:r>
              <a:rPr lang="ru-RU" sz="3200" cap="none" dirty="0" smtClean="0">
                <a:latin typeface="Comic Sans MS" panose="030F0702030302020204" pitchFamily="66" charset="0"/>
              </a:rPr>
              <a:t> натиском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антанти</a:t>
            </a:r>
            <a:r>
              <a:rPr lang="ru-RU" sz="3200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це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маріонеткове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дер­жавне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утворення</a:t>
            </a:r>
            <a:r>
              <a:rPr lang="ru-RU" sz="3200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що</a:t>
            </a:r>
            <a:r>
              <a:rPr lang="ru-RU" sz="3200" cap="none" dirty="0" smtClean="0">
                <a:latin typeface="Comic Sans MS" panose="030F0702030302020204" pitchFamily="66" charset="0"/>
              </a:rPr>
              <a:t> проголосило про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приєднання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словаччини</a:t>
            </a:r>
            <a:r>
              <a:rPr lang="ru-RU" sz="3200" cap="none" dirty="0" smtClean="0">
                <a:latin typeface="Comic Sans MS" panose="030F0702030302020204" pitchFamily="66" charset="0"/>
              </a:rPr>
              <a:t> до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угорщини</a:t>
            </a:r>
            <a:r>
              <a:rPr lang="ru-RU" sz="3200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припинило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своє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існування</a:t>
            </a:r>
            <a:endParaRPr lang="ru-RU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988" y="149753"/>
            <a:ext cx="5626231" cy="58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96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6073" y="5566272"/>
            <a:ext cx="10396882" cy="1158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872" y="124428"/>
            <a:ext cx="6122624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Улітку</a:t>
            </a:r>
            <a:r>
              <a:rPr lang="ru-RU" sz="2400" cap="none" dirty="0" smtClean="0">
                <a:latin typeface="Comic Sans MS" panose="030F0702030302020204" pitchFamily="66" charset="0"/>
              </a:rPr>
              <a:t> в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будапешті</a:t>
            </a:r>
            <a:r>
              <a:rPr lang="ru-RU" sz="2400" cap="none" dirty="0" smtClean="0">
                <a:latin typeface="Comic Sans MS" panose="030F0702030302020204" pitchFamily="66" charset="0"/>
              </a:rPr>
              <a:t>,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карпуварі</a:t>
            </a:r>
            <a:r>
              <a:rPr lang="ru-RU" sz="2400" cap="none" dirty="0" smtClean="0">
                <a:latin typeface="Comic Sans MS" panose="030F0702030302020204" pitchFamily="66" charset="0"/>
              </a:rPr>
              <a:t>,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калочі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спалахнули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повстання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проти</a:t>
            </a:r>
            <a:r>
              <a:rPr lang="ru-RU" sz="2400" cap="none" dirty="0" smtClean="0">
                <a:latin typeface="Comic Sans MS" panose="030F0702030302020204" pitchFamily="66" charset="0"/>
              </a:rPr>
              <a:t> уряду. </a:t>
            </a:r>
          </a:p>
          <a:p>
            <a:pPr marL="0" indent="0">
              <a:buNone/>
            </a:pPr>
            <a:r>
              <a:rPr lang="ru-RU" sz="2400" cap="none" dirty="0" smtClean="0">
                <a:latin typeface="Comic Sans MS" panose="030F0702030302020204" pitchFamily="66" charset="0"/>
              </a:rPr>
              <a:t>   Загони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угорських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червоноармійців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жорстоко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розправлялися</a:t>
            </a:r>
            <a:r>
              <a:rPr lang="ru-RU" sz="2400" cap="none" dirty="0" smtClean="0">
                <a:latin typeface="Comic Sans MS" panose="030F0702030302020204" pitchFamily="66" charset="0"/>
              </a:rPr>
              <a:t> з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повстанцями</a:t>
            </a:r>
            <a:r>
              <a:rPr lang="ru-RU" sz="2400" cap="none" dirty="0" smtClean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5165627" y="2616792"/>
            <a:ext cx="6632154" cy="3594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cap="none" dirty="0" smtClean="0">
                <a:latin typeface="Comic Sans MS" panose="030F0702030302020204" pitchFamily="66" charset="0"/>
              </a:rPr>
              <a:t> 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Країна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перебувала</a:t>
            </a:r>
            <a:r>
              <a:rPr lang="ru-RU" sz="2400" cap="none" dirty="0">
                <a:latin typeface="Comic Sans MS" panose="030F0702030302020204" pitchFamily="66" charset="0"/>
              </a:rPr>
              <a:t> в </a:t>
            </a:r>
            <a:r>
              <a:rPr lang="ru-RU" sz="2400" cap="none" dirty="0" err="1">
                <a:latin typeface="Comic Sans MS" panose="030F0702030302020204" pitchFamily="66" charset="0"/>
              </a:rPr>
              <a:t>економічній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блокаді</a:t>
            </a:r>
            <a:r>
              <a:rPr lang="ru-RU" sz="2400" cap="none" dirty="0">
                <a:latin typeface="Comic Sans MS" panose="030F0702030302020204" pitchFamily="66" charset="0"/>
              </a:rPr>
              <a:t>, а уряд не </a:t>
            </a:r>
            <a:r>
              <a:rPr lang="ru-RU" sz="2400" cap="none" dirty="0" err="1">
                <a:latin typeface="Comic Sans MS" panose="030F0702030302020204" pitchFamily="66" charset="0"/>
              </a:rPr>
              <a:t>міг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контролювати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ситуацію</a:t>
            </a:r>
            <a:r>
              <a:rPr lang="ru-RU" sz="2400" cap="none" dirty="0">
                <a:latin typeface="Comic Sans MS" panose="030F0702030302020204" pitchFamily="66" charset="0"/>
              </a:rPr>
              <a:t>. </a:t>
            </a:r>
            <a:r>
              <a:rPr lang="ru-RU" sz="2400" cap="none" dirty="0" err="1">
                <a:latin typeface="Comic Sans MS" panose="030F0702030302020204" pitchFamily="66" charset="0"/>
              </a:rPr>
              <a:t>Із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цього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скористалися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румунські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війська</a:t>
            </a:r>
            <a:r>
              <a:rPr lang="ru-RU" sz="2400" cap="none" dirty="0">
                <a:latin typeface="Comic Sans MS" panose="030F0702030302020204" pitchFamily="66" charset="0"/>
              </a:rPr>
              <a:t> і </a:t>
            </a:r>
            <a:r>
              <a:rPr lang="ru-RU" sz="2400" cap="none" dirty="0" err="1">
                <a:latin typeface="Comic Sans MS" panose="030F0702030302020204" pitchFamily="66" charset="0"/>
              </a:rPr>
              <a:t>перейшли</a:t>
            </a:r>
            <a:r>
              <a:rPr lang="ru-RU" sz="2400" cap="none" dirty="0">
                <a:latin typeface="Comic Sans MS" panose="030F0702030302020204" pitchFamily="66" charset="0"/>
              </a:rPr>
              <a:t> в </a:t>
            </a:r>
            <a:r>
              <a:rPr lang="ru-RU" sz="2400" cap="none" dirty="0" err="1">
                <a:latin typeface="Comic Sans MS" panose="030F0702030302020204" pitchFamily="66" charset="0"/>
              </a:rPr>
              <a:t>наступ</a:t>
            </a:r>
            <a:r>
              <a:rPr lang="ru-RU" sz="2400" cap="none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smtClean="0">
                <a:latin typeface="Comic Sans MS" panose="030F0702030302020204" pitchFamily="66" charset="0"/>
              </a:rPr>
              <a:t>   </a:t>
            </a:r>
            <a:r>
              <a:rPr lang="ru-RU" sz="2400" b="1" cap="none" dirty="0" smtClean="0">
                <a:latin typeface="Comic Sans MS" panose="030F0702030302020204" pitchFamily="66" charset="0"/>
              </a:rPr>
              <a:t>4 </a:t>
            </a:r>
            <a:r>
              <a:rPr lang="ru-RU" sz="2400" b="1" cap="none" dirty="0" err="1">
                <a:latin typeface="Comic Sans MS" panose="030F0702030302020204" pitchFamily="66" charset="0"/>
              </a:rPr>
              <a:t>серпня</a:t>
            </a:r>
            <a:r>
              <a:rPr lang="ru-RU" sz="2400" b="1" cap="none" dirty="0">
                <a:latin typeface="Comic Sans MS" panose="030F0702030302020204" pitchFamily="66" charset="0"/>
              </a:rPr>
              <a:t> 1919 р</a:t>
            </a:r>
            <a:r>
              <a:rPr lang="ru-RU" sz="2400" cap="none" dirty="0">
                <a:latin typeface="Comic Sans MS" panose="030F0702030302020204" pitchFamily="66" charset="0"/>
              </a:rPr>
              <a:t>. </a:t>
            </a:r>
            <a:r>
              <a:rPr lang="ru-RU" sz="2400" cap="none" dirty="0" err="1">
                <a:latin typeface="Comic Sans MS" panose="030F0702030302020204" pitchFamily="66" charset="0"/>
              </a:rPr>
              <a:t>Румунські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війська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ввійшли</a:t>
            </a:r>
            <a:r>
              <a:rPr lang="ru-RU" sz="2400" cap="none" dirty="0">
                <a:latin typeface="Comic Sans MS" panose="030F0702030302020204" pitchFamily="66" charset="0"/>
              </a:rPr>
              <a:t> в </a:t>
            </a:r>
            <a:r>
              <a:rPr lang="ru-RU" sz="2400" cap="none" dirty="0" err="1">
                <a:latin typeface="Comic Sans MS" panose="030F0702030302020204" pitchFamily="66" charset="0"/>
              </a:rPr>
              <a:t>будапешт</a:t>
            </a:r>
            <a:r>
              <a:rPr lang="ru-RU" sz="2400" cap="none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cap="none" dirty="0" smtClean="0">
                <a:latin typeface="Comic Sans MS" panose="030F0702030302020204" pitchFamily="66" charset="0"/>
              </a:rPr>
              <a:t>  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Угорська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радянська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республіка</a:t>
            </a:r>
            <a:r>
              <a:rPr lang="ru-RU" sz="2400" cap="none" dirty="0">
                <a:latin typeface="Comic Sans MS" panose="030F0702030302020204" pitchFamily="66" charset="0"/>
              </a:rPr>
              <a:t>, </a:t>
            </a:r>
            <a:r>
              <a:rPr lang="ru-RU" sz="2400" cap="none" dirty="0" err="1">
                <a:latin typeface="Comic Sans MS" panose="030F0702030302020204" pitchFamily="66" charset="0"/>
              </a:rPr>
              <a:t>що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проіснувала</a:t>
            </a:r>
            <a:r>
              <a:rPr lang="ru-RU" sz="2400" cap="none" dirty="0">
                <a:latin typeface="Comic Sans MS" panose="030F0702030302020204" pitchFamily="66" charset="0"/>
              </a:rPr>
              <a:t> 133 </a:t>
            </a:r>
            <a:r>
              <a:rPr lang="ru-RU" sz="2400" cap="none" dirty="0" err="1">
                <a:latin typeface="Comic Sans MS" panose="030F0702030302020204" pitchFamily="66" charset="0"/>
              </a:rPr>
              <a:t>дні</a:t>
            </a:r>
            <a:r>
              <a:rPr lang="ru-RU" sz="2400" cap="none" dirty="0">
                <a:latin typeface="Comic Sans MS" panose="030F0702030302020204" pitchFamily="66" charset="0"/>
              </a:rPr>
              <a:t>, </a:t>
            </a:r>
            <a:r>
              <a:rPr lang="ru-RU" sz="2400" cap="none" dirty="0" err="1">
                <a:latin typeface="Comic Sans MS" panose="030F0702030302020204" pitchFamily="66" charset="0"/>
              </a:rPr>
              <a:t>була</a:t>
            </a: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err="1">
                <a:latin typeface="Comic Sans MS" panose="030F0702030302020204" pitchFamily="66" charset="0"/>
              </a:rPr>
              <a:t>ліквідована</a:t>
            </a:r>
            <a:r>
              <a:rPr lang="ru-RU" sz="2400" cap="none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2" y="2592292"/>
            <a:ext cx="4742855" cy="3643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87" y="124428"/>
            <a:ext cx="3732250" cy="24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1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0000">
            <a:off x="522635" y="606149"/>
            <a:ext cx="10202175" cy="3849868"/>
          </a:xfrm>
        </p:spPr>
        <p:txBody>
          <a:bodyPr>
            <a:noAutofit/>
          </a:bodyPr>
          <a:lstStyle/>
          <a:p>
            <a:pPr algn="ctr"/>
            <a:r>
              <a:rPr lang="uk-UA" sz="15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Дякую за увагу!!</a:t>
            </a:r>
            <a:endParaRPr lang="ru-RU" sz="15000" b="1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1420000">
            <a:off x="1291535" y="5234857"/>
            <a:ext cx="9755187" cy="5503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74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867" y="5907794"/>
            <a:ext cx="4979625" cy="31673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Габсбургів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1186" y="231354"/>
            <a:ext cx="6400800" cy="5218138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 </a:t>
            </a:r>
            <a:r>
              <a:rPr lang="ru-RU" sz="2800" b="1" cap="none" dirty="0" smtClean="0">
                <a:latin typeface="Comic Sans MS" panose="030F0702030302020204" pitchFamily="66" charset="0"/>
              </a:rPr>
              <a:t>У </a:t>
            </a:r>
            <a:r>
              <a:rPr lang="ru-RU" sz="2800" b="1" cap="none" dirty="0" err="1" smtClean="0">
                <a:latin typeface="Comic Sans MS" panose="030F0702030302020204" pitchFamily="66" charset="0"/>
              </a:rPr>
              <a:t>жовтні</a:t>
            </a:r>
            <a:r>
              <a:rPr lang="ru-RU" sz="2800" b="1" cap="none" dirty="0" smtClean="0">
                <a:latin typeface="Comic Sans MS" panose="030F0702030302020204" pitchFamily="66" charset="0"/>
              </a:rPr>
              <a:t> 1918 р</a:t>
            </a:r>
            <a:r>
              <a:rPr lang="ru-RU" sz="2800" cap="none" dirty="0" smtClean="0">
                <a:latin typeface="Comic Sans MS" panose="030F0702030302020204" pitchFamily="66" charset="0"/>
              </a:rPr>
              <a:t>. Австро-у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горська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монархія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>
                <a:latin typeface="Comic Sans MS" panose="030F0702030302020204" pitchFamily="66" charset="0"/>
              </a:rPr>
              <a:t>Г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абсбургів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припинила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своє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існування</a:t>
            </a:r>
            <a:r>
              <a:rPr lang="ru-RU" sz="2800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800" cap="none" dirty="0">
                <a:latin typeface="Comic Sans MS" panose="030F0702030302020204" pitchFamily="66" charset="0"/>
              </a:rPr>
              <a:t> 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b="1" cap="none" dirty="0" smtClean="0">
                <a:latin typeface="Comic Sans MS" panose="030F0702030302020204" pitchFamily="66" charset="0"/>
              </a:rPr>
              <a:t>29 </a:t>
            </a:r>
            <a:r>
              <a:rPr lang="ru-RU" sz="2800" b="1" cap="none" dirty="0" err="1" smtClean="0">
                <a:latin typeface="Comic Sans MS" panose="030F0702030302020204" pitchFamily="66" charset="0"/>
              </a:rPr>
              <a:t>жовтня</a:t>
            </a:r>
            <a:r>
              <a:rPr lang="ru-RU" sz="2800" b="1" cap="none" dirty="0" smtClean="0">
                <a:latin typeface="Comic Sans MS" panose="030F0702030302020204" pitchFamily="66" charset="0"/>
              </a:rPr>
              <a:t> 1918 р</a:t>
            </a:r>
            <a:r>
              <a:rPr lang="ru-RU" sz="2800" cap="none" dirty="0" smtClean="0">
                <a:latin typeface="Comic Sans MS" panose="030F0702030302020204" pitchFamily="66" charset="0"/>
              </a:rPr>
              <a:t>.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Демонстрація</a:t>
            </a:r>
            <a:r>
              <a:rPr lang="ru-RU" sz="2800" cap="none" dirty="0" smtClean="0">
                <a:latin typeface="Comic Sans MS" panose="030F0702030302020204" pitchFamily="66" charset="0"/>
              </a:rPr>
              <a:t> в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будапешті</a:t>
            </a:r>
            <a:r>
              <a:rPr lang="ru-RU" sz="2800" cap="none" dirty="0" smtClean="0">
                <a:latin typeface="Comic Sans MS" panose="030F0702030302020204" pitchFamily="66" charset="0"/>
              </a:rPr>
              <a:t> пере­росла у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збройне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повстання</a:t>
            </a:r>
            <a:r>
              <a:rPr lang="ru-RU" sz="2800" cap="none" dirty="0" smtClean="0">
                <a:latin typeface="Comic Sans MS" panose="030F0702030302020204" pitchFamily="66" charset="0"/>
              </a:rPr>
              <a:t>, у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результаті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якого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влада</a:t>
            </a:r>
            <a:r>
              <a:rPr lang="ru-RU" sz="2800" cap="none" dirty="0" smtClean="0">
                <a:latin typeface="Comic Sans MS" panose="030F0702030302020204" pitchFamily="66" charset="0"/>
              </a:rPr>
              <a:t> в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країні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перейшла</a:t>
            </a:r>
            <a:r>
              <a:rPr lang="ru-RU" sz="2800" cap="none" dirty="0" smtClean="0">
                <a:latin typeface="Comic Sans MS" panose="030F0702030302020204" pitchFamily="66" charset="0"/>
              </a:rPr>
              <a:t> до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національної</a:t>
            </a:r>
            <a:r>
              <a:rPr lang="ru-RU" sz="2800" cap="none" dirty="0" smtClean="0">
                <a:latin typeface="Comic Sans MS" panose="030F0702030302020204" pitchFamily="66" charset="0"/>
              </a:rPr>
              <a:t> ради,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більшість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якої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складали</a:t>
            </a: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соціал-демократи</a:t>
            </a:r>
            <a:r>
              <a:rPr lang="ru-RU" sz="2800" cap="none" dirty="0" smtClean="0">
                <a:latin typeface="Comic Sans MS" panose="030F0702030302020204" pitchFamily="66" charset="0"/>
              </a:rPr>
              <a:t> та </a:t>
            </a:r>
            <a:r>
              <a:rPr lang="ru-RU" sz="2800" cap="none" dirty="0" err="1" smtClean="0">
                <a:latin typeface="Comic Sans MS" panose="030F0702030302020204" pitchFamily="66" charset="0"/>
              </a:rPr>
              <a:t>ліберали</a:t>
            </a:r>
            <a:endParaRPr lang="ru-RU" sz="2800" cap="none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647" y="231354"/>
            <a:ext cx="4348448" cy="52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7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4" y="5852712"/>
            <a:ext cx="10311502" cy="4269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7287" y="99152"/>
            <a:ext cx="11292289" cy="2159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ru-RU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16 листопада 1918 </a:t>
            </a:r>
            <a:r>
              <a:rPr lang="ru-RU" sz="2400" cap="none" dirty="0" smtClean="0">
                <a:latin typeface="Comic Sans MS" panose="030F0702030302020204" pitchFamily="66" charset="0"/>
              </a:rPr>
              <a:t>р.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Національна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Угорська</a:t>
            </a:r>
            <a:r>
              <a:rPr lang="ru-RU" sz="2400" cap="none" dirty="0" smtClean="0">
                <a:latin typeface="Comic Sans MS" panose="030F0702030302020204" pitchFamily="66" charset="0"/>
              </a:rPr>
              <a:t> рада проголосила </a:t>
            </a:r>
            <a:r>
              <a:rPr lang="ru-RU" sz="2400" b="1" cap="none" dirty="0" err="1">
                <a:latin typeface="Comic Sans MS" panose="030F0702030302020204" pitchFamily="66" charset="0"/>
              </a:rPr>
              <a:t>У</a:t>
            </a:r>
            <a:r>
              <a:rPr lang="ru-RU" sz="2400" b="1" cap="none" dirty="0" err="1" smtClean="0">
                <a:latin typeface="Comic Sans MS" panose="030F0702030302020204" pitchFamily="66" charset="0"/>
              </a:rPr>
              <a:t>горщину</a:t>
            </a:r>
            <a:r>
              <a:rPr lang="ru-RU" sz="2400" b="1" cap="none" dirty="0" smtClean="0">
                <a:latin typeface="Comic Sans MS" panose="030F0702030302020204" pitchFamily="66" charset="0"/>
              </a:rPr>
              <a:t> </a:t>
            </a:r>
            <a:r>
              <a:rPr lang="ru-RU" sz="2400" b="1" cap="none" dirty="0" err="1" smtClean="0">
                <a:latin typeface="Comic Sans MS" panose="030F0702030302020204" pitchFamily="66" charset="0"/>
              </a:rPr>
              <a:t>республікою</a:t>
            </a:r>
            <a:r>
              <a:rPr lang="ru-RU" sz="2400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2400" cap="none" dirty="0">
                <a:latin typeface="Comic Sans MS" panose="030F0702030302020204" pitchFamily="66" charset="0"/>
              </a:rPr>
              <a:t> </a:t>
            </a:r>
            <a:r>
              <a:rPr lang="ru-RU" sz="2400" cap="none" dirty="0" smtClean="0">
                <a:latin typeface="Comic Sans MS" panose="030F0702030302020204" pitchFamily="66" charset="0"/>
              </a:rPr>
              <a:t>    До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влади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прийшла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коаліція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правих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партій</a:t>
            </a:r>
            <a:r>
              <a:rPr lang="ru-RU" sz="2400" cap="none" dirty="0" smtClean="0">
                <a:latin typeface="Comic Sans MS" panose="030F0702030302020204" pitchFamily="66" charset="0"/>
              </a:rPr>
              <a:t> на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чолі</a:t>
            </a:r>
            <a:r>
              <a:rPr lang="ru-RU" sz="2400" cap="none" dirty="0" smtClean="0">
                <a:latin typeface="Comic Sans MS" panose="030F0702030302020204" pitchFamily="66" charset="0"/>
              </a:rPr>
              <a:t> з графом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Карої</a:t>
            </a:r>
            <a:r>
              <a:rPr lang="ru-RU" sz="2400" cap="none" dirty="0" smtClean="0">
                <a:latin typeface="Comic Sans MS" panose="030F0702030302020204" pitchFamily="66" charset="0"/>
              </a:rPr>
              <a:t>.</a:t>
            </a:r>
            <a:endParaRPr lang="ru-RU" sz="24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0" y="2258457"/>
            <a:ext cx="4463217" cy="321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31" y="2276187"/>
            <a:ext cx="4819880" cy="319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1514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95" y="212074"/>
            <a:ext cx="11201399" cy="1151965"/>
          </a:xfrm>
        </p:spPr>
        <p:txBody>
          <a:bodyPr>
            <a:noAutofit/>
          </a:bodyPr>
          <a:lstStyle/>
          <a:p>
            <a:r>
              <a:rPr lang="ru-RU" sz="72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Демократичні</a:t>
            </a:r>
            <a:r>
              <a:rPr lang="ru-RU" sz="7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72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реформи</a:t>
            </a:r>
            <a:r>
              <a:rPr lang="ru-RU" sz="7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ru-RU" sz="72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6142" y="1198786"/>
            <a:ext cx="11366652" cy="27562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cap="none" dirty="0" err="1" smtClean="0">
                <a:latin typeface="Comic Sans MS" panose="030F0702030302020204" pitchFamily="66" charset="0"/>
              </a:rPr>
              <a:t>Запроваджено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загальне</a:t>
            </a:r>
            <a:r>
              <a:rPr lang="ru-RU" sz="2400" cap="none" dirty="0" smtClean="0">
                <a:latin typeface="Comic Sans MS" panose="030F0702030302020204" pitchFamily="66" charset="0"/>
              </a:rPr>
              <a:t>,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рівне</a:t>
            </a:r>
            <a:r>
              <a:rPr lang="ru-RU" sz="2400" cap="none" dirty="0" smtClean="0">
                <a:latin typeface="Comic Sans MS" panose="030F0702030302020204" pitchFamily="66" charset="0"/>
              </a:rPr>
              <a:t>,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пряме</a:t>
            </a:r>
            <a:r>
              <a:rPr lang="ru-RU" sz="2400" cap="none" dirty="0" smtClean="0">
                <a:latin typeface="Comic Sans MS" panose="030F0702030302020204" pitchFamily="66" charset="0"/>
              </a:rPr>
              <a:t>,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таємне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виборче</a:t>
            </a:r>
            <a:r>
              <a:rPr lang="ru-RU" sz="2400" cap="none" dirty="0" smtClean="0">
                <a:latin typeface="Comic Sans MS" panose="030F0702030302020204" pitchFamily="66" charset="0"/>
              </a:rPr>
              <a:t> право;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cap="none" dirty="0" err="1" smtClean="0">
                <a:latin typeface="Comic Sans MS" panose="030F0702030302020204" pitchFamily="66" charset="0"/>
              </a:rPr>
              <a:t>Планувалося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проведення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аграрної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реформи</a:t>
            </a:r>
            <a:r>
              <a:rPr lang="ru-RU" sz="2400" cap="none" dirty="0" smtClean="0">
                <a:latin typeface="Comic Sans MS" panose="030F0702030302020204" pitchFamily="66" charset="0"/>
              </a:rPr>
              <a:t> з метою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зменшення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поміщицького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землеволодіння</a:t>
            </a:r>
            <a:r>
              <a:rPr lang="ru-RU" sz="2400" cap="none" dirty="0" smtClean="0">
                <a:latin typeface="Comic Sans MS" panose="030F0702030302020204" pitchFamily="66" charset="0"/>
              </a:rPr>
              <a:t> і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передачі</a:t>
            </a:r>
            <a:r>
              <a:rPr lang="ru-RU" sz="2400" cap="none" dirty="0" smtClean="0">
                <a:latin typeface="Comic Sans MS" panose="030F0702030302020204" pitchFamily="66" charset="0"/>
              </a:rPr>
              <a:t>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частини</a:t>
            </a:r>
            <a:r>
              <a:rPr lang="ru-RU" sz="2400" cap="none" dirty="0" smtClean="0">
                <a:latin typeface="Comic Sans MS" panose="030F0702030302020204" pitchFamily="66" charset="0"/>
              </a:rPr>
              <a:t> земель </a:t>
            </a:r>
            <a:r>
              <a:rPr lang="ru-RU" sz="2400" cap="none" dirty="0" err="1" smtClean="0">
                <a:latin typeface="Comic Sans MS" panose="030F0702030302020204" pitchFamily="66" charset="0"/>
              </a:rPr>
              <a:t>безземельним</a:t>
            </a:r>
            <a:r>
              <a:rPr lang="ru-RU" sz="2400" cap="none" dirty="0" smtClean="0">
                <a:latin typeface="Comic Sans MS" panose="030F0702030302020204" pitchFamily="66" charset="0"/>
              </a:rPr>
              <a:t> селянам.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786" y="3038508"/>
            <a:ext cx="5484337" cy="35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79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92337" y="207942"/>
            <a:ext cx="6940627" cy="5443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cap="none" dirty="0" smtClean="0">
                <a:latin typeface="Comic Sans MS" panose="030F0702030302020204" pitchFamily="66" charset="0"/>
              </a:rPr>
              <a:t> </a:t>
            </a:r>
            <a:r>
              <a:rPr lang="ru-RU" sz="3600" b="1" cap="none" dirty="0" smtClean="0">
                <a:latin typeface="Comic Sans MS" panose="030F0702030302020204" pitchFamily="66" charset="0"/>
              </a:rPr>
              <a:t>У </a:t>
            </a:r>
            <a:r>
              <a:rPr lang="ru-RU" sz="3600" b="1" cap="none" dirty="0" err="1" smtClean="0">
                <a:latin typeface="Comic Sans MS" panose="030F0702030302020204" pitchFamily="66" charset="0"/>
              </a:rPr>
              <a:t>листопаді</a:t>
            </a:r>
            <a:r>
              <a:rPr lang="ru-RU" sz="3600" b="1" cap="none" dirty="0" smtClean="0">
                <a:latin typeface="Comic Sans MS" panose="030F0702030302020204" pitchFamily="66" charset="0"/>
              </a:rPr>
              <a:t> 1918 р</a:t>
            </a:r>
            <a:r>
              <a:rPr lang="ru-RU" sz="3200" cap="none" dirty="0" smtClean="0">
                <a:latin typeface="Comic Sans MS" panose="030F0702030302020204" pitchFamily="66" charset="0"/>
              </a:rPr>
              <a:t>.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Утворилася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угорська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компартія</a:t>
            </a:r>
            <a:r>
              <a:rPr lang="ru-RU" sz="3200" cap="none" dirty="0" smtClean="0">
                <a:latin typeface="Comic Sans MS" panose="030F0702030302020204" pitchFamily="66" charset="0"/>
              </a:rPr>
              <a:t> з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військо­вополонених</a:t>
            </a:r>
            <a:r>
              <a:rPr lang="ru-RU" sz="3200" cap="none" dirty="0" smtClean="0">
                <a:latin typeface="Comic Sans MS" panose="030F0702030302020204" pitchFamily="66" charset="0"/>
              </a:rPr>
              <a:t> австро-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угорської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армії</a:t>
            </a:r>
            <a:r>
              <a:rPr lang="ru-RU" sz="3200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що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перебували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свого</a:t>
            </a:r>
            <a:r>
              <a:rPr lang="ru-RU" sz="3200" cap="none" dirty="0" smtClean="0">
                <a:latin typeface="Comic Sans MS" panose="030F0702030302020204" pitchFamily="66" charset="0"/>
              </a:rPr>
              <a:t> часу в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росії</a:t>
            </a:r>
            <a:r>
              <a:rPr lang="ru-RU" sz="3200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sz="3200" cap="none" dirty="0">
                <a:latin typeface="Comic Sans MS" panose="030F0702030302020204" pitchFamily="66" charset="0"/>
              </a:rPr>
              <a:t> </a:t>
            </a:r>
            <a:r>
              <a:rPr lang="ru-RU" sz="3200" cap="none" dirty="0" smtClean="0">
                <a:latin typeface="Comic Sans MS" panose="030F0702030302020204" pitchFamily="66" charset="0"/>
              </a:rPr>
              <a:t> На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чолі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компартії</a:t>
            </a:r>
            <a:r>
              <a:rPr lang="ru-RU" sz="3200" cap="none" dirty="0" smtClean="0">
                <a:latin typeface="Comic Sans MS" panose="030F0702030302020204" pitchFamily="66" charset="0"/>
              </a:rPr>
              <a:t> став Бела </a:t>
            </a:r>
            <a:r>
              <a:rPr lang="ru-RU" sz="3200" cap="none" dirty="0">
                <a:latin typeface="Comic Sans MS" panose="030F0702030302020204" pitchFamily="66" charset="0"/>
              </a:rPr>
              <a:t>К</a:t>
            </a:r>
            <a:r>
              <a:rPr lang="ru-RU" sz="3200" cap="none" dirty="0" smtClean="0">
                <a:latin typeface="Comic Sans MS" panose="030F0702030302020204" pitchFamily="66" charset="0"/>
              </a:rPr>
              <a:t>ун.</a:t>
            </a:r>
            <a:endParaRPr lang="ru-RU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207942"/>
            <a:ext cx="4450815" cy="64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50" y="5478138"/>
            <a:ext cx="10396882" cy="115196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974" y="124429"/>
            <a:ext cx="11631057" cy="2161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ru-RU" sz="3200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січні</a:t>
            </a:r>
            <a:r>
              <a:rPr lang="ru-RU" sz="32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1919 р. </a:t>
            </a:r>
            <a:r>
              <a:rPr lang="ru-RU" sz="3200" cap="none" dirty="0" smtClean="0">
                <a:latin typeface="Comic Sans MS" panose="030F0702030302020204" pitchFamily="66" charset="0"/>
              </a:rPr>
              <a:t>З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росії</a:t>
            </a:r>
            <a:r>
              <a:rPr lang="ru-RU" sz="3200" cap="none" dirty="0" smtClean="0">
                <a:latin typeface="Comic Sans MS" panose="030F0702030302020204" pitchFamily="66" charset="0"/>
              </a:rPr>
              <a:t> до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угорщини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було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таємно</a:t>
            </a:r>
            <a:r>
              <a:rPr lang="ru-RU" sz="3200" cap="none" dirty="0" smtClean="0">
                <a:latin typeface="Comic Sans MS" panose="030F0702030302020204" pitchFamily="66" charset="0"/>
              </a:rPr>
              <a:t> доставлено 18 тис.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Угорців</a:t>
            </a:r>
            <a:r>
              <a:rPr lang="ru-RU" sz="3200" cap="none" dirty="0" smtClean="0">
                <a:latin typeface="Comic Sans MS" panose="030F0702030302020204" pitchFamily="66" charset="0"/>
              </a:rPr>
              <a:t>,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що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перебували</a:t>
            </a:r>
            <a:r>
              <a:rPr lang="ru-RU" sz="3200" cap="none" dirty="0" smtClean="0">
                <a:latin typeface="Comic Sans MS" panose="030F0702030302020204" pitchFamily="66" charset="0"/>
              </a:rPr>
              <a:t> в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російському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полоні</a:t>
            </a:r>
            <a:r>
              <a:rPr lang="ru-RU" sz="3200" cap="none" dirty="0" smtClean="0">
                <a:latin typeface="Comic Sans MS" panose="030F0702030302020204" pitchFamily="66" charset="0"/>
              </a:rPr>
              <a:t> і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були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вражені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комуністичною</a:t>
            </a:r>
            <a:r>
              <a:rPr lang="ru-RU" sz="3200" cap="none" dirty="0" smtClean="0">
                <a:latin typeface="Comic Sans MS" panose="030F0702030302020204" pitchFamily="66" charset="0"/>
              </a:rPr>
              <a:t> пропагандою, а з ними — 2500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кулеметів</a:t>
            </a:r>
            <a:r>
              <a:rPr lang="ru-RU" sz="3200" cap="none" dirty="0" smtClean="0">
                <a:latin typeface="Comic Sans MS" panose="030F0702030302020204" pitchFamily="66" charset="0"/>
              </a:rPr>
              <a:t>, 30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гармат</a:t>
            </a:r>
            <a:r>
              <a:rPr lang="ru-RU" sz="3200" cap="none" dirty="0" smtClean="0">
                <a:latin typeface="Comic Sans MS" panose="030F0702030302020204" pitchFamily="66" charset="0"/>
              </a:rPr>
              <a:t> та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інше</a:t>
            </a:r>
            <a:r>
              <a:rPr lang="ru-RU" sz="3200" cap="none" dirty="0" smtClean="0">
                <a:latin typeface="Comic Sans MS" panose="030F0702030302020204" pitchFamily="66" charset="0"/>
              </a:rPr>
              <a:t> </a:t>
            </a:r>
            <a:r>
              <a:rPr lang="ru-RU" sz="3200" cap="none" dirty="0" err="1" smtClean="0">
                <a:latin typeface="Comic Sans MS" panose="030F0702030302020204" pitchFamily="66" charset="0"/>
              </a:rPr>
              <a:t>озброєння</a:t>
            </a:r>
            <a:r>
              <a:rPr lang="ru-RU" sz="3200" cap="none" dirty="0" smtClean="0">
                <a:latin typeface="Comic Sans MS" panose="030F0702030302020204" pitchFamily="66" charset="0"/>
              </a:rPr>
              <a:t>.</a:t>
            </a:r>
            <a:endParaRPr lang="ru-RU" sz="3200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857" y="2471236"/>
            <a:ext cx="6515558" cy="415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227" y="5555255"/>
            <a:ext cx="10396882" cy="1158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906" y="135444"/>
            <a:ext cx="5505680" cy="2497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cap="none" dirty="0" err="1" smtClean="0">
                <a:latin typeface="Comic Sans MS" panose="030F0702030302020204" pitchFamily="66" charset="0"/>
              </a:rPr>
              <a:t>Зовнішнє</a:t>
            </a:r>
            <a:r>
              <a:rPr lang="ru-RU" cap="none" dirty="0" smtClean="0">
                <a:latin typeface="Comic Sans MS" panose="030F0702030302020204" pitchFamily="66" charset="0"/>
              </a:rPr>
              <a:t> та </a:t>
            </a:r>
            <a:r>
              <a:rPr lang="ru-RU" cap="none" dirty="0" err="1" smtClean="0">
                <a:latin typeface="Comic Sans MS" panose="030F0702030302020204" pitchFamily="66" charset="0"/>
              </a:rPr>
              <a:t>внутрішнє</a:t>
            </a:r>
            <a:r>
              <a:rPr lang="ru-RU" cap="none" dirty="0" smtClean="0">
                <a:latin typeface="Comic Sans MS" panose="030F0702030302020204" pitchFamily="66" charset="0"/>
              </a:rPr>
              <a:t> становище </a:t>
            </a:r>
            <a:r>
              <a:rPr lang="ru-RU" cap="none" dirty="0" err="1" smtClean="0">
                <a:latin typeface="Comic Sans MS" panose="030F0702030302020204" pitchFamily="66" charset="0"/>
              </a:rPr>
              <a:t>молодої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республіки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було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важким</a:t>
            </a:r>
            <a:r>
              <a:rPr lang="ru-RU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cap="none" dirty="0" err="1" smtClean="0">
                <a:latin typeface="Comic Sans MS" panose="030F0702030302020204" pitchFamily="66" charset="0"/>
              </a:rPr>
              <a:t>Країни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антанти</a:t>
            </a:r>
            <a:r>
              <a:rPr lang="ru-RU" cap="none" dirty="0" smtClean="0">
                <a:latin typeface="Comic Sans MS" panose="030F0702030302020204" pitchFamily="66" charset="0"/>
              </a:rPr>
              <a:t> в </a:t>
            </a:r>
            <a:r>
              <a:rPr lang="ru-RU" cap="none" dirty="0" err="1" smtClean="0">
                <a:latin typeface="Comic Sans MS" panose="030F0702030302020204" pitchFamily="66" charset="0"/>
              </a:rPr>
              <a:t>ультимативній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формі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зажадали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від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переможеної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угорщини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звільнення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територій</a:t>
            </a:r>
            <a:r>
              <a:rPr lang="ru-RU" cap="none" dirty="0" smtClean="0">
                <a:latin typeface="Comic Sans MS" panose="030F0702030302020204" pitchFamily="66" charset="0"/>
              </a:rPr>
              <a:t>, </a:t>
            </a:r>
            <a:r>
              <a:rPr lang="ru-RU" cap="none" dirty="0" err="1" smtClean="0">
                <a:latin typeface="Comic Sans MS" panose="030F0702030302020204" pitchFamily="66" charset="0"/>
              </a:rPr>
              <a:t>призначених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її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сусідам</a:t>
            </a:r>
            <a:r>
              <a:rPr lang="ru-RU" cap="none" dirty="0" smtClean="0">
                <a:latin typeface="Comic Sans MS" panose="030F0702030302020204" pitchFamily="66" charset="0"/>
              </a:rPr>
              <a:t> — </a:t>
            </a:r>
            <a:r>
              <a:rPr lang="ru-RU" cap="none" dirty="0" err="1" smtClean="0">
                <a:latin typeface="Comic Sans MS" panose="030F0702030302020204" pitchFamily="66" charset="0"/>
              </a:rPr>
              <a:t>чехословаччині</a:t>
            </a:r>
            <a:r>
              <a:rPr lang="ru-RU" cap="none" dirty="0" smtClean="0">
                <a:latin typeface="Comic Sans MS" panose="030F0702030302020204" pitchFamily="66" charset="0"/>
              </a:rPr>
              <a:t> та </a:t>
            </a:r>
            <a:r>
              <a:rPr lang="ru-RU" cap="none" dirty="0" err="1" smtClean="0">
                <a:latin typeface="Comic Sans MS" panose="030F0702030302020204" pitchFamily="66" charset="0"/>
              </a:rPr>
              <a:t>румунії</a:t>
            </a:r>
            <a:r>
              <a:rPr lang="ru-RU" cap="none" dirty="0" smtClean="0">
                <a:latin typeface="Comic Sans MS" panose="030F0702030302020204" pitchFamily="66" charset="0"/>
              </a:rPr>
              <a:t>.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737253" y="2368628"/>
            <a:ext cx="7004267" cy="3314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cap="none" dirty="0" err="1" smtClean="0">
                <a:latin typeface="Comic Sans MS" panose="030F0702030302020204" pitchFamily="66" charset="0"/>
              </a:rPr>
              <a:t>Це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рішення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виявилось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фатальним</a:t>
            </a:r>
            <a:r>
              <a:rPr lang="ru-RU" cap="none" dirty="0">
                <a:latin typeface="Comic Sans MS" panose="030F0702030302020204" pitchFamily="66" charset="0"/>
              </a:rPr>
              <a:t> для </a:t>
            </a:r>
            <a:r>
              <a:rPr lang="ru-RU" cap="none" dirty="0" err="1">
                <a:latin typeface="Comic Sans MS" panose="030F0702030302020204" pitchFamily="66" charset="0"/>
              </a:rPr>
              <a:t>поміркованих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політиків</a:t>
            </a:r>
            <a:r>
              <a:rPr lang="ru-RU" cap="none" dirty="0">
                <a:latin typeface="Comic Sans MS" panose="030F0702030302020204" pitchFamily="66" charset="0"/>
              </a:rPr>
              <a:t> на </a:t>
            </a:r>
            <a:r>
              <a:rPr lang="ru-RU" cap="none" dirty="0" err="1">
                <a:latin typeface="Comic Sans MS" panose="030F0702030302020204" pitchFamily="66" charset="0"/>
              </a:rPr>
              <a:t>чолі</a:t>
            </a:r>
            <a:r>
              <a:rPr lang="ru-RU" cap="none" dirty="0">
                <a:latin typeface="Comic Sans MS" panose="030F0702030302020204" pitchFamily="66" charset="0"/>
              </a:rPr>
              <a:t> з </a:t>
            </a:r>
            <a:r>
              <a:rPr lang="ru-RU" cap="none" dirty="0" err="1">
                <a:latin typeface="Comic Sans MS" panose="030F0702030302020204" pitchFamily="66" charset="0"/>
              </a:rPr>
              <a:t>карої</a:t>
            </a:r>
            <a:r>
              <a:rPr lang="ru-RU" cap="none" dirty="0">
                <a:latin typeface="Comic Sans MS" panose="030F0702030302020204" pitchFamily="66" charset="0"/>
              </a:rPr>
              <a:t>, </a:t>
            </a:r>
            <a:r>
              <a:rPr lang="ru-RU" cap="none" dirty="0" err="1">
                <a:latin typeface="Comic Sans MS" panose="030F0702030302020204" pitchFamily="66" charset="0"/>
              </a:rPr>
              <a:t>що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були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зоріє­нтовані</a:t>
            </a:r>
            <a:r>
              <a:rPr lang="ru-RU" cap="none" dirty="0">
                <a:latin typeface="Comic Sans MS" panose="030F0702030302020204" pitchFamily="66" charset="0"/>
              </a:rPr>
              <a:t> на </a:t>
            </a:r>
            <a:r>
              <a:rPr lang="ru-RU" cap="none" dirty="0" err="1">
                <a:latin typeface="Comic Sans MS" panose="030F0702030302020204" pitchFamily="66" charset="0"/>
              </a:rPr>
              <a:t>країни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антанти</a:t>
            </a:r>
            <a:r>
              <a:rPr lang="ru-RU" cap="none" dirty="0">
                <a:latin typeface="Comic Sans MS" panose="030F0702030302020204" pitchFamily="66" charset="0"/>
              </a:rPr>
              <a:t>. </a:t>
            </a:r>
            <a:endParaRPr lang="ru-RU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smtClean="0">
                <a:latin typeface="Comic Sans MS" panose="030F0702030302020204" pitchFamily="66" charset="0"/>
              </a:rPr>
              <a:t>    </a:t>
            </a:r>
            <a:r>
              <a:rPr lang="ru-RU" cap="none" dirty="0" err="1" smtClean="0">
                <a:latin typeface="Comic Sans MS" panose="030F0702030302020204" pitchFamily="66" charset="0"/>
              </a:rPr>
              <a:t>Комуністична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партія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угорщини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скористалась</a:t>
            </a:r>
            <a:r>
              <a:rPr lang="ru-RU" cap="none" dirty="0">
                <a:latin typeface="Comic Sans MS" panose="030F0702030302020204" pitchFamily="66" charset="0"/>
              </a:rPr>
              <a:t> з </a:t>
            </a:r>
            <a:r>
              <a:rPr lang="ru-RU" cap="none" dirty="0" err="1">
                <a:latin typeface="Comic Sans MS" panose="030F0702030302020204" pitchFamily="66" charset="0"/>
              </a:rPr>
              <a:t>цього</a:t>
            </a:r>
            <a:r>
              <a:rPr lang="ru-RU" cap="none" dirty="0">
                <a:latin typeface="Comic Sans MS" panose="030F0702030302020204" pitchFamily="66" charset="0"/>
              </a:rPr>
              <a:t> становища.</a:t>
            </a:r>
          </a:p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   У </a:t>
            </a:r>
            <a:r>
              <a:rPr lang="ru-RU" cap="none" dirty="0" err="1">
                <a:latin typeface="Comic Sans MS" panose="030F0702030302020204" pitchFamily="66" charset="0"/>
              </a:rPr>
              <a:t>відповідь</a:t>
            </a:r>
            <a:r>
              <a:rPr lang="ru-RU" cap="none" dirty="0">
                <a:latin typeface="Comic Sans MS" panose="030F0702030302020204" pitchFamily="66" charset="0"/>
              </a:rPr>
              <a:t> на ультиматум </a:t>
            </a:r>
            <a:r>
              <a:rPr lang="ru-RU" cap="none" dirty="0" err="1">
                <a:latin typeface="Comic Sans MS" panose="030F0702030302020204" pitchFamily="66" charset="0"/>
              </a:rPr>
              <a:t>антанти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соціал-демократи</a:t>
            </a:r>
            <a:r>
              <a:rPr lang="ru-RU" cap="none" dirty="0">
                <a:latin typeface="Comic Sans MS" panose="030F0702030302020204" pitchFamily="66" charset="0"/>
              </a:rPr>
              <a:t> і </a:t>
            </a:r>
            <a:r>
              <a:rPr lang="ru-RU" cap="none" dirty="0" err="1">
                <a:latin typeface="Comic Sans MS" panose="030F0702030302020204" pitchFamily="66" charset="0"/>
              </a:rPr>
              <a:t>комуністи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об'єдналися</a:t>
            </a:r>
            <a:r>
              <a:rPr lang="ru-RU" cap="none" dirty="0">
                <a:latin typeface="Comic Sans MS" panose="030F0702030302020204" pitchFamily="66" charset="0"/>
              </a:rPr>
              <a:t>, створивши </a:t>
            </a:r>
            <a:r>
              <a:rPr lang="ru-RU" cap="none" dirty="0" err="1">
                <a:latin typeface="Comic Sans MS" panose="030F0702030302020204" pitchFamily="66" charset="0"/>
              </a:rPr>
              <a:t>соціалістичну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партію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угорщини</a:t>
            </a:r>
            <a:r>
              <a:rPr lang="ru-RU" cap="none" dirty="0">
                <a:latin typeface="Comic Sans MS" panose="030F0702030302020204" pitchFamily="66" charset="0"/>
              </a:rPr>
              <a:t>, яка проголо­сила 21 </a:t>
            </a:r>
            <a:r>
              <a:rPr lang="ru-RU" cap="none" dirty="0" err="1">
                <a:latin typeface="Comic Sans MS" panose="030F0702030302020204" pitchFamily="66" charset="0"/>
              </a:rPr>
              <a:t>березня</a:t>
            </a:r>
            <a:r>
              <a:rPr lang="ru-RU" cap="none" dirty="0">
                <a:latin typeface="Comic Sans MS" panose="030F0702030302020204" pitchFamily="66" charset="0"/>
              </a:rPr>
              <a:t> 1919 р. </a:t>
            </a:r>
            <a:r>
              <a:rPr lang="ru-RU" cap="none" dirty="0" err="1">
                <a:latin typeface="Comic Sans MS" panose="030F0702030302020204" pitchFamily="66" charset="0"/>
              </a:rPr>
              <a:t>Що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бере</a:t>
            </a: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err="1">
                <a:latin typeface="Comic Sans MS" panose="030F0702030302020204" pitchFamily="66" charset="0"/>
              </a:rPr>
              <a:t>владу</a:t>
            </a:r>
            <a:r>
              <a:rPr lang="ru-RU" cap="none" dirty="0">
                <a:latin typeface="Comic Sans MS" panose="030F0702030302020204" pitchFamily="66" charset="0"/>
              </a:rPr>
              <a:t> у </a:t>
            </a:r>
            <a:r>
              <a:rPr lang="ru-RU" cap="none" dirty="0" err="1">
                <a:latin typeface="Comic Sans MS" panose="030F0702030302020204" pitchFamily="66" charset="0"/>
              </a:rPr>
              <a:t>свої</a:t>
            </a:r>
            <a:r>
              <a:rPr lang="ru-RU" cap="none" dirty="0">
                <a:latin typeface="Comic Sans MS" panose="030F0702030302020204" pitchFamily="66" charset="0"/>
              </a:rPr>
              <a:t> руки.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6" y="2776251"/>
            <a:ext cx="4570889" cy="3221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34" y="95122"/>
            <a:ext cx="2466679" cy="23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992" y="464544"/>
            <a:ext cx="103947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3388" y="233464"/>
            <a:ext cx="5723362" cy="5484290"/>
          </a:xfrm>
        </p:spPr>
        <p:txBody>
          <a:bodyPr/>
          <a:lstStyle/>
          <a:p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sz="3200" cap="none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Робітничі</a:t>
            </a:r>
            <a:r>
              <a:rPr lang="ru-RU" sz="32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загони в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будапешті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захопили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найважливіші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пункти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, і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ново­утворений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уряд проголосив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угорщину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радянською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республікою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на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чолі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з Ш.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Гарбаї</a:t>
            </a:r>
            <a:r>
              <a:rPr lang="ru-RU" sz="32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Лідер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комуністів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Б. Кун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отримав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пост народного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комісара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cap="none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закор­донних</a:t>
            </a:r>
            <a:r>
              <a:rPr lang="ru-RU" sz="3200" cap="none" dirty="0">
                <a:solidFill>
                  <a:schemeClr val="tx1"/>
                </a:solidFill>
                <a:latin typeface="Comic Sans MS" panose="030F0702030302020204" pitchFamily="66" charset="0"/>
              </a:rPr>
              <a:t> справ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61308" y="3456644"/>
            <a:ext cx="5088712" cy="2512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endParaRPr lang="ru-RU" cap="none" dirty="0">
              <a:latin typeface="Comic Sans MS" panose="030F0702030302020204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06079" y="4835999"/>
            <a:ext cx="4864491" cy="679994"/>
          </a:xfrm>
        </p:spPr>
        <p:txBody>
          <a:bodyPr/>
          <a:lstStyle/>
          <a:p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6106079" y="3855904"/>
            <a:ext cx="45719" cy="1066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20" y="110169"/>
            <a:ext cx="4507082" cy="59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4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5621357"/>
            <a:ext cx="10396882" cy="11519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5974" y="135444"/>
            <a:ext cx="6596350" cy="482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Comic Sans MS" panose="030F0702030302020204" pitchFamily="66" charset="0"/>
              </a:rPr>
              <a:t>   Нова </a:t>
            </a:r>
            <a:r>
              <a:rPr lang="ru-RU" cap="none" dirty="0" err="1" smtClean="0">
                <a:latin typeface="Comic Sans MS" panose="030F0702030302020204" pitchFamily="66" charset="0"/>
              </a:rPr>
              <a:t>влада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копіювала</a:t>
            </a:r>
            <a:r>
              <a:rPr lang="ru-RU" cap="none" dirty="0" smtClean="0">
                <a:latin typeface="Comic Sans MS" panose="030F0702030302020204" pitchFamily="66" charset="0"/>
              </a:rPr>
              <a:t> не </a:t>
            </a:r>
            <a:r>
              <a:rPr lang="ru-RU" cap="none" dirty="0" err="1" smtClean="0">
                <a:latin typeface="Comic Sans MS" panose="030F0702030302020204" pitchFamily="66" charset="0"/>
              </a:rPr>
              <a:t>лише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назву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держави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своїх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московсь­ких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покровителів</a:t>
            </a:r>
            <a:r>
              <a:rPr lang="ru-RU" cap="none" dirty="0" smtClean="0">
                <a:latin typeface="Comic Sans MS" panose="030F0702030302020204" pitchFamily="66" charset="0"/>
              </a:rPr>
              <a:t>, але й </a:t>
            </a:r>
            <a:r>
              <a:rPr lang="ru-RU" cap="none" dirty="0" err="1" smtClean="0">
                <a:latin typeface="Comic Sans MS" panose="030F0702030302020204" pitchFamily="66" charset="0"/>
              </a:rPr>
              <a:t>їхні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методи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правління</a:t>
            </a:r>
            <a:r>
              <a:rPr lang="ru-RU" cap="none" dirty="0" smtClean="0">
                <a:latin typeface="Comic Sans MS" panose="030F0702030302020204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замість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поліції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було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утворено</a:t>
            </a:r>
            <a:r>
              <a:rPr lang="ru-RU" cap="none" dirty="0" smtClean="0">
                <a:latin typeface="Comic Sans MS" panose="030F0702030302020204" pitchFamily="66" charset="0"/>
              </a:rPr>
              <a:t> «</a:t>
            </a:r>
            <a:r>
              <a:rPr lang="ru-RU" cap="none" dirty="0" err="1" smtClean="0">
                <a:latin typeface="Comic Sans MS" panose="030F0702030302020204" pitchFamily="66" charset="0"/>
              </a:rPr>
              <a:t>червону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міліцію</a:t>
            </a:r>
            <a:r>
              <a:rPr lang="ru-RU" cap="none" dirty="0" smtClean="0">
                <a:latin typeface="Comic Sans MS" panose="030F0702030302020204" pitchFamily="66" charset="0"/>
              </a:rPr>
              <a:t>»,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cap="none" dirty="0" err="1" smtClean="0">
                <a:latin typeface="Comic Sans MS" panose="030F0702030302020204" pitchFamily="66" charset="0"/>
              </a:rPr>
              <a:t>утворювалась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червона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армія</a:t>
            </a:r>
            <a:r>
              <a:rPr lang="ru-RU" cap="none" dirty="0" smtClean="0">
                <a:latin typeface="Comic Sans MS" panose="030F0702030302020204" pitchFamily="66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cap="none" dirty="0" smtClean="0">
                <a:latin typeface="Comic Sans MS" panose="030F0702030302020204" pitchFamily="66" charset="0"/>
              </a:rPr>
              <a:t>проводились </a:t>
            </a:r>
            <a:r>
              <a:rPr lang="ru-RU" cap="none" dirty="0" err="1" smtClean="0">
                <a:latin typeface="Comic Sans MS" panose="030F0702030302020204" pitchFamily="66" charset="0"/>
              </a:rPr>
              <a:t>масові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екс­пропріації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власників</a:t>
            </a:r>
            <a:r>
              <a:rPr lang="ru-RU" cap="none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ru-RU" cap="none" dirty="0">
                <a:latin typeface="Comic Sans MS" panose="030F0702030302020204" pitchFamily="66" charset="0"/>
              </a:rPr>
              <a:t> </a:t>
            </a:r>
            <a:r>
              <a:rPr lang="ru-RU" cap="none" dirty="0" smtClean="0">
                <a:latin typeface="Comic Sans MS" panose="030F0702030302020204" pitchFamily="66" charset="0"/>
              </a:rPr>
              <a:t>  </a:t>
            </a:r>
            <a:r>
              <a:rPr lang="ru-RU" cap="none" dirty="0" err="1" smtClean="0">
                <a:latin typeface="Comic Sans MS" panose="030F0702030302020204" pitchFamily="66" charset="0"/>
              </a:rPr>
              <a:t>Почались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репресії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проти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незадоволених</a:t>
            </a:r>
            <a:r>
              <a:rPr lang="ru-RU" cap="none" dirty="0" smtClean="0">
                <a:latin typeface="Comic Sans MS" panose="030F0702030302020204" pitchFamily="66" charset="0"/>
              </a:rPr>
              <a:t>, </a:t>
            </a:r>
            <a:r>
              <a:rPr lang="ru-RU" cap="none" dirty="0" err="1" smtClean="0">
                <a:latin typeface="Comic Sans MS" panose="030F0702030302020204" pitchFamily="66" charset="0"/>
              </a:rPr>
              <a:t>яких</a:t>
            </a:r>
            <a:r>
              <a:rPr lang="ru-RU" cap="none" dirty="0" smtClean="0">
                <a:latin typeface="Comic Sans MS" panose="030F0702030302020204" pitchFamily="66" charset="0"/>
              </a:rPr>
              <a:t> ставало усе </a:t>
            </a:r>
            <a:r>
              <a:rPr lang="ru-RU" cap="none" dirty="0" err="1" smtClean="0">
                <a:latin typeface="Comic Sans MS" panose="030F0702030302020204" pitchFamily="66" charset="0"/>
              </a:rPr>
              <a:t>більше</a:t>
            </a:r>
            <a:r>
              <a:rPr lang="ru-RU" cap="none" dirty="0" smtClean="0">
                <a:latin typeface="Comic Sans MS" panose="030F0702030302020204" pitchFamily="66" charset="0"/>
              </a:rPr>
              <a:t>, </a:t>
            </a:r>
            <a:r>
              <a:rPr lang="ru-RU" cap="none" dirty="0" err="1" smtClean="0">
                <a:latin typeface="Comic Sans MS" panose="030F0702030302020204" pitchFamily="66" charset="0"/>
              </a:rPr>
              <a:t>застосовувався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терор</a:t>
            </a:r>
            <a:r>
              <a:rPr lang="ru-RU" cap="none" dirty="0" smtClean="0">
                <a:latin typeface="Comic Sans MS" panose="030F0702030302020204" pitchFamily="66" charset="0"/>
              </a:rPr>
              <a:t>. Усе </a:t>
            </a:r>
            <a:r>
              <a:rPr lang="ru-RU" cap="none" dirty="0" err="1" smtClean="0">
                <a:latin typeface="Comic Sans MS" panose="030F0702030302020204" pitchFamily="66" charset="0"/>
              </a:rPr>
              <a:t>це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загострило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ситуацію</a:t>
            </a:r>
            <a:r>
              <a:rPr lang="ru-RU" cap="none" dirty="0" smtClean="0">
                <a:latin typeface="Comic Sans MS" panose="030F0702030302020204" pitchFamily="66" charset="0"/>
              </a:rPr>
              <a:t> в </a:t>
            </a:r>
            <a:r>
              <a:rPr lang="ru-RU" cap="none" dirty="0" err="1" smtClean="0">
                <a:latin typeface="Comic Sans MS" panose="030F0702030302020204" pitchFamily="66" charset="0"/>
              </a:rPr>
              <a:t>країні</a:t>
            </a:r>
            <a:r>
              <a:rPr lang="ru-RU" cap="none" dirty="0" smtClean="0">
                <a:latin typeface="Comic Sans MS" panose="030F0702030302020204" pitchFamily="66" charset="0"/>
              </a:rPr>
              <a:t> й </a:t>
            </a:r>
            <a:r>
              <a:rPr lang="ru-RU" cap="none" dirty="0" err="1" smtClean="0">
                <a:latin typeface="Comic Sans MS" panose="030F0702030302020204" pitchFamily="66" charset="0"/>
              </a:rPr>
              <a:t>сприяло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створенню</a:t>
            </a:r>
            <a:r>
              <a:rPr lang="ru-RU" cap="none" dirty="0" smtClean="0">
                <a:latin typeface="Comic Sans MS" panose="030F0702030302020204" pitchFamily="66" charset="0"/>
              </a:rPr>
              <a:t> </a:t>
            </a:r>
            <a:r>
              <a:rPr lang="ru-RU" cap="none" dirty="0" err="1" smtClean="0">
                <a:latin typeface="Comic Sans MS" panose="030F0702030302020204" pitchFamily="66" charset="0"/>
              </a:rPr>
              <a:t>антирадянського</a:t>
            </a:r>
            <a:r>
              <a:rPr lang="ru-RU" cap="none" dirty="0" smtClean="0">
                <a:latin typeface="Comic Sans MS" panose="030F0702030302020204" pitchFamily="66" charset="0"/>
              </a:rPr>
              <a:t> фронту.</a:t>
            </a:r>
            <a:endParaRPr lang="ru-RU" cap="none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23" y="217239"/>
            <a:ext cx="5231411" cy="33742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23" y="3823604"/>
            <a:ext cx="5231411" cy="29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73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89</TotalTime>
  <Words>521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Impact</vt:lpstr>
      <vt:lpstr>Wingdings</vt:lpstr>
      <vt:lpstr>Главное мероприятие</vt:lpstr>
      <vt:lpstr>Угорщина. Доба Угорської радянської республіки. </vt:lpstr>
      <vt:lpstr>Герб Габсбургів</vt:lpstr>
      <vt:lpstr>Презентация PowerPoint</vt:lpstr>
      <vt:lpstr>Демократичні реформи: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Угорщина. Доба Угорської радянської республіки. </dc:title>
  <dc:creator>Эллина Шевченко</dc:creator>
  <cp:lastModifiedBy>Эллина Шевченко</cp:lastModifiedBy>
  <cp:revision>8</cp:revision>
  <dcterms:created xsi:type="dcterms:W3CDTF">2014-03-04T11:34:47Z</dcterms:created>
  <dcterms:modified xsi:type="dcterms:W3CDTF">2014-03-04T13:04:34Z</dcterms:modified>
</cp:coreProperties>
</file>