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  <p:sldMasterId id="2147483756" r:id="rId3"/>
  </p:sldMasterIdLst>
  <p:notesMasterIdLst>
    <p:notesMasterId r:id="rId18"/>
  </p:notesMasterIdLst>
  <p:sldIdLst>
    <p:sldId id="256" r:id="rId4"/>
    <p:sldId id="257" r:id="rId5"/>
    <p:sldId id="271" r:id="rId6"/>
    <p:sldId id="263" r:id="rId7"/>
    <p:sldId id="264" r:id="rId8"/>
    <p:sldId id="265" r:id="rId9"/>
    <p:sldId id="259" r:id="rId10"/>
    <p:sldId id="260" r:id="rId11"/>
    <p:sldId id="262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DD469-BC3A-49EE-8DF5-6E30E47D7AD8}" type="datetimeFigureOut">
              <a:rPr lang="uk-UA" smtClean="0"/>
              <a:t>14.10.2012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33651-8551-46DB-ABE1-452B9E809E7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898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33651-8551-46DB-ABE1-452B9E809E76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371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9%D0%BE%D0%B3%D0%B0%D0%BD%D0%BD_%D0%A8%D1%82%D1%80%D0%B0%D1%83%D1%81_(%D0%B1%D0%B0%D1%82%D1%8C%D0%BA%D0%BE)" TargetMode="External"/><Relationship Id="rId3" Type="http://schemas.openxmlformats.org/officeDocument/2006/relationships/hyperlink" Target="http://uk.wikipedia.org/wiki/1825" TargetMode="External"/><Relationship Id="rId7" Type="http://schemas.openxmlformats.org/officeDocument/2006/relationships/hyperlink" Target="http://uk.wikipedia.org/wiki/%D0%9A%D0%BE%D0%BC%D0%BF%D0%BE%D0%B7%D0%B8%D1%82%D0%BE%D1%80" TargetMode="External"/><Relationship Id="rId2" Type="http://schemas.openxmlformats.org/officeDocument/2006/relationships/hyperlink" Target="http://uk.wikipedia.org/wiki/25_%D0%B6%D0%BE%D0%B2%D1%82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99" TargetMode="External"/><Relationship Id="rId5" Type="http://schemas.openxmlformats.org/officeDocument/2006/relationships/hyperlink" Target="http://uk.wikipedia.org/wiki/3_%D1%87%D0%B5%D1%80%D0%B2%D0%BD%D1%8F" TargetMode="External"/><Relationship Id="rId4" Type="http://schemas.openxmlformats.org/officeDocument/2006/relationships/hyperlink" Target="http://uk.wikipedia.org/wiki/%D0%92%D1%96%D0%B4%D0%B5%D0%BD%D1%8C" TargetMode="External"/><Relationship Id="rId9" Type="http://schemas.openxmlformats.org/officeDocument/2006/relationships/hyperlink" Target="http://uk.wikipedia.org/w/index.php?title=%D0%A8%D1%82%D1%80%D0%B0%D1%83%D1%81%D0%B8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2680" y="5589240"/>
            <a:ext cx="1944216" cy="187220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8278688" cy="4032448"/>
          </a:xfrm>
        </p:spPr>
        <p:txBody>
          <a:bodyPr/>
          <a:lstStyle/>
          <a:p>
            <a:r>
              <a:rPr lang="uk-UA" sz="11500" b="1" dirty="0" smtClean="0">
                <a:latin typeface="Arial"/>
                <a:ea typeface="Calibri"/>
              </a:rPr>
              <a:t>Й</a:t>
            </a:r>
            <a:r>
              <a:rPr lang="uk-UA" sz="8800" b="1" dirty="0" smtClean="0">
                <a:latin typeface="Arial"/>
                <a:ea typeface="Calibri"/>
              </a:rPr>
              <a:t>оганн                      </a:t>
            </a:r>
            <a:r>
              <a:rPr lang="uk-UA" sz="11500" b="1" dirty="0" smtClean="0">
                <a:latin typeface="Arial"/>
                <a:ea typeface="Calibri"/>
              </a:rPr>
              <a:t>Ш</a:t>
            </a:r>
            <a:r>
              <a:rPr lang="uk-UA" sz="8800" b="1" dirty="0" smtClean="0">
                <a:latin typeface="Arial"/>
                <a:ea typeface="Calibri"/>
              </a:rPr>
              <a:t>траус</a:t>
            </a:r>
            <a:r>
              <a:rPr lang="uk-UA" sz="11500" b="1" dirty="0" smtClean="0">
                <a:latin typeface="Arial"/>
                <a:ea typeface="Calibri"/>
              </a:rPr>
              <a:t> </a:t>
            </a:r>
            <a:endParaRPr lang="uk-UA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3281"/>
            <a:ext cx="5154310" cy="6786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---(muzabaza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" out="34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6656" y="1196752"/>
            <a:ext cx="226368" cy="48781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</a:t>
            </a:r>
            <a:r>
              <a:rPr lang="uk-UA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Оперети </a:t>
            </a:r>
            <a:r>
              <a:rPr lang="uk-UA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і інші театральні </a:t>
            </a:r>
            <a:r>
              <a:rPr lang="uk-UA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постановки:</a:t>
            </a:r>
            <a:endParaRPr lang="uk-UA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Індиго і сорок розбійників 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Indigo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und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die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Vierzig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Ruber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1871)</a:t>
            </a:r>
          </a:p>
          <a:p>
            <a:pPr lvl="0"/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Карнавал в Римі 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Der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Karneval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Rom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1873)</a:t>
            </a:r>
          </a:p>
          <a:p>
            <a:pPr lvl="0"/>
            <a:r>
              <a:rPr lang="uk-UA" sz="20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Летюча миша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Die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Fledermaus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1874)</a:t>
            </a:r>
          </a:p>
          <a:p>
            <a:pPr lvl="0"/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Каліостро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 Відні 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Cagliostro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Wien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1875)</a:t>
            </a:r>
          </a:p>
          <a:p>
            <a:pPr lvl="0"/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Принц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Мафусаїл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Prinz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Methusalem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1877)</a:t>
            </a:r>
          </a:p>
          <a:p>
            <a:pPr lvl="0"/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Сліпа корова (або "Корова сліпця")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Blindekuh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(1878)</a:t>
            </a:r>
          </a:p>
          <a:p>
            <a:pPr lvl="0"/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Мереживний хустку королеви 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Das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Spitzentuch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der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Knigin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1880)</a:t>
            </a:r>
          </a:p>
          <a:p>
            <a:pPr lvl="0"/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Весела війна 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Der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lustige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Krieg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1881)</a:t>
            </a:r>
          </a:p>
          <a:p>
            <a:pPr lvl="0"/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Ніч у Венеції 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Eine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Nacht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Venedig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1883)</a:t>
            </a:r>
          </a:p>
          <a:p>
            <a:pPr lvl="0"/>
            <a:r>
              <a:rPr lang="uk-UA" sz="20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Циганський барон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Der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Zigeunerbaron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1885)</a:t>
            </a:r>
          </a:p>
          <a:p>
            <a:pPr lvl="0"/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Симплициус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Simplicius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1887)</a:t>
            </a:r>
          </a:p>
          <a:p>
            <a:pPr lvl="0"/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Лицар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Пашман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Ritter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Psmn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опера, 1892)</a:t>
            </a:r>
          </a:p>
          <a:p>
            <a:pPr lvl="0"/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Принцеса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Нінетта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Frstin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Ninetta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1893)</a:t>
            </a:r>
          </a:p>
          <a:p>
            <a:pPr lvl="0"/>
            <a:r>
              <a:rPr lang="uk-U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Яблучне 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свято 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Jabuka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1894)</a:t>
            </a:r>
          </a:p>
          <a:p>
            <a:pPr lvl="0"/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Лісничий 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Waldmeister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 (1895)</a:t>
            </a:r>
          </a:p>
          <a:p>
            <a:pPr lvl="0"/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Богиня Розуму 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Die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Gttin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der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Vernunft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1897)</a:t>
            </a:r>
          </a:p>
          <a:p>
            <a:pPr lvl="0"/>
            <a:r>
              <a:rPr lang="uk-U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Попелюшка 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Aschenbrdel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1899, балет, посмертно)</a:t>
            </a:r>
          </a:p>
          <a:p>
            <a:pPr lvl="0"/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Віденська кров 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Wiener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Blut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1899, посмертно)</a:t>
            </a:r>
            <a:endParaRPr lang="uk-UA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1556792"/>
            <a:ext cx="730424" cy="63183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</a:t>
            </a:r>
            <a: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Знамениті вальси:</a:t>
            </a:r>
            <a:endParaRPr lang="uk-UA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uk-UA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r>
              <a:rPr lang="uk-U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Пісні 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кохання (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Liebeslieder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op</a:t>
            </a:r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114, 1852)</a:t>
            </a:r>
          </a:p>
          <a:p>
            <a:pPr lvl="0"/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Прощання з Петербургом (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Abschied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von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St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Petersburg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op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210, 1858)</a:t>
            </a:r>
          </a:p>
          <a:p>
            <a:pPr lvl="0"/>
            <a:r>
              <a:rPr lang="uk-UA" sz="18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 прекрасному блакитному Дунаї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(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An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der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schnen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blauen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Donau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op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314, 1867)</a:t>
            </a:r>
          </a:p>
          <a:p>
            <a:pPr lvl="0"/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Життя артиста (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Knstlerleben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op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316, 1867)</a:t>
            </a:r>
          </a:p>
          <a:p>
            <a:pPr lvl="0"/>
            <a:r>
              <a:rPr lang="uk-UA" sz="18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Казки Віденського </a:t>
            </a:r>
            <a:r>
              <a:rPr lang="uk-UA" sz="18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лісу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</a:t>
            </a:r>
            <a:r>
              <a:rPr lang="uk-UA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G'schichten</a:t>
            </a:r>
            <a:r>
              <a:rPr lang="uk-UA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aus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dem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Wienerwald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op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325, 1868)</a:t>
            </a:r>
          </a:p>
          <a:p>
            <a:pPr lvl="0"/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Вино, жінки та пісні (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Wein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Weib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und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Gesang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op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333, 1869)</a:t>
            </a:r>
          </a:p>
          <a:p>
            <a:pPr lvl="0"/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Тисяча і одна ніч (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Tausend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und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eine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Nacht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op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346, 1871)</a:t>
            </a:r>
          </a:p>
          <a:p>
            <a:pPr lvl="0"/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Віденська кров (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Wiener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Blut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op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354, 1873)</a:t>
            </a:r>
          </a:p>
          <a:p>
            <a:pPr lvl="0"/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Каліостро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(Cagliostro-Walzer,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op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370, 1875)</a:t>
            </a:r>
          </a:p>
          <a:p>
            <a:pPr lvl="0"/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Прекрасний травень (O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schner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Mai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!,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Op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375, 1877)</a:t>
            </a:r>
          </a:p>
          <a:p>
            <a:pPr lvl="0"/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Троянди з півдня (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Rosen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aus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dem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Sden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op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388, 1880)</a:t>
            </a:r>
          </a:p>
          <a:p>
            <a:pPr lvl="0"/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Поцілунок (Kuss-Walzer,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op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400, 1881)</a:t>
            </a:r>
          </a:p>
          <a:p>
            <a:pPr lvl="0"/>
            <a:r>
              <a:rPr lang="uk-UA" sz="18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Весняні </a:t>
            </a:r>
            <a:r>
              <a:rPr lang="uk-UA" sz="18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голоси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(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Frhlingsstimmen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op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410, 1883)</a:t>
            </a:r>
          </a:p>
          <a:p>
            <a:pPr lvl="0"/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Лагуни (Lagunen-Walzer,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op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411, 1883)</a:t>
            </a:r>
          </a:p>
          <a:p>
            <a:pPr lvl="0"/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Віденські жінки (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Wiener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Frauen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op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423, 1886)</a:t>
            </a:r>
          </a:p>
          <a:p>
            <a:pPr lvl="0"/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Імператорський вальс (Kaiser-Walzer, </a:t>
            </a:r>
            <a:r>
              <a:rPr lang="uk-UA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op</a:t>
            </a:r>
            <a:r>
              <a:rPr lang="uk-U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437, 1888)</a:t>
            </a:r>
          </a:p>
        </p:txBody>
      </p:sp>
    </p:spTree>
    <p:extLst>
      <p:ext uri="{BB962C8B-B14F-4D97-AF65-F5344CB8AC3E}">
        <p14:creationId xmlns:p14="http://schemas.microsoft.com/office/powerpoint/2010/main" val="2693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62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4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4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Музика </a:t>
            </a:r>
            <a:r>
              <a:rPr lang="uk-UA" sz="4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Штрауса в кіно</a:t>
            </a:r>
          </a:p>
          <a:p>
            <a:pPr lvl="0"/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Фільм </a:t>
            </a:r>
            <a:r>
              <a:rPr lang="uk-UA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"Віденські вальси"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( </a:t>
            </a:r>
            <a:r>
              <a:rPr lang="uk-UA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англ.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</a:t>
            </a:r>
            <a:r>
              <a:rPr lang="uk-UA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Waltzes</a:t>
            </a:r>
            <a:r>
              <a:rPr lang="uk-UA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uk-UA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from</a:t>
            </a:r>
            <a:r>
              <a:rPr lang="uk-UA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uk-UA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Vienna</a:t>
            </a:r>
            <a:r>
              <a:rPr lang="uk-UA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1934) режисера </a:t>
            </a:r>
            <a:r>
              <a:rPr lang="uk-UA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Альфреда </a:t>
            </a:r>
            <a:r>
              <a:rPr lang="uk-UA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Хічкока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Фільм розповідає про написання вальсу </a:t>
            </a:r>
            <a:r>
              <a:rPr lang="uk-UA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"На прекрасному блакитному Дунаї"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австрійського композитора Йоганна </a:t>
            </a:r>
            <a:r>
              <a:rPr lang="uk-UA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Штрауса-молодшого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0"/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Життя і мелодій Йоганна Штрауса присвячений популярний американський фільм </a:t>
            </a:r>
            <a:r>
              <a:rPr lang="uk-UA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"Великий </a:t>
            </a:r>
            <a:r>
              <a:rPr lang="uk-UA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вальс"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( </a:t>
            </a:r>
            <a:r>
              <a:rPr lang="uk-UA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1938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). Сюжет фільму має мало спільного з реальним життям композитора.</a:t>
            </a:r>
          </a:p>
          <a:p>
            <a:pPr lvl="0"/>
            <a:r>
              <a:rPr lang="uk-UA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Караяновский</a:t>
            </a:r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запис 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вальсу </a:t>
            </a:r>
            <a:r>
              <a:rPr lang="uk-UA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"На прекрасному блакитному Дунаї"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</a:t>
            </a:r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був використаний 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кінорежисером </a:t>
            </a:r>
            <a:r>
              <a:rPr lang="uk-UA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Стенлі Кубриком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у звуковій доріжці до фільму "</a:t>
            </a:r>
            <a:r>
              <a:rPr lang="uk-UA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Космічна одіссея 2001 року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"(Кубрик перемонтував кадри, щоб" потрапити "в музику).</a:t>
            </a:r>
          </a:p>
          <a:p>
            <a:pPr lvl="0"/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Фільм </a:t>
            </a:r>
            <a:r>
              <a:rPr lang="uk-UA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"Прощання з </a:t>
            </a:r>
            <a:r>
              <a:rPr lang="uk-UA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Петербургом"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(СРСР) розповідає про перебування Штрауса в Росії.</a:t>
            </a:r>
          </a:p>
        </p:txBody>
      </p:sp>
    </p:spTree>
    <p:extLst>
      <p:ext uri="{BB962C8B-B14F-4D97-AF65-F5344CB8AC3E}">
        <p14:creationId xmlns:p14="http://schemas.microsoft.com/office/powerpoint/2010/main" val="6313130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195783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83" y="-1"/>
            <a:ext cx="4948218" cy="397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33600"/>
            <a:ext cx="4195783" cy="475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71" y="3979192"/>
            <a:ext cx="4947530" cy="24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0056"/>
            <a:ext cx="4040336" cy="583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595336" cy="4786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C:\Users\Василь.Home\Downloads\i (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569"/>
            <a:ext cx="2751563" cy="322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Василь.Home\Downloads\i (6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84" y="1"/>
            <a:ext cx="4763640" cy="26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Василь.Home\Downloads\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969" y="2770210"/>
            <a:ext cx="5489732" cy="367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340768"/>
            <a:ext cx="6800800" cy="3357736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Виконав учень</a:t>
            </a:r>
            <a:br>
              <a:rPr lang="uk-UA" sz="3200" dirty="0" smtClean="0"/>
            </a:br>
            <a:r>
              <a:rPr lang="uk-UA" sz="3200" dirty="0" smtClean="0"/>
              <a:t> 8фм/</a:t>
            </a:r>
            <a:r>
              <a:rPr lang="uk-UA" sz="3200" dirty="0" err="1" smtClean="0"/>
              <a:t>хб</a:t>
            </a:r>
            <a:r>
              <a:rPr lang="uk-UA" sz="3200" dirty="0" smtClean="0"/>
              <a:t> класу </a:t>
            </a:r>
            <a:br>
              <a:rPr lang="uk-UA" sz="3200" dirty="0" smtClean="0"/>
            </a:br>
            <a:r>
              <a:rPr lang="uk-UA" sz="3200" dirty="0" err="1" smtClean="0"/>
              <a:t>нвк</a:t>
            </a:r>
            <a:r>
              <a:rPr lang="uk-UA" sz="3200" dirty="0" smtClean="0"/>
              <a:t>"</a:t>
            </a:r>
            <a:r>
              <a:rPr lang="uk-UA" sz="3200" dirty="0" err="1" smtClean="0"/>
              <a:t>сзш</a:t>
            </a:r>
            <a:r>
              <a:rPr lang="uk-UA" sz="3200" dirty="0" smtClean="0"/>
              <a:t> ІІ </a:t>
            </a:r>
            <a:r>
              <a:rPr lang="uk-UA" sz="3200" dirty="0" err="1" smtClean="0"/>
              <a:t>ст.-ліцей</a:t>
            </a:r>
            <a:r>
              <a:rPr lang="uk-UA" sz="3200" dirty="0" smtClean="0"/>
              <a:t>"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err="1" smtClean="0"/>
              <a:t>ш</a:t>
            </a:r>
            <a:r>
              <a:rPr lang="uk-UA" sz="3200" dirty="0" err="1" smtClean="0"/>
              <a:t>ибіко</a:t>
            </a:r>
            <a:r>
              <a:rPr lang="uk-UA" sz="4000" dirty="0" smtClean="0"/>
              <a:t> </a:t>
            </a:r>
            <a:r>
              <a:rPr lang="uk-UA" sz="4000" dirty="0" err="1" smtClean="0"/>
              <a:t>в</a:t>
            </a:r>
            <a:r>
              <a:rPr lang="uk-UA" sz="3200" dirty="0" err="1" smtClean="0"/>
              <a:t>асиль</a:t>
            </a:r>
            <a:endParaRPr lang="uk-UA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08104" y="5157192"/>
            <a:ext cx="3178696" cy="93880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319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36091942"/>
              </p:ext>
            </p:extLst>
          </p:nvPr>
        </p:nvGraphicFramePr>
        <p:xfrm>
          <a:off x="609600" y="1600200"/>
          <a:ext cx="7924800" cy="4431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3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Йоганн Штраус II</a:t>
                      </a:r>
                      <a:endParaRPr lang="uk-UA" sz="4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Народився</a:t>
                      </a:r>
                      <a:endParaRPr lang="uk-UA" sz="4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u="none" strike="noStrike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 tooltip="25 жовтня"/>
                        </a:rPr>
                        <a:t>25 жовтня</a:t>
                      </a:r>
                      <a:r>
                        <a:rPr lang="uk-UA" sz="28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u="none" strike="noStrike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3" tooltip="1825"/>
                        </a:rPr>
                        <a:t>1825</a:t>
                      </a:r>
                      <a:r>
                        <a:rPr lang="uk-UA" sz="28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uk-UA" sz="28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uk-UA" sz="2800" u="none" strike="noStrike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4" tooltip="Відень"/>
                        </a:rPr>
                        <a:t>Відень</a:t>
                      </a:r>
                      <a:endParaRPr lang="uk-UA" sz="4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Помер</a:t>
                      </a:r>
                      <a:endParaRPr lang="uk-UA" sz="4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u="none" strike="noStrike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5" tooltip="3 червня"/>
                        </a:rPr>
                        <a:t>3 червня</a:t>
                      </a:r>
                      <a:r>
                        <a:rPr lang="uk-UA" sz="28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u="none" strike="noStrike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6" tooltip="1899"/>
                        </a:rPr>
                        <a:t>1899</a:t>
                      </a:r>
                      <a:r>
                        <a:rPr lang="uk-UA" sz="28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uk-UA" sz="28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uk-UA" sz="2800" u="none" strike="noStrike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4" tooltip="Відень"/>
                        </a:rPr>
                        <a:t>Відень</a:t>
                      </a:r>
                      <a:endParaRPr lang="uk-UA" sz="4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Діяльність</a:t>
                      </a:r>
                      <a:endParaRPr lang="uk-UA" sz="4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u="none" strike="noStrike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7" tooltip="Композитор"/>
                        </a:rPr>
                        <a:t>композитор</a:t>
                      </a:r>
                      <a:endParaRPr lang="uk-UA" sz="4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Батько</a:t>
                      </a:r>
                      <a:endParaRPr lang="uk-UA" sz="4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u="none" strike="noStrike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8" tooltip="Йоганн Штраус (батько)"/>
                        </a:rPr>
                        <a:t>Йоганн Штраус I</a:t>
                      </a:r>
                      <a:endParaRPr lang="uk-UA" sz="4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b="1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Рід</a:t>
                      </a:r>
                      <a:endParaRPr lang="uk-UA" sz="4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800" u="none" strike="noStrike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9" tooltip="Штрауси (ще не написана)"/>
                        </a:rPr>
                        <a:t>Штрауси</a:t>
                      </a:r>
                      <a:endParaRPr lang="uk-UA" sz="4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712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12832" cy="1431032"/>
          </a:xfrm>
        </p:spPr>
        <p:txBody>
          <a:bodyPr/>
          <a:lstStyle/>
          <a:p>
            <a:r>
              <a:rPr lang="uk-UA" sz="3600" b="1" dirty="0" err="1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На</a:t>
            </a:r>
            <a:r>
              <a:rPr lang="uk-UA" sz="3600" b="1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родився 25 жовтня 1825 у Відні. </a:t>
            </a:r>
            <a:r>
              <a:rPr lang="uk-UA" sz="3200" dirty="0">
                <a:latin typeface="Calibri"/>
                <a:ea typeface="Calibri"/>
                <a:cs typeface="Times New Roman"/>
              </a:rPr>
              <a:t/>
            </a:r>
            <a:br>
              <a:rPr lang="uk-UA" sz="3200" dirty="0">
                <a:latin typeface="Calibri"/>
                <a:ea typeface="Calibri"/>
                <a:cs typeface="Times New Roman"/>
              </a:rPr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i="1" dirty="0" smtClean="0">
                <a:latin typeface="Calibri"/>
                <a:ea typeface="Calibri"/>
                <a:cs typeface="Times New Roman"/>
              </a:rPr>
              <a:t>   </a:t>
            </a:r>
            <a:r>
              <a:rPr lang="uk-UA" i="1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Хлопчик вчився грати на скрипці потайки від батька, який хотів бачити сина банкіром і влаштовував запеклі скандали, коли заставав сина зі скрипкою в руках. Проте за допомогою матері </a:t>
            </a:r>
            <a:r>
              <a:rPr lang="uk-UA" i="1" dirty="0" err="1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Йоганн-молодший</a:t>
            </a:r>
            <a:r>
              <a:rPr lang="uk-UA" i="1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 продовжував таємно удосконалюватися в музиці. Батько незабаром віддав </a:t>
            </a:r>
            <a:r>
              <a:rPr lang="uk-UA" i="1" dirty="0" err="1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Йоганна-молодшого</a:t>
            </a:r>
            <a:r>
              <a:rPr lang="uk-UA" i="1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 у Вище комерційне училище, а вечорами змушував працювати рахівником. В 1844 Й</a:t>
            </a:r>
            <a:r>
              <a:rPr lang="uk-UA" i="1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ганн-молодший </a:t>
            </a:r>
            <a:r>
              <a:rPr lang="uk-UA" i="1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закінчив свою музичну освіту у відомих педагогів, які дали йому блискучі рекомендації (для отримання ліцензії на професію).</a:t>
            </a:r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0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1340752" y="2483768"/>
            <a:ext cx="219944" cy="29716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5544616"/>
          </a:xfrm>
        </p:spPr>
        <p:txBody>
          <a:bodyPr>
            <a:normAutofit fontScale="62500" lnSpcReduction="20000"/>
          </a:bodyPr>
          <a:lstStyle/>
          <a:p>
            <a:r>
              <a:rPr lang="uk-UA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Незабаром Штраусу вдається набрати невеликий власний оркестр, і він з успіхом виступає у віденському казино </a:t>
            </a:r>
            <a:r>
              <a:rPr lang="uk-UA" sz="2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Доммайер</a:t>
            </a:r>
            <a:r>
              <a:rPr lang="uk-UA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Репертуар оркестру в значній мірі складався з його власних творів. Перший час сильно заважала заздрість з боку впливового батька, який заносив до чорного списку ті заклади, де виступав син, не допускав його на придворні бали і на інші престижні заходи, які вважав своєю вотчиною. Але, всупереч усім зусиллям батька і завдяки шанувальникам таланту </a:t>
            </a:r>
            <a:r>
              <a:rPr lang="uk-UA" sz="2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Йоганна-молодшого</a:t>
            </a:r>
            <a:r>
              <a:rPr lang="uk-UA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його призначили капельмейстером військового оркестру другого полку цивільної міліції (батько був керівником оркестру першого полку).</a:t>
            </a:r>
          </a:p>
          <a:p>
            <a:r>
              <a:rPr lang="uk-UA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Ще більше поглибила конфлікт батька з сином революція 1848 року. </a:t>
            </a:r>
            <a:r>
              <a:rPr lang="uk-UA" sz="2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Штраус-старший</a:t>
            </a:r>
            <a:r>
              <a:rPr lang="uk-UA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підтримав монархію і написав вірнопідданський " Марш </a:t>
            </a:r>
            <a:r>
              <a:rPr lang="uk-UA" sz="2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Радецького</a:t>
            </a:r>
            <a:r>
              <a:rPr lang="uk-UA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". </a:t>
            </a:r>
            <a:r>
              <a:rPr lang="uk-UA" sz="2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Штраус-молодший</a:t>
            </a:r>
            <a:r>
              <a:rPr lang="uk-UA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 дні революції грав" Марсельєзу "і сам написав ряд революційних маршів і вальсів. Після придушення революції його притягнули до суду, але врешті-решт виправдали.</a:t>
            </a:r>
          </a:p>
          <a:p>
            <a:r>
              <a:rPr lang="uk-UA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1849 : </a:t>
            </a:r>
            <a:r>
              <a:rPr lang="uk-UA" sz="2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Штраус-старший</a:t>
            </a:r>
            <a:r>
              <a:rPr lang="uk-UA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помер від скарлатини. Йоганн на могилі батька зіграв " Реквієм " Моцарта, присвятив пам'яті батька вальс "еолові арфа" і видав за свій рахунок повне зібрання творів батька. Батьківський оркестр вирішив приєднатися до музикантів сина, і об'єднаний оркестр вирушає на гастролі по Австрії,Польщі, Німеччині. Скрізь він мав величезний успіх.</a:t>
            </a:r>
          </a:p>
          <a:p>
            <a:r>
              <a:rPr lang="uk-UA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Щоб налагодити відносини з новим імператором </a:t>
            </a:r>
            <a:r>
              <a:rPr lang="uk-UA" sz="2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Францем-Йосипом</a:t>
            </a:r>
            <a:r>
              <a:rPr lang="uk-UA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I, </a:t>
            </a:r>
            <a:r>
              <a:rPr lang="uk-UA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Штраус присвячує йому два марші. Незабаром йому передають усі батьківські повноваження на придворних балах і концертах ( 1852). Запрошень так багато, що він нерідко відправляє замість себе одного з братів. На відміну від батька, він нікому не заздрив і жартував, що "брати талановитіший мене, просто я популярнішим".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134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uk-UA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1856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 : перші гастролі Штрауса в </a:t>
            </a:r>
            <a:r>
              <a:rPr lang="uk-UA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Росії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Він став постійним диригентом літніх концертів при </a:t>
            </a:r>
            <a:r>
              <a:rPr lang="uk-UA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Павловському вокзалі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 з величезним окладом (22 тисячі рублів за сезон). Протягом п'яти років виступів у Павловську Штраус переживає серйозне захоплення російською дівчиною, Ольгою </a:t>
            </a:r>
            <a:r>
              <a:rPr lang="uk-U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Смирнитською</a:t>
            </a:r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але батьки Ольги перешкодили їх шлюбу. Цьому роману були присвячені радянський фільм </a:t>
            </a:r>
            <a:r>
              <a:rPr lang="uk-UA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"Прощання з Петербургом"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 і книга </a:t>
            </a:r>
            <a:r>
              <a:rPr lang="uk-UA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Айгнера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"Йоганн Штраус - Ольга </a:t>
            </a:r>
            <a:r>
              <a:rPr lang="uk-U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Смирнитською</a:t>
            </a:r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100 листів про кохання</a:t>
            </a:r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".</a:t>
            </a:r>
            <a:endParaRPr lang="uk-UA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В </a:t>
            </a:r>
            <a:r>
              <a:rPr lang="uk-UA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1862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 Штраус, після повідомлення Ольги про своє весілля з російським офіцером, одружився на оперній </a:t>
            </a:r>
            <a:r>
              <a:rPr lang="uk-UA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спів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ачці </a:t>
            </a:r>
            <a:r>
              <a:rPr lang="uk-UA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Єтти Халупецкой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що виступала під псевдонімом "Трефц</a:t>
            </a:r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"</a:t>
            </a:r>
            <a:r>
              <a:rPr lang="uk-UA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 Біографи відзначають, що </a:t>
            </a:r>
            <a:r>
              <a:rPr lang="uk-UA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Єтти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була зовні схожа на Ольгу </a:t>
            </a:r>
            <a:r>
              <a:rPr lang="uk-U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Смирнитську</a:t>
            </a:r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  <a:r>
              <a:rPr lang="uk-UA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Єтти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була старше Штрауса на 7 років і до того ж мала сімох позашлюбних дітей від різних батьків. Проте шлюб виявився щасливим, </a:t>
            </a:r>
            <a:r>
              <a:rPr lang="uk-UA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Генрієта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стала вірною і турботливою </a:t>
            </a:r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дружиною.</a:t>
            </a:r>
            <a:endParaRPr lang="uk-UA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Кінець 1860-х - початок 1870-х років: розквіт </a:t>
            </a:r>
            <a:r>
              <a:rPr lang="uk-UA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штраусовских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генія. У цей період він створює свої найкращі вальси: " </a:t>
            </a:r>
            <a:r>
              <a:rPr lang="uk-UA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 прекрасному блакитному Дунаї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 "( </a:t>
            </a:r>
            <a:r>
              <a:rPr lang="uk-UA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1866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) і "Казки Віденського лісу" ( </a:t>
            </a:r>
            <a:r>
              <a:rPr lang="uk-UA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1868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), кращі оперети.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4104456" cy="61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7340" y="534185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Ольга </a:t>
            </a:r>
            <a:r>
              <a:rPr lang="uk-UA" sz="2400" dirty="0" err="1" smtClean="0">
                <a:solidFill>
                  <a:srgbClr val="002060"/>
                </a:solidFill>
              </a:rPr>
              <a:t>Смирнитська</a:t>
            </a:r>
            <a:endParaRPr lang="uk-U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32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1878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: після смерті </a:t>
            </a:r>
            <a:r>
              <a:rPr lang="uk-UA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Єтти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Штраус одружився на молодій німецькій співачці Ангеліні </a:t>
            </a:r>
            <a:r>
              <a:rPr lang="uk-UA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Дітріх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Незабаром цей шлюб розпадається. В </a:t>
            </a:r>
            <a:r>
              <a:rPr lang="uk-UA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1882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Штраус одружується в третій і останній раз, на Аделі </a:t>
            </a:r>
            <a:r>
              <a:rPr lang="uk-UA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Дойч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(1856-1930), вдові сина банкіра Антона 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Штрауса. 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Вона була єврейкою і не хотіла переходити в християнську віру. У католицькій церкві їх би не стали вінчати, тому для оформлення розлучення і нового шлюбу Штраус </a:t>
            </a:r>
            <a:r>
              <a:rPr lang="uk-UA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стає </a:t>
            </a:r>
            <a:r>
              <a:rPr lang="uk-UA" u="sng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протестантом</a:t>
            </a:r>
            <a:r>
              <a:rPr lang="uk-UA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 -євангел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істом і приймає німецьке громадянство, ставши підданим </a:t>
            </a:r>
            <a:r>
              <a:rPr lang="uk-UA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герцога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uk-UA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Саксен-Кобург-Готського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Остаточно шлюб з </a:t>
            </a:r>
            <a:r>
              <a:rPr lang="uk-UA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Адель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був оформлений в 1887 році. Штраус присвятив дружині вальс "</a:t>
            </a:r>
            <a:r>
              <a:rPr lang="uk-UA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Адель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". Їх спільне життя склалося вдало. Незважаючи на три шлюби, своїх дітей у Штрауса не було.</a:t>
            </a:r>
          </a:p>
          <a:p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Останні роки </a:t>
            </a:r>
            <a:r>
              <a:rPr lang="uk-UA">
                <a:solidFill>
                  <a:schemeClr val="accent2">
                    <a:lumMod val="40000"/>
                    <a:lumOff val="60000"/>
                  </a:schemeClr>
                </a:solidFill>
              </a:rPr>
              <a:t>Штраус </a:t>
            </a:r>
            <a:r>
              <a:rPr lang="uk-UA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не 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концертував і практично не виходив з дому. Але з нагоди 25-річчя оперети "Летюча миша" його умовили диригувати </a:t>
            </a:r>
            <a:r>
              <a:rPr lang="uk-UA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увертюрою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Він занадто розпалився і по дорозі додому сильно застудився. Штраус помер у Відні у віці 73 років від </a:t>
            </a:r>
            <a:r>
              <a:rPr lang="uk-UA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пневмонії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не встигнувши закінчити балет "Попелюшка". Завершив роботу над балетом в наступному році Йозеф Байєр.</a:t>
            </a:r>
          </a:p>
          <a:p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Все своє стан Йоганн заповідав музичному суспільству. Аделі дісталася тільки </a:t>
            </a:r>
            <a:r>
              <a:rPr lang="uk-UA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рента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Вона пережила чоловіка на 31 рік, повністю присвятивши себе створенню музею Штрауса та публікації його творів. Вона навіть розшукала і зберегла любовні листи чоловіка до Ольги.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58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1268760"/>
            <a:ext cx="73968" cy="364902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7924800" cy="4114800"/>
          </a:xfrm>
          <a:ln w="3175">
            <a:noFill/>
            <a:prstDash val="sysDot"/>
          </a:ln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 </a:t>
            </a:r>
            <a:r>
              <a:rPr lang="uk-UA" sz="2000" dirty="0">
                <a:solidFill>
                  <a:srgbClr val="FF0000"/>
                </a:solidFill>
              </a:rPr>
              <a:t>Другий шлюб Й.Штрауса з актрисою Анжелікою </a:t>
            </a:r>
            <a:r>
              <a:rPr lang="uk-UA" sz="2000" dirty="0" err="1">
                <a:solidFill>
                  <a:srgbClr val="FF0000"/>
                </a:solidFill>
              </a:rPr>
              <a:t>Дітріх</a:t>
            </a:r>
            <a:r>
              <a:rPr lang="uk-UA" sz="2000" dirty="0">
                <a:solidFill>
                  <a:srgbClr val="FF0000"/>
                </a:solidFill>
              </a:rPr>
              <a:t> не був щасливим, що змусило композитора подавати на розлучення. Відмова </a:t>
            </a:r>
            <a:r>
              <a:rPr lang="uk-UA" sz="2000" u="sng" dirty="0" smtClean="0">
                <a:solidFill>
                  <a:srgbClr val="FF0000"/>
                </a:solidFill>
              </a:rPr>
              <a:t>Римо-католицької церкви</a:t>
            </a:r>
            <a:r>
              <a:rPr lang="uk-UA" sz="2000" dirty="0">
                <a:solidFill>
                  <a:srgbClr val="FF0000"/>
                </a:solidFill>
              </a:rPr>
              <a:t> у розлученні змушує Й.Штрауса перейти </a:t>
            </a:r>
            <a:r>
              <a:rPr lang="uk-UA" sz="2000" dirty="0" smtClean="0">
                <a:solidFill>
                  <a:srgbClr val="FF0000"/>
                </a:solidFill>
              </a:rPr>
              <a:t>у </a:t>
            </a:r>
            <a:r>
              <a:rPr lang="uk-UA" sz="2000" u="sng" dirty="0" smtClean="0">
                <a:solidFill>
                  <a:srgbClr val="FF0000"/>
                </a:solidFill>
              </a:rPr>
              <a:t>протестантизм</a:t>
            </a:r>
            <a:r>
              <a:rPr lang="uk-UA" sz="2000" dirty="0">
                <a:solidFill>
                  <a:srgbClr val="FF0000"/>
                </a:solidFill>
              </a:rPr>
              <a:t> та змінити </a:t>
            </a:r>
            <a:r>
              <a:rPr lang="uk-UA" sz="2000" dirty="0" smtClean="0">
                <a:solidFill>
                  <a:srgbClr val="FF0000"/>
                </a:solidFill>
              </a:rPr>
              <a:t>громадянство. </a:t>
            </a:r>
            <a:r>
              <a:rPr lang="uk-UA" sz="2000" dirty="0">
                <a:solidFill>
                  <a:srgbClr val="FF0000"/>
                </a:solidFill>
              </a:rPr>
              <a:t>В серпні 1887 Й.Штраус одружується втретє на </a:t>
            </a:r>
            <a:r>
              <a:rPr lang="uk-UA" sz="2000" dirty="0" err="1">
                <a:solidFill>
                  <a:srgbClr val="FF0000"/>
                </a:solidFill>
              </a:rPr>
              <a:t>Адель</a:t>
            </a:r>
            <a:r>
              <a:rPr lang="uk-UA" sz="2000" dirty="0">
                <a:solidFill>
                  <a:srgbClr val="FF0000"/>
                </a:solidFill>
              </a:rPr>
              <a:t> Штраус, якій пізніше він присвятив популярний вальс </a:t>
            </a:r>
            <a:r>
              <a:rPr lang="uk-UA" sz="2000" dirty="0" err="1">
                <a:solidFill>
                  <a:srgbClr val="FF0000"/>
                </a:solidFill>
              </a:rPr>
              <a:t>Адель</a:t>
            </a:r>
            <a:r>
              <a:rPr lang="uk-UA" sz="2000" dirty="0">
                <a:solidFill>
                  <a:srgbClr val="FF0000"/>
                </a:solidFill>
              </a:rPr>
              <a:t>.</a:t>
            </a:r>
          </a:p>
          <a:p>
            <a:r>
              <a:rPr lang="uk-UA" sz="2000" dirty="0">
                <a:solidFill>
                  <a:srgbClr val="FF0000"/>
                </a:solidFill>
              </a:rPr>
              <a:t>В </a:t>
            </a:r>
            <a:r>
              <a:rPr lang="uk-UA" sz="2000" u="sng" dirty="0">
                <a:solidFill>
                  <a:srgbClr val="FF0000"/>
                </a:solidFill>
              </a:rPr>
              <a:t>189</a:t>
            </a:r>
            <a:r>
              <a:rPr lang="uk-UA" sz="2000" u="sng" dirty="0">
                <a:solidFill>
                  <a:srgbClr val="FF0000"/>
                </a:solidFill>
              </a:rPr>
              <a:t>2</a:t>
            </a:r>
            <a:r>
              <a:rPr lang="uk-UA" sz="2000" dirty="0">
                <a:solidFill>
                  <a:srgbClr val="FF0000"/>
                </a:solidFill>
              </a:rPr>
              <a:t> Й.Штраус спробував себе в оперному жанрі, проте його єдина опера — «Лицар </a:t>
            </a:r>
            <a:r>
              <a:rPr lang="uk-UA" sz="2000" dirty="0" err="1" smtClean="0">
                <a:solidFill>
                  <a:srgbClr val="FF0000"/>
                </a:solidFill>
              </a:rPr>
              <a:t>Пасман</a:t>
            </a:r>
            <a:r>
              <a:rPr lang="uk-UA" sz="2000" dirty="0" smtClean="0">
                <a:solidFill>
                  <a:srgbClr val="FF0000"/>
                </a:solidFill>
              </a:rPr>
              <a:t>» не </a:t>
            </a:r>
            <a:r>
              <a:rPr lang="uk-UA" sz="2000" dirty="0">
                <a:solidFill>
                  <a:srgbClr val="FF0000"/>
                </a:solidFill>
              </a:rPr>
              <a:t>набула популярності. У травні 1899 року він простудився на ранку в придворному театрі, де диригував увертюрою до «Кажану», почалося запалення легенів, яке стало для композитора фатальним. 30 червня </a:t>
            </a:r>
            <a:r>
              <a:rPr lang="uk-UA" sz="2000" dirty="0">
                <a:solidFill>
                  <a:srgbClr val="FF0000"/>
                </a:solidFill>
              </a:rPr>
              <a:t>1899</a:t>
            </a:r>
            <a:r>
              <a:rPr lang="uk-UA" sz="2000" dirty="0">
                <a:solidFill>
                  <a:srgbClr val="FF0000"/>
                </a:solidFill>
              </a:rPr>
              <a:t> </a:t>
            </a:r>
            <a:r>
              <a:rPr lang="uk-UA" sz="2000" dirty="0">
                <a:solidFill>
                  <a:srgbClr val="FF0000"/>
                </a:solidFill>
              </a:rPr>
              <a:t>Й.Штраус помер. Похований Й.Штраус на центральному цвинтарі Відня «</a:t>
            </a:r>
            <a:r>
              <a:rPr lang="uk-UA" sz="2000" i="1" dirty="0" err="1">
                <a:solidFill>
                  <a:srgbClr val="FF0000"/>
                </a:solidFill>
              </a:rPr>
              <a:t>Zentralfriedhof</a:t>
            </a:r>
            <a:r>
              <a:rPr lang="uk-UA" sz="2000" dirty="0"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8618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556792"/>
            <a:ext cx="5256584" cy="2664296"/>
          </a:xfrm>
        </p:spPr>
        <p:txBody>
          <a:bodyPr/>
          <a:lstStyle/>
          <a:p>
            <a:r>
              <a:rPr lang="uk-UA" sz="8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Творчість </a:t>
            </a:r>
            <a:r>
              <a:rPr lang="uk-UA" sz="8000" b="1" dirty="0" smtClean="0">
                <a:effectLst/>
              </a:rPr>
              <a:t>  </a:t>
            </a:r>
            <a:r>
              <a:rPr lang="uk-UA" b="1" dirty="0" smtClean="0">
                <a:effectLst/>
              </a:rPr>
              <a:t>     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26797"/>
            <a:ext cx="154360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75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        </a:t>
            </a:r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170080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Штраус </a:t>
            </a: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створив величезну кількість творів: 168 </a:t>
            </a:r>
            <a:r>
              <a:rPr lang="uk-UA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вальсів</a:t>
            </a: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117 </a:t>
            </a:r>
            <a:r>
              <a:rPr lang="uk-UA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польок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73 </a:t>
            </a:r>
            <a:r>
              <a:rPr lang="uk-UA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кадрилі</a:t>
            </a: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43 </a:t>
            </a:r>
            <a:r>
              <a:rPr lang="uk-UA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маршу</a:t>
            </a: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31 </a:t>
            </a:r>
            <a:r>
              <a:rPr lang="uk-UA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мазурку</a:t>
            </a: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15 </a:t>
            </a:r>
            <a:r>
              <a:rPr lang="uk-UA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оперет</a:t>
            </a: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uk-UA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комічну </a:t>
            </a:r>
            <a:r>
              <a:rPr lang="uk-UA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оперу</a:t>
            </a: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і </a:t>
            </a:r>
            <a:r>
              <a:rPr lang="uk-UA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балет</a:t>
            </a: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Він зробив з танцювальною музикою те, що </a:t>
            </a:r>
            <a:r>
              <a:rPr lang="uk-UA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пізніше </a:t>
            </a:r>
            <a:r>
              <a:rPr lang="uk-UA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Гершві</a:t>
            </a:r>
            <a:r>
              <a:rPr lang="uk-UA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</a:t>
            </a: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зробив з </a:t>
            </a:r>
            <a:r>
              <a:rPr lang="uk-UA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джазом</a:t>
            </a: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: підняв до симфонічних вершин.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144</TotalTime>
  <Words>457</Words>
  <Application>Microsoft Office PowerPoint</Application>
  <PresentationFormat>Экран (4:3)</PresentationFormat>
  <Paragraphs>74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Горизонт</vt:lpstr>
      <vt:lpstr>Литейная</vt:lpstr>
      <vt:lpstr>Кутюр</vt:lpstr>
      <vt:lpstr>Йоганн                      Штраус </vt:lpstr>
      <vt:lpstr>Презентация PowerPoint</vt:lpstr>
      <vt:lpstr>Народився 25 жовтня 1825 у Відні.  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Творчість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Виконав учень  8фм/хб класу  нвк"сзш ІІ ст.-ліцей" шибіко василь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Йоганн Штраус </dc:title>
  <dc:creator>Василь</dc:creator>
  <cp:lastModifiedBy>Василь</cp:lastModifiedBy>
  <cp:revision>13</cp:revision>
  <dcterms:created xsi:type="dcterms:W3CDTF">2012-10-14T11:33:23Z</dcterms:created>
  <dcterms:modified xsi:type="dcterms:W3CDTF">2012-10-14T19:55:29Z</dcterms:modified>
</cp:coreProperties>
</file>