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77" r:id="rId10"/>
    <p:sldId id="263" r:id="rId11"/>
    <p:sldId id="264" r:id="rId12"/>
    <p:sldId id="278" r:id="rId13"/>
    <p:sldId id="265" r:id="rId14"/>
    <p:sldId id="266" r:id="rId15"/>
    <p:sldId id="279" r:id="rId16"/>
    <p:sldId id="267" r:id="rId17"/>
    <p:sldId id="268" r:id="rId18"/>
    <p:sldId id="280" r:id="rId19"/>
    <p:sldId id="269" r:id="rId20"/>
    <p:sldId id="270" r:id="rId21"/>
    <p:sldId id="271" r:id="rId22"/>
    <p:sldId id="281" r:id="rId23"/>
    <p:sldId id="272" r:id="rId24"/>
    <p:sldId id="273" r:id="rId25"/>
    <p:sldId id="282" r:id="rId26"/>
    <p:sldId id="283" r:id="rId27"/>
    <p:sldId id="274" r:id="rId28"/>
    <p:sldId id="275" r:id="rId29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H="1">
            <a:off x="1523802" y="-762000"/>
            <a:ext cx="10666611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flipH="1">
            <a:off x="2133322" y="-762000"/>
            <a:ext cx="10057091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12204110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 flipV="1">
            <a:off x="0" y="3048000"/>
            <a:ext cx="11784066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 flipV="1">
            <a:off x="-1" y="3021106"/>
            <a:ext cx="11110691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770" y="2571745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059" y="4071942"/>
            <a:ext cx="8533289" cy="64294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12204110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0" y="3048000"/>
            <a:ext cx="11784066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H="1">
            <a:off x="1523802" y="-762000"/>
            <a:ext cx="10666611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flipH="1">
            <a:off x="2133322" y="-762000"/>
            <a:ext cx="10057091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flipV="1">
            <a:off x="-1" y="3021106"/>
            <a:ext cx="11110691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Business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randomBar dir="vert"/>
  </p:transition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24_%D0%B6%D0%BE%D0%B2%D1%82%D0%BD%D1%8F" TargetMode="External"/><Relationship Id="rId2" Type="http://schemas.openxmlformats.org/officeDocument/2006/relationships/hyperlink" Target="http://uk.wikipedia.org/wiki/%D0%9C%D1%96%D0%B6%D0%BD%D0%B0%D1%80%D0%BE%D0%B4%D0%BD%D0%B0_%D0%BE%D1%80%D0%B3%D0%B0%D0%BD%D1%96%D0%B7%D0%B0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8%D1%80" TargetMode="External"/><Relationship Id="rId5" Type="http://schemas.openxmlformats.org/officeDocument/2006/relationships/hyperlink" Target="http://uk.wikipedia.org/wiki/%D0%A1%D0%B0%D0%BD-%D0%A4%D1%80%D0%B0%D0%BD%D1%86%D0%B8%D1%81%D0%BA%D0%BE" TargetMode="External"/><Relationship Id="rId4" Type="http://schemas.openxmlformats.org/officeDocument/2006/relationships/hyperlink" Target="http://uk.wikipedia.org/wiki/194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770" y="1700808"/>
            <a:ext cx="10361851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Створення</a:t>
            </a:r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ООН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059" y="4071942"/>
            <a:ext cx="8533289" cy="144529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</a:t>
            </a:r>
            <a:r>
              <a:rPr lang="uk-UA" dirty="0" smtClean="0"/>
              <a:t>і</a:t>
            </a:r>
            <a:r>
              <a:rPr lang="ru-RU" dirty="0" err="1" smtClean="0"/>
              <a:t>дготувала</a:t>
            </a:r>
            <a:r>
              <a:rPr lang="ru-RU" dirty="0" smtClean="0"/>
              <a:t>:</a:t>
            </a:r>
          </a:p>
          <a:p>
            <a:r>
              <a:rPr lang="uk-UA" dirty="0" smtClean="0"/>
              <a:t>учениця 11-Б класу</a:t>
            </a:r>
          </a:p>
          <a:p>
            <a:r>
              <a:rPr lang="uk-UA" dirty="0" err="1" smtClean="0"/>
              <a:t>Оренбургська</a:t>
            </a:r>
            <a:r>
              <a:rPr lang="uk-UA" dirty="0" smtClean="0"/>
              <a:t> Марина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116632"/>
            <a:ext cx="10971372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Генеральна Асамблея ООН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590" y="980728"/>
            <a:ext cx="5040560" cy="532859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Генеральна Асамблея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дорадчим</a:t>
            </a:r>
            <a:r>
              <a:rPr lang="ru-RU" dirty="0" smtClean="0"/>
              <a:t> органом </a:t>
            </a:r>
            <a:r>
              <a:rPr lang="ru-RU" dirty="0" err="1" smtClean="0"/>
              <a:t>Асамблеї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Об'єднаних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. Вона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держав-членів</a:t>
            </a:r>
            <a:r>
              <a:rPr lang="ru-RU" dirty="0" smtClean="0"/>
              <a:t> ООН, Асамблея </a:t>
            </a:r>
            <a:r>
              <a:rPr lang="ru-RU" dirty="0" err="1" smtClean="0"/>
              <a:t>збирається</a:t>
            </a:r>
            <a:r>
              <a:rPr lang="ru-RU" dirty="0" smtClean="0"/>
              <a:t> на </a:t>
            </a:r>
            <a:r>
              <a:rPr lang="ru-RU" dirty="0" err="1" smtClean="0"/>
              <a:t>чергові</a:t>
            </a:r>
            <a:r>
              <a:rPr lang="ru-RU" dirty="0" smtClean="0"/>
              <a:t> </a:t>
            </a:r>
            <a:r>
              <a:rPr lang="ru-RU" dirty="0" err="1" smtClean="0"/>
              <a:t>щорічні</a:t>
            </a:r>
            <a:r>
              <a:rPr lang="ru-RU" dirty="0" smtClean="0"/>
              <a:t> </a:t>
            </a:r>
            <a:r>
              <a:rPr lang="ru-RU" dirty="0" err="1" smtClean="0"/>
              <a:t>сесії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президентів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керівників</a:t>
            </a:r>
            <a:r>
              <a:rPr lang="ru-RU" dirty="0" smtClean="0"/>
              <a:t> </a:t>
            </a:r>
            <a:r>
              <a:rPr lang="ru-RU" dirty="0" err="1" smtClean="0"/>
              <a:t>держав-членів</a:t>
            </a:r>
            <a:r>
              <a:rPr lang="ru-RU" dirty="0" smtClean="0"/>
              <a:t> ООН. За два </a:t>
            </a:r>
            <a:r>
              <a:rPr lang="ru-RU" dirty="0" err="1" smtClean="0"/>
              <a:t>тижні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початку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сесії</a:t>
            </a:r>
            <a:r>
              <a:rPr lang="ru-RU" dirty="0" smtClean="0"/>
              <a:t> ООН,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члени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виступити</a:t>
            </a:r>
            <a:r>
              <a:rPr lang="ru-RU" dirty="0" smtClean="0"/>
              <a:t> перед </a:t>
            </a:r>
            <a:r>
              <a:rPr lang="ru-RU" dirty="0" err="1" smtClean="0"/>
              <a:t>Асамблеєю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71B77232-7802-4770-8F43-148FEF4DE023_mw1024_n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7134" y="1268760"/>
            <a:ext cx="6562841" cy="420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836712"/>
            <a:ext cx="10971372" cy="5472608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Традиційно</a:t>
            </a:r>
            <a:r>
              <a:rPr lang="ru-RU" dirty="0" smtClean="0"/>
              <a:t> Генеральний </a:t>
            </a:r>
            <a:r>
              <a:rPr lang="ru-RU" dirty="0" err="1" smtClean="0"/>
              <a:t>секретар</a:t>
            </a:r>
            <a:r>
              <a:rPr lang="ru-RU" dirty="0" smtClean="0"/>
              <a:t> ООН </a:t>
            </a:r>
            <a:r>
              <a:rPr lang="ru-RU" dirty="0" err="1" smtClean="0"/>
              <a:t>робить</a:t>
            </a:r>
            <a:r>
              <a:rPr lang="ru-RU" dirty="0" smtClean="0"/>
              <a:t> першу </a:t>
            </a:r>
            <a:r>
              <a:rPr lang="ru-RU" dirty="0" err="1" smtClean="0"/>
              <a:t>заяву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, </a:t>
            </a:r>
            <a:r>
              <a:rPr lang="ru-RU" dirty="0" err="1" smtClean="0"/>
              <a:t>вибраний</a:t>
            </a:r>
            <a:r>
              <a:rPr lang="ru-RU" dirty="0" smtClean="0"/>
              <a:t> на той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сесії</a:t>
            </a:r>
            <a:r>
              <a:rPr lang="ru-RU" dirty="0" smtClean="0"/>
              <a:t>, Голова </a:t>
            </a:r>
            <a:r>
              <a:rPr lang="ru-RU" dirty="0" err="1" smtClean="0"/>
              <a:t>Асамблеї</a:t>
            </a:r>
            <a:r>
              <a:rPr lang="ru-RU" dirty="0" smtClean="0"/>
              <a:t> </a:t>
            </a:r>
            <a:r>
              <a:rPr lang="ru-RU" dirty="0" err="1" smtClean="0"/>
              <a:t>розпочинає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</a:t>
            </a:r>
            <a:r>
              <a:rPr lang="ru-RU" dirty="0" err="1" smtClean="0"/>
              <a:t>Генеральну</a:t>
            </a:r>
            <a:r>
              <a:rPr lang="ru-RU" dirty="0" smtClean="0"/>
              <a:t> </a:t>
            </a:r>
            <a:r>
              <a:rPr lang="ru-RU" dirty="0" err="1" smtClean="0"/>
              <a:t>Асамблею</a:t>
            </a:r>
            <a:r>
              <a:rPr lang="ru-RU" dirty="0" smtClean="0"/>
              <a:t> ООН. Перша </a:t>
            </a:r>
            <a:r>
              <a:rPr lang="ru-RU" dirty="0" err="1" smtClean="0"/>
              <a:t>сесія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скликана 10 </a:t>
            </a:r>
            <a:r>
              <a:rPr lang="ru-RU" dirty="0" err="1" smtClean="0"/>
              <a:t>січня</a:t>
            </a:r>
            <a:r>
              <a:rPr lang="ru-RU" dirty="0" smtClean="0"/>
              <a:t> 1946 в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залі</a:t>
            </a:r>
            <a:r>
              <a:rPr lang="ru-RU" dirty="0" smtClean="0"/>
              <a:t> </a:t>
            </a:r>
            <a:r>
              <a:rPr lang="ru-RU" dirty="0" err="1" smtClean="0"/>
              <a:t>Вестмінстера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Лондоні</a:t>
            </a:r>
            <a:r>
              <a:rPr lang="ru-RU" dirty="0" smtClean="0"/>
              <a:t> та представлена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51-ї </a:t>
            </a:r>
            <a:r>
              <a:rPr lang="ru-RU" dirty="0" err="1" smtClean="0"/>
              <a:t>країни</a:t>
            </a:r>
            <a:r>
              <a:rPr lang="ru-RU" dirty="0" smtClean="0"/>
              <a:t>. Коли Генеральна Асамблея проводить </a:t>
            </a:r>
            <a:r>
              <a:rPr lang="ru-RU" dirty="0" err="1" smtClean="0"/>
              <a:t>голосування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, </a:t>
            </a:r>
            <a:r>
              <a:rPr lang="ru-RU" dirty="0" err="1" smtClean="0"/>
              <a:t>затвердження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більшістю</a:t>
            </a:r>
            <a:r>
              <a:rPr lang="ru-RU" dirty="0" smtClean="0"/>
              <a:t> у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третини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присутні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 у </a:t>
            </a:r>
            <a:r>
              <a:rPr lang="ru-RU" dirty="0" err="1" smtClean="0"/>
              <a:t>голосуванні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764704"/>
            <a:ext cx="10971372" cy="456510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До числа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розглядають</a:t>
            </a:r>
            <a:r>
              <a:rPr lang="ru-RU" dirty="0" smtClean="0"/>
              <a:t> 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сесії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: </a:t>
            </a:r>
            <a:r>
              <a:rPr lang="ru-RU" dirty="0" err="1" smtClean="0"/>
              <a:t>рекомендації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миру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, </a:t>
            </a:r>
            <a:r>
              <a:rPr lang="ru-RU" dirty="0" err="1" smtClean="0"/>
              <a:t>вибори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допуск, </a:t>
            </a:r>
            <a:r>
              <a:rPr lang="ru-RU" dirty="0" err="1" smtClean="0"/>
              <a:t>призупинення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виключення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; та </a:t>
            </a:r>
            <a:r>
              <a:rPr lang="ru-RU" dirty="0" err="1" smtClean="0"/>
              <a:t>бюджетні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.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країна-член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один голос.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затвердження</a:t>
            </a:r>
            <a:r>
              <a:rPr lang="ru-RU" dirty="0" smtClean="0"/>
              <a:t> </a:t>
            </a:r>
            <a:r>
              <a:rPr lang="ru-RU" dirty="0" err="1" smtClean="0"/>
              <a:t>бюджетних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, </a:t>
            </a:r>
            <a:r>
              <a:rPr lang="ru-RU" dirty="0" err="1" smtClean="0"/>
              <a:t>рішення</a:t>
            </a:r>
            <a:r>
              <a:rPr lang="ru-RU" dirty="0" smtClean="0"/>
              <a:t>,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обов'язковими</a:t>
            </a:r>
            <a:r>
              <a:rPr lang="ru-RU" dirty="0" smtClean="0"/>
              <a:t> для </a:t>
            </a:r>
            <a:r>
              <a:rPr lang="ru-RU" dirty="0" err="1" smtClean="0"/>
              <a:t>членів</a:t>
            </a:r>
            <a:r>
              <a:rPr lang="ru-RU" dirty="0" smtClean="0"/>
              <a:t> ООН. Асамблея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рекомендації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будь-яких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в рамках ООН, за </a:t>
            </a:r>
            <a:r>
              <a:rPr lang="ru-RU" dirty="0" err="1" smtClean="0"/>
              <a:t>винятком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миру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на </a:t>
            </a:r>
            <a:r>
              <a:rPr lang="ru-RU" dirty="0" err="1" smtClean="0"/>
              <a:t>розгляді</a:t>
            </a:r>
            <a:r>
              <a:rPr lang="ru-RU" dirty="0" smtClean="0"/>
              <a:t> Ради Безпеки.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Рада Безпеки ООН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43278" y="1124744"/>
            <a:ext cx="5040560" cy="525658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Рада Безпеки </a:t>
            </a:r>
            <a:r>
              <a:rPr lang="ru-RU" dirty="0" err="1" smtClean="0"/>
              <a:t>відповідає</a:t>
            </a:r>
            <a:r>
              <a:rPr lang="ru-RU" dirty="0" smtClean="0"/>
              <a:t> за </a:t>
            </a:r>
            <a:r>
              <a:rPr lang="ru-RU" dirty="0" err="1" smtClean="0"/>
              <a:t>підтримання</a:t>
            </a:r>
            <a:r>
              <a:rPr lang="ru-RU" dirty="0" smtClean="0"/>
              <a:t> миру та </a:t>
            </a:r>
            <a:r>
              <a:rPr lang="ru-RU" dirty="0" err="1" smtClean="0"/>
              <a:t>безпеки</a:t>
            </a:r>
            <a:r>
              <a:rPr lang="ru-RU" dirty="0" smtClean="0"/>
              <a:t> у </a:t>
            </a:r>
            <a:r>
              <a:rPr lang="ru-RU" dirty="0" err="1" smtClean="0"/>
              <a:t>відносинах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 членами ООН.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Об'єднаних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«</a:t>
            </a:r>
            <a:r>
              <a:rPr lang="ru-RU" dirty="0" err="1" smtClean="0"/>
              <a:t>рекомендації</a:t>
            </a:r>
            <a:r>
              <a:rPr lang="ru-RU" dirty="0" smtClean="0"/>
              <a:t>» </a:t>
            </a:r>
            <a:r>
              <a:rPr lang="ru-RU" dirty="0" err="1" smtClean="0"/>
              <a:t>різним</a:t>
            </a:r>
            <a:r>
              <a:rPr lang="ru-RU" dirty="0" smtClean="0"/>
              <a:t> урядам держав, то Рада Безпеки ООН </a:t>
            </a:r>
            <a:r>
              <a:rPr lang="ru-RU" dirty="0" err="1" smtClean="0"/>
              <a:t>має</a:t>
            </a:r>
            <a:r>
              <a:rPr lang="ru-RU" dirty="0" smtClean="0"/>
              <a:t> право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обов'язкові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урядові</a:t>
            </a:r>
            <a:r>
              <a:rPr lang="ru-RU" dirty="0" smtClean="0"/>
              <a:t> </a:t>
            </a:r>
            <a:r>
              <a:rPr lang="ru-RU" dirty="0" err="1" smtClean="0"/>
              <a:t>делегації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погодилися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втілити</a:t>
            </a:r>
            <a:r>
              <a:rPr lang="ru-RU" dirty="0" smtClean="0"/>
              <a:t>,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положень</a:t>
            </a:r>
            <a:r>
              <a:rPr lang="ru-RU" dirty="0" smtClean="0"/>
              <a:t> Статуту ООН (</a:t>
            </a:r>
            <a:r>
              <a:rPr lang="ru-RU" dirty="0" err="1" smtClean="0"/>
              <a:t>стаття</a:t>
            </a:r>
            <a:r>
              <a:rPr lang="ru-RU" dirty="0" smtClean="0"/>
              <a:t> 25). </a:t>
            </a:r>
            <a:r>
              <a:rPr lang="ru-RU" dirty="0" err="1" smtClean="0"/>
              <a:t>Рішення</a:t>
            </a:r>
            <a:r>
              <a:rPr lang="ru-RU" dirty="0" smtClean="0"/>
              <a:t> Ради </a:t>
            </a:r>
            <a:r>
              <a:rPr lang="ru-RU" dirty="0" err="1" smtClean="0"/>
              <a:t>подаються</a:t>
            </a:r>
            <a:r>
              <a:rPr lang="ru-RU" dirty="0" smtClean="0"/>
              <a:t> до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Об'єднаних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, як </a:t>
            </a:r>
            <a:r>
              <a:rPr lang="ru-RU" dirty="0" err="1" smtClean="0"/>
              <a:t>резолюції</a:t>
            </a:r>
            <a:r>
              <a:rPr lang="ru-RU" dirty="0" smtClean="0"/>
              <a:t> Ради Безпеки. </a:t>
            </a:r>
            <a:endParaRPr lang="ru-RU" dirty="0"/>
          </a:p>
        </p:txBody>
      </p:sp>
      <p:pic>
        <p:nvPicPr>
          <p:cNvPr id="4" name="Рисунок 3" descr="00-un-security-council-07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50" y="980729"/>
            <a:ext cx="629403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450" y="116632"/>
            <a:ext cx="10971372" cy="52565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Рада Безпеки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15 </a:t>
            </a:r>
            <a:r>
              <a:rPr lang="ru-RU" dirty="0" err="1" smtClean="0"/>
              <a:t>держав-членів</a:t>
            </a:r>
            <a:r>
              <a:rPr lang="ru-RU" dirty="0" smtClean="0"/>
              <a:t>, </a:t>
            </a:r>
            <a:r>
              <a:rPr lang="ru-RU" dirty="0" err="1" smtClean="0"/>
              <a:t>котрі</a:t>
            </a:r>
            <a:r>
              <a:rPr lang="ru-RU" dirty="0" smtClean="0"/>
              <a:t> в свою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розподіляються</a:t>
            </a:r>
            <a:r>
              <a:rPr lang="ru-RU" dirty="0" smtClean="0"/>
              <a:t> на 5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 — Китай, </a:t>
            </a:r>
            <a:r>
              <a:rPr lang="ru-RU" dirty="0" err="1" smtClean="0"/>
              <a:t>Франція</a:t>
            </a:r>
            <a:r>
              <a:rPr lang="ru-RU" dirty="0" smtClean="0"/>
              <a:t>, </a:t>
            </a:r>
            <a:r>
              <a:rPr lang="ru-RU" dirty="0" err="1" smtClean="0"/>
              <a:t>Росія</a:t>
            </a:r>
            <a:r>
              <a:rPr lang="ru-RU" dirty="0" smtClean="0"/>
              <a:t>, </a:t>
            </a:r>
            <a:r>
              <a:rPr lang="ru-RU" dirty="0" err="1" smtClean="0"/>
              <a:t>Сполучене</a:t>
            </a:r>
            <a:r>
              <a:rPr lang="ru-RU" dirty="0" smtClean="0"/>
              <a:t> </a:t>
            </a:r>
            <a:r>
              <a:rPr lang="ru-RU" dirty="0" err="1" smtClean="0"/>
              <a:t>Королівство</a:t>
            </a:r>
            <a:r>
              <a:rPr lang="ru-RU" dirty="0" smtClean="0"/>
              <a:t>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Сполучені</a:t>
            </a:r>
            <a:r>
              <a:rPr lang="ru-RU" dirty="0" smtClean="0"/>
              <a:t> </a:t>
            </a:r>
            <a:r>
              <a:rPr lang="ru-RU" dirty="0" err="1" smtClean="0"/>
              <a:t>Штати</a:t>
            </a:r>
            <a:r>
              <a:rPr lang="ru-RU" dirty="0" smtClean="0"/>
              <a:t> Америки — </a:t>
            </a:r>
            <a:r>
              <a:rPr lang="ru-RU" dirty="0" err="1" smtClean="0"/>
              <a:t>і</a:t>
            </a:r>
            <a:r>
              <a:rPr lang="ru-RU" dirty="0" smtClean="0"/>
              <a:t> 10 </a:t>
            </a:r>
            <a:r>
              <a:rPr lang="ru-RU" dirty="0" err="1" smtClean="0"/>
              <a:t>непостійних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, в наш </a:t>
            </a:r>
            <a:r>
              <a:rPr lang="ru-RU" dirty="0" smtClean="0"/>
              <a:t>час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Австрія</a:t>
            </a:r>
            <a:r>
              <a:rPr lang="ru-RU" dirty="0" smtClean="0"/>
              <a:t>, </a:t>
            </a:r>
            <a:r>
              <a:rPr lang="ru-RU" dirty="0" err="1" smtClean="0"/>
              <a:t>Буркіна-Фасо</a:t>
            </a:r>
            <a:r>
              <a:rPr lang="ru-RU" dirty="0" smtClean="0"/>
              <a:t>, </a:t>
            </a:r>
            <a:r>
              <a:rPr lang="ru-RU" dirty="0" err="1" smtClean="0"/>
              <a:t>Коста-Ріка</a:t>
            </a:r>
            <a:r>
              <a:rPr lang="ru-RU" dirty="0" smtClean="0"/>
              <a:t>, </a:t>
            </a:r>
            <a:r>
              <a:rPr lang="ru-RU" dirty="0" err="1" smtClean="0"/>
              <a:t>Хорватія</a:t>
            </a:r>
            <a:r>
              <a:rPr lang="ru-RU" dirty="0" smtClean="0"/>
              <a:t>, </a:t>
            </a:r>
            <a:r>
              <a:rPr lang="ru-RU" dirty="0" err="1" smtClean="0"/>
              <a:t>Японія</a:t>
            </a:r>
            <a:r>
              <a:rPr lang="ru-RU" dirty="0" smtClean="0"/>
              <a:t> , </a:t>
            </a:r>
            <a:r>
              <a:rPr lang="ru-RU" dirty="0" err="1" smtClean="0"/>
              <a:t>Лівія</a:t>
            </a:r>
            <a:r>
              <a:rPr lang="ru-RU" dirty="0" smtClean="0"/>
              <a:t>, Мексика, </a:t>
            </a:r>
            <a:r>
              <a:rPr lang="ru-RU" dirty="0" err="1" smtClean="0"/>
              <a:t>Туреччина</a:t>
            </a:r>
            <a:r>
              <a:rPr lang="ru-RU" dirty="0" smtClean="0"/>
              <a:t>, Уганда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Kita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7054" y="3284984"/>
            <a:ext cx="2520280" cy="1688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ranc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0870" y="5177814"/>
            <a:ext cx="2520280" cy="168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b50aee07d0d81d7fbeacfe7793b47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9222" y="5125985"/>
            <a:ext cx="2592288" cy="173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tem_33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024" y="3505322"/>
            <a:ext cx="3070870" cy="149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United_Stat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4179" y="3518976"/>
            <a:ext cx="2893636" cy="1422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0458" y="836712"/>
            <a:ext cx="10971372" cy="4896543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 Ради </a:t>
            </a:r>
            <a:r>
              <a:rPr lang="ru-RU" dirty="0" err="1" smtClean="0"/>
              <a:t>мають</a:t>
            </a:r>
            <a:r>
              <a:rPr lang="ru-RU" dirty="0" smtClean="0"/>
              <a:t> право на «вето» над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питаннями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процедурних</a:t>
            </a:r>
            <a:r>
              <a:rPr lang="ru-RU" dirty="0" smtClean="0"/>
              <a:t> </a:t>
            </a:r>
            <a:r>
              <a:rPr lang="ru-RU" dirty="0" err="1" smtClean="0"/>
              <a:t>резолюцій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постійному</a:t>
            </a:r>
            <a:r>
              <a:rPr lang="ru-RU" dirty="0" smtClean="0"/>
              <a:t> члену Ради </a:t>
            </a:r>
            <a:r>
              <a:rPr lang="ru-RU" dirty="0" err="1" smtClean="0"/>
              <a:t>блокувати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блокувати</a:t>
            </a:r>
            <a:r>
              <a:rPr lang="ru-RU" dirty="0" smtClean="0"/>
              <a:t> </a:t>
            </a:r>
            <a:r>
              <a:rPr lang="ru-RU" dirty="0" err="1" smtClean="0"/>
              <a:t>обговорення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резолюції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коли вона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прийнятною</a:t>
            </a: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. Десять </a:t>
            </a:r>
            <a:r>
              <a:rPr lang="ru-RU" dirty="0" err="1" smtClean="0"/>
              <a:t>тимчасових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в </a:t>
            </a:r>
            <a:r>
              <a:rPr lang="ru-RU" dirty="0" err="1" smtClean="0"/>
              <a:t>Раді</a:t>
            </a:r>
            <a:r>
              <a:rPr lang="ru-RU" dirty="0" smtClean="0"/>
              <a:t> Безпеки ООН </a:t>
            </a:r>
            <a:r>
              <a:rPr lang="ru-RU" dirty="0" err="1" smtClean="0"/>
              <a:t>визначаються</a:t>
            </a:r>
            <a:r>
              <a:rPr lang="ru-RU" dirty="0" smtClean="0"/>
              <a:t> на </a:t>
            </a:r>
            <a:r>
              <a:rPr lang="ru-RU" dirty="0" err="1" smtClean="0"/>
              <a:t>двох-річний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держав-членів</a:t>
            </a:r>
            <a:r>
              <a:rPr lang="ru-RU" dirty="0" smtClean="0"/>
              <a:t> ООН за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проголосували</a:t>
            </a:r>
            <a:r>
              <a:rPr lang="ru-RU" dirty="0" smtClean="0"/>
              <a:t> на </a:t>
            </a:r>
            <a:r>
              <a:rPr lang="ru-RU" dirty="0" err="1" smtClean="0"/>
              <a:t>Генеральній</a:t>
            </a:r>
            <a:r>
              <a:rPr lang="ru-RU" dirty="0" smtClean="0"/>
              <a:t> </a:t>
            </a:r>
            <a:r>
              <a:rPr lang="ru-RU" dirty="0" err="1" smtClean="0"/>
              <a:t>Асамблеї</a:t>
            </a:r>
            <a:r>
              <a:rPr lang="ru-RU" dirty="0" smtClean="0"/>
              <a:t> ООН та </a:t>
            </a:r>
            <a:r>
              <a:rPr lang="ru-RU" dirty="0" err="1" smtClean="0"/>
              <a:t>відповідно</a:t>
            </a:r>
            <a:r>
              <a:rPr lang="ru-RU" dirty="0" smtClean="0"/>
              <a:t> на </a:t>
            </a:r>
            <a:r>
              <a:rPr lang="ru-RU" dirty="0" err="1" smtClean="0"/>
              <a:t>регіональній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. Голову Ради Безпеки ООН </a:t>
            </a:r>
            <a:r>
              <a:rPr lang="ru-RU" dirty="0" err="1" smtClean="0"/>
              <a:t>призначають</a:t>
            </a:r>
            <a:r>
              <a:rPr lang="ru-RU" dirty="0" smtClean="0"/>
              <a:t> за </a:t>
            </a:r>
            <a:r>
              <a:rPr lang="ru-RU" dirty="0" err="1" smtClean="0"/>
              <a:t>алфавітом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місяць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Економічна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Соціальна</a:t>
            </a:r>
            <a:r>
              <a:rPr lang="ru-RU" b="1" dirty="0" smtClean="0"/>
              <a:t> Рада (ЕКОСОР) ООН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600200"/>
            <a:ext cx="4837613" cy="442108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Соціальна</a:t>
            </a:r>
            <a:r>
              <a:rPr lang="ru-RU" dirty="0" smtClean="0"/>
              <a:t> Рада (ЕКОСОР)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Генеральній</a:t>
            </a:r>
            <a:r>
              <a:rPr lang="ru-RU" dirty="0" smtClean="0"/>
              <a:t> </a:t>
            </a:r>
            <a:r>
              <a:rPr lang="ru-RU" dirty="0" err="1" smtClean="0"/>
              <a:t>Асамблеї</a:t>
            </a:r>
            <a:r>
              <a:rPr lang="ru-RU" dirty="0" smtClean="0"/>
              <a:t> ООН у </a:t>
            </a:r>
            <a:r>
              <a:rPr lang="ru-RU" dirty="0" err="1" smtClean="0"/>
              <a:t>сприянні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співробітництва</a:t>
            </a:r>
            <a:r>
              <a:rPr lang="ru-RU" dirty="0" smtClean="0"/>
              <a:t> та </a:t>
            </a:r>
            <a:r>
              <a:rPr lang="ru-RU" dirty="0" err="1" smtClean="0"/>
              <a:t>розвитку</a:t>
            </a:r>
            <a:r>
              <a:rPr lang="ru-RU" dirty="0" smtClean="0"/>
              <a:t>. ЕКОСОР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54 </a:t>
            </a:r>
            <a:r>
              <a:rPr lang="ru-RU" dirty="0" err="1" smtClean="0"/>
              <a:t>членів</a:t>
            </a:r>
            <a:r>
              <a:rPr lang="ru-RU" dirty="0" smtClean="0"/>
              <a:t> ООН,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обираються</a:t>
            </a:r>
            <a:r>
              <a:rPr lang="ru-RU" dirty="0" smtClean="0"/>
              <a:t> Генеральною </a:t>
            </a:r>
            <a:r>
              <a:rPr lang="ru-RU" dirty="0" err="1" smtClean="0"/>
              <a:t>Асамблеєю</a:t>
            </a:r>
            <a:r>
              <a:rPr lang="ru-RU" dirty="0" smtClean="0"/>
              <a:t> ООН на </a:t>
            </a:r>
            <a:r>
              <a:rPr lang="ru-RU" dirty="0" err="1" smtClean="0"/>
              <a:t>трирічний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. Президент ЕКОСОР </a:t>
            </a:r>
            <a:r>
              <a:rPr lang="ru-RU" dirty="0" err="1" smtClean="0"/>
              <a:t>обирається</a:t>
            </a:r>
            <a:r>
              <a:rPr lang="ru-RU" dirty="0" smtClean="0"/>
              <a:t> </a:t>
            </a:r>
            <a:r>
              <a:rPr lang="ru-RU" dirty="0" err="1" smtClean="0"/>
              <a:t>строком</a:t>
            </a:r>
            <a:r>
              <a:rPr lang="ru-RU" dirty="0" smtClean="0"/>
              <a:t> на один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вибирається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малих</a:t>
            </a:r>
            <a:r>
              <a:rPr lang="ru-RU" dirty="0" smtClean="0"/>
              <a:t> та </a:t>
            </a:r>
            <a:r>
              <a:rPr lang="ru-RU" dirty="0" err="1" smtClean="0"/>
              <a:t>середніх</a:t>
            </a:r>
            <a:r>
              <a:rPr lang="ru-RU" dirty="0" smtClean="0"/>
              <a:t> держав, </a:t>
            </a:r>
            <a:r>
              <a:rPr lang="ru-RU" dirty="0" err="1" smtClean="0"/>
              <a:t>представлених</a:t>
            </a:r>
            <a:r>
              <a:rPr lang="ru-RU" dirty="0" smtClean="0"/>
              <a:t> в ЕКОСОР.</a:t>
            </a:r>
            <a:endParaRPr lang="ru-RU" dirty="0"/>
          </a:p>
        </p:txBody>
      </p:sp>
      <p:pic>
        <p:nvPicPr>
          <p:cNvPr id="5" name="Рисунок 4" descr="United_Nations_Economic_and_Social_Counc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9142" y="1412776"/>
            <a:ext cx="6156176" cy="4617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590" y="188640"/>
            <a:ext cx="10971372" cy="475252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Рада проводить </a:t>
            </a:r>
            <a:r>
              <a:rPr lang="ru-RU" dirty="0" err="1" smtClean="0"/>
              <a:t>засідання</a:t>
            </a:r>
            <a:r>
              <a:rPr lang="ru-RU" dirty="0" smtClean="0"/>
              <a:t> один раз на </a:t>
            </a:r>
            <a:r>
              <a:rPr lang="ru-RU" dirty="0" err="1" smtClean="0"/>
              <a:t>рік</a:t>
            </a:r>
            <a:r>
              <a:rPr lang="ru-RU" dirty="0" smtClean="0"/>
              <a:t> в </a:t>
            </a:r>
            <a:r>
              <a:rPr lang="ru-RU" dirty="0" err="1" smtClean="0"/>
              <a:t>липні</a:t>
            </a:r>
            <a:r>
              <a:rPr lang="ru-RU" dirty="0" smtClean="0"/>
              <a:t>, </a:t>
            </a:r>
            <a:r>
              <a:rPr lang="ru-RU" dirty="0" err="1" smtClean="0"/>
              <a:t>сесії</a:t>
            </a:r>
            <a:r>
              <a:rPr lang="ru-RU" dirty="0" smtClean="0"/>
              <a:t> </a:t>
            </a:r>
            <a:r>
              <a:rPr lang="ru-RU" dirty="0" err="1" smtClean="0"/>
              <a:t>тривають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тижні</a:t>
            </a:r>
            <a:r>
              <a:rPr lang="ru-RU" dirty="0" smtClean="0"/>
              <a:t>. З 1998 року вона почала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іще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засідання</a:t>
            </a:r>
            <a:r>
              <a:rPr lang="ru-RU" dirty="0" smtClean="0"/>
              <a:t> — кожного </a:t>
            </a:r>
            <a:r>
              <a:rPr lang="ru-RU" dirty="0" err="1" smtClean="0"/>
              <a:t>квітня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міністрами</a:t>
            </a:r>
            <a:r>
              <a:rPr lang="ru-RU" dirty="0" smtClean="0"/>
              <a:t> </a:t>
            </a:r>
            <a:r>
              <a:rPr lang="ru-RU" dirty="0" err="1" smtClean="0"/>
              <a:t>фінансів</a:t>
            </a:r>
            <a:r>
              <a:rPr lang="ru-RU" dirty="0" smtClean="0"/>
              <a:t> та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очолюють</a:t>
            </a:r>
            <a:r>
              <a:rPr lang="ru-RU" dirty="0" smtClean="0"/>
              <a:t>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комітети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банку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валютного фонду (МВФ). </a:t>
            </a:r>
            <a:endParaRPr lang="ru-RU" dirty="0"/>
          </a:p>
        </p:txBody>
      </p:sp>
      <p:pic>
        <p:nvPicPr>
          <p:cNvPr id="4" name="Рисунок 3" descr="axx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606" y="3140968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nternational-monetary-fund-mold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3278" y="2924944"/>
            <a:ext cx="431482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2466" y="880121"/>
            <a:ext cx="10971372" cy="4493095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</a:t>
            </a:r>
            <a:r>
              <a:rPr lang="ru-RU" dirty="0" err="1" smtClean="0"/>
              <a:t>функції</a:t>
            </a:r>
            <a:r>
              <a:rPr lang="ru-RU" dirty="0" smtClean="0"/>
              <a:t> ЕКОСОР входить </a:t>
            </a:r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консультування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Об'єднаних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, </a:t>
            </a:r>
            <a:r>
              <a:rPr lang="ru-RU" dirty="0" err="1" smtClean="0"/>
              <a:t>вироблення</a:t>
            </a:r>
            <a:r>
              <a:rPr lang="ru-RU" dirty="0" smtClean="0"/>
              <a:t> </a:t>
            </a:r>
            <a:r>
              <a:rPr lang="ru-RU" dirty="0" err="1" smtClean="0"/>
              <a:t>рекомендацій</a:t>
            </a:r>
            <a:r>
              <a:rPr lang="ru-RU" dirty="0" smtClean="0"/>
              <a:t> та </a:t>
            </a:r>
            <a:r>
              <a:rPr lang="ru-RU" dirty="0" err="1" smtClean="0"/>
              <a:t>координування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спеціалізованих</a:t>
            </a:r>
            <a:r>
              <a:rPr lang="ru-RU" dirty="0" smtClean="0"/>
              <a:t> </a:t>
            </a:r>
            <a:r>
              <a:rPr lang="ru-RU" dirty="0" err="1" smtClean="0"/>
              <a:t>комітетів</a:t>
            </a:r>
            <a:r>
              <a:rPr lang="ru-RU" dirty="0" smtClean="0"/>
              <a:t> ООН. </a:t>
            </a:r>
            <a:r>
              <a:rPr lang="ru-RU" dirty="0" err="1" smtClean="0"/>
              <a:t>Крім</a:t>
            </a:r>
            <a:r>
              <a:rPr lang="ru-RU" dirty="0" smtClean="0"/>
              <a:t> того, ЕКОСОР добре </a:t>
            </a:r>
            <a:r>
              <a:rPr lang="ru-RU" dirty="0" err="1" smtClean="0"/>
              <a:t>вправляється</a:t>
            </a:r>
            <a:r>
              <a:rPr lang="ru-RU" dirty="0" smtClean="0"/>
              <a:t> в </a:t>
            </a:r>
            <a:r>
              <a:rPr lang="ru-RU" dirty="0" err="1" smtClean="0"/>
              <a:t>наданні</a:t>
            </a:r>
            <a:r>
              <a:rPr lang="ru-RU" dirty="0" smtClean="0"/>
              <a:t> </a:t>
            </a:r>
            <a:r>
              <a:rPr lang="ru-RU" dirty="0" err="1" smtClean="0"/>
              <a:t>консультаційних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спорів-рішень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</a:t>
            </a:r>
            <a:r>
              <a:rPr lang="ru-RU" dirty="0" err="1" smtClean="0"/>
              <a:t>координацію</a:t>
            </a:r>
            <a:r>
              <a:rPr lang="ru-RU" dirty="0" smtClean="0"/>
              <a:t> та </a:t>
            </a:r>
            <a:r>
              <a:rPr lang="ru-RU" dirty="0" err="1" smtClean="0"/>
              <a:t>дублювання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ООН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допоміжних</a:t>
            </a:r>
            <a:r>
              <a:rPr lang="ru-RU" dirty="0" smtClean="0"/>
              <a:t> </a:t>
            </a:r>
            <a:r>
              <a:rPr lang="ru-RU" dirty="0" err="1" smtClean="0"/>
              <a:t>секторів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ЕКОСОР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активний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Міжнародний</a:t>
            </a:r>
            <a:r>
              <a:rPr lang="ru-RU" dirty="0" smtClean="0"/>
              <a:t> Суд </a:t>
            </a:r>
            <a:r>
              <a:rPr lang="ru-RU" dirty="0" err="1" smtClean="0"/>
              <a:t>юстиції</a:t>
            </a:r>
            <a:r>
              <a:rPr lang="ru-RU" dirty="0" smtClean="0"/>
              <a:t> ООН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50" y="1196752"/>
            <a:ext cx="5328591" cy="537321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err="1" smtClean="0"/>
              <a:t>Міжнародний</a:t>
            </a:r>
            <a:r>
              <a:rPr lang="ru-RU" dirty="0" smtClean="0"/>
              <a:t> суд (МС),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в </a:t>
            </a:r>
            <a:r>
              <a:rPr lang="ru-RU" dirty="0" err="1" smtClean="0"/>
              <a:t>Гаазі</a:t>
            </a:r>
            <a:r>
              <a:rPr lang="ru-RU" dirty="0" smtClean="0"/>
              <a:t>, </a:t>
            </a:r>
            <a:r>
              <a:rPr lang="ru-RU" dirty="0" err="1" smtClean="0"/>
              <a:t>Нідерланди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судовим</a:t>
            </a:r>
            <a:r>
              <a:rPr lang="ru-RU" dirty="0" smtClean="0"/>
              <a:t> органом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Об'єднаних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. </a:t>
            </a:r>
            <a:r>
              <a:rPr lang="ru-RU" dirty="0" err="1" smtClean="0"/>
              <a:t>Заснований</a:t>
            </a:r>
            <a:r>
              <a:rPr lang="ru-RU" dirty="0" smtClean="0"/>
              <a:t> в 1945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Статуту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Об'єднаних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, Суд почав </a:t>
            </a:r>
            <a:r>
              <a:rPr lang="ru-RU" dirty="0" err="1" smtClean="0"/>
              <a:t>працювати</a:t>
            </a:r>
            <a:r>
              <a:rPr lang="ru-RU" dirty="0" smtClean="0"/>
              <a:t> в 1946 </a:t>
            </a:r>
            <a:r>
              <a:rPr lang="ru-RU" dirty="0" err="1" smtClean="0"/>
              <a:t>році</a:t>
            </a:r>
            <a:r>
              <a:rPr lang="ru-RU" dirty="0" smtClean="0"/>
              <a:t> як </a:t>
            </a:r>
            <a:r>
              <a:rPr lang="ru-RU" dirty="0" err="1" smtClean="0"/>
              <a:t>наступник</a:t>
            </a:r>
            <a:r>
              <a:rPr lang="ru-RU" dirty="0" smtClean="0"/>
              <a:t> </a:t>
            </a:r>
            <a:r>
              <a:rPr lang="ru-RU" dirty="0" err="1" smtClean="0"/>
              <a:t>Постійної</a:t>
            </a:r>
            <a:r>
              <a:rPr lang="ru-RU" dirty="0" smtClean="0"/>
              <a:t> </a:t>
            </a:r>
            <a:r>
              <a:rPr lang="ru-RU" dirty="0" err="1" smtClean="0"/>
              <a:t>палати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правосуддя</a:t>
            </a:r>
            <a:r>
              <a:rPr lang="ru-RU" dirty="0" smtClean="0"/>
              <a:t>. Статут </a:t>
            </a:r>
            <a:r>
              <a:rPr lang="ru-RU" dirty="0" err="1" smtClean="0"/>
              <a:t>Міжнародного</a:t>
            </a:r>
            <a:r>
              <a:rPr lang="ru-RU" dirty="0" smtClean="0"/>
              <a:t> Суду, </a:t>
            </a:r>
            <a:r>
              <a:rPr lang="ru-RU" dirty="0" err="1" smtClean="0"/>
              <a:t>який</a:t>
            </a:r>
            <a:r>
              <a:rPr lang="ru-RU" dirty="0" smtClean="0"/>
              <a:t> схожий на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попередника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конституційним</a:t>
            </a:r>
            <a:r>
              <a:rPr lang="ru-RU" dirty="0" smtClean="0"/>
              <a:t> документом, </a:t>
            </a:r>
            <a:r>
              <a:rPr lang="ru-RU" dirty="0" err="1" smtClean="0"/>
              <a:t>складовою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регламентною </a:t>
            </a:r>
            <a:r>
              <a:rPr lang="ru-RU" dirty="0" err="1" smtClean="0"/>
              <a:t>дією</a:t>
            </a:r>
            <a:r>
              <a:rPr lang="ru-RU" dirty="0" smtClean="0"/>
              <a:t> суду.</a:t>
            </a:r>
            <a:endParaRPr lang="ru-RU" dirty="0"/>
          </a:p>
        </p:txBody>
      </p:sp>
      <p:pic>
        <p:nvPicPr>
          <p:cNvPr id="4" name="Рисунок 3" descr="post-939-0-43719900-1313789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3158" y="1268760"/>
            <a:ext cx="6264696" cy="413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vi-VN" sz="2800" b="1" dirty="0" smtClean="0"/>
              <a:t>Організа́ція Об'є́днаних На́цій</a:t>
            </a:r>
            <a:r>
              <a:rPr lang="vi-VN" sz="2800" dirty="0" smtClean="0"/>
              <a:t> (ООН) — </a:t>
            </a:r>
            <a:r>
              <a:rPr lang="vi-VN" sz="2800" dirty="0" smtClean="0">
                <a:hlinkClick r:id="rId2" tooltip="Міжнародна організація"/>
              </a:rPr>
              <a:t>міжнародна організація</a:t>
            </a:r>
            <a:r>
              <a:rPr lang="vi-VN" sz="2800" dirty="0" smtClean="0"/>
              <a:t>, заснована </a:t>
            </a:r>
            <a:r>
              <a:rPr lang="vi-VN" sz="2800" dirty="0" smtClean="0">
                <a:hlinkClick r:id="rId3" tooltip="24 жовтня"/>
              </a:rPr>
              <a:t>24 жовтня</a:t>
            </a:r>
            <a:r>
              <a:rPr lang="vi-VN" sz="2800" dirty="0" smtClean="0"/>
              <a:t> </a:t>
            </a:r>
            <a:r>
              <a:rPr lang="vi-VN" sz="2800" dirty="0" smtClean="0">
                <a:hlinkClick r:id="rId4" tooltip="1945"/>
              </a:rPr>
              <a:t>1945</a:t>
            </a:r>
            <a:r>
              <a:rPr lang="vi-VN" sz="2800" dirty="0" smtClean="0"/>
              <a:t> на конференції у </a:t>
            </a:r>
            <a:r>
              <a:rPr lang="vi-VN" sz="2800" dirty="0" smtClean="0">
                <a:hlinkClick r:id="rId5" tooltip="Сан-Франциско"/>
              </a:rPr>
              <a:t>Сан-Франциско</a:t>
            </a:r>
            <a:r>
              <a:rPr lang="vi-VN" sz="2800" dirty="0" smtClean="0"/>
              <a:t>на підставі Хартії Об'єднаних Націй. Декларованою метою діяльності організації є підтримання і зміцнення </a:t>
            </a:r>
            <a:r>
              <a:rPr lang="vi-VN" sz="2800" dirty="0" smtClean="0">
                <a:hlinkClick r:id="rId6" tooltip="Мир"/>
              </a:rPr>
              <a:t>миру</a:t>
            </a:r>
            <a:r>
              <a:rPr lang="vi-VN" sz="2800" dirty="0" smtClean="0"/>
              <a:t> і міжнародної безпеки та розвиток співробітництва між державами світу.</a:t>
            </a:r>
            <a:endParaRPr lang="ru-RU" sz="28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622" y="1196752"/>
            <a:ext cx="10971372" cy="4392488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заснований</a:t>
            </a:r>
            <a:r>
              <a:rPr lang="ru-RU" dirty="0" smtClean="0"/>
              <a:t> в </a:t>
            </a:r>
            <a:r>
              <a:rPr lang="ru-RU" dirty="0" err="1" smtClean="0"/>
              <a:t>Палаці</a:t>
            </a:r>
            <a:r>
              <a:rPr lang="ru-RU" dirty="0" smtClean="0"/>
              <a:t> миру в </a:t>
            </a:r>
            <a:r>
              <a:rPr lang="ru-RU" dirty="0" err="1" smtClean="0"/>
              <a:t>Гаазі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Нідерландах</a:t>
            </a:r>
            <a:r>
              <a:rPr lang="ru-RU" dirty="0" smtClean="0"/>
              <a:t>, та </a:t>
            </a:r>
            <a:r>
              <a:rPr lang="ru-RU" dirty="0" err="1" smtClean="0"/>
              <a:t>розташований</a:t>
            </a:r>
            <a:r>
              <a:rPr lang="ru-RU" dirty="0" smtClean="0"/>
              <a:t> в </a:t>
            </a:r>
            <a:r>
              <a:rPr lang="ru-RU" dirty="0" err="1" smtClean="0"/>
              <a:t>спільній</a:t>
            </a:r>
            <a:r>
              <a:rPr lang="ru-RU" dirty="0" smtClean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Гаазькою</a:t>
            </a:r>
            <a:r>
              <a:rPr lang="ru-RU" dirty="0" smtClean="0"/>
              <a:t> </a:t>
            </a:r>
            <a:r>
              <a:rPr lang="ru-RU" dirty="0" err="1" smtClean="0"/>
              <a:t>академією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права, </a:t>
            </a:r>
            <a:r>
              <a:rPr lang="ru-RU" dirty="0" err="1" smtClean="0"/>
              <a:t>визнаного</a:t>
            </a:r>
            <a:r>
              <a:rPr lang="ru-RU" dirty="0" smtClean="0"/>
              <a:t> центру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права.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нинішніх</a:t>
            </a:r>
            <a:r>
              <a:rPr lang="ru-RU" dirty="0" smtClean="0"/>
              <a:t> </a:t>
            </a:r>
            <a:r>
              <a:rPr lang="ru-RU" dirty="0" err="1" smtClean="0"/>
              <a:t>суддів</a:t>
            </a:r>
            <a:r>
              <a:rPr lang="ru-RU" dirty="0" smtClean="0"/>
              <a:t> суду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випускники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колишніми</a:t>
            </a:r>
            <a:r>
              <a:rPr lang="ru-RU" dirty="0" smtClean="0"/>
              <a:t> членами </a:t>
            </a:r>
            <a:r>
              <a:rPr lang="ru-RU" dirty="0" err="1" smtClean="0"/>
              <a:t>факультетів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. Метою </a:t>
            </a:r>
            <a:r>
              <a:rPr lang="ru-RU" dirty="0" err="1" smtClean="0"/>
              <a:t>Міжнародного</a:t>
            </a:r>
            <a:r>
              <a:rPr lang="ru-RU" dirty="0" smtClean="0"/>
              <a:t> Суду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суперечок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державами. Суд </a:t>
            </a:r>
            <a:r>
              <a:rPr lang="ru-RU" dirty="0" err="1" smtClean="0"/>
              <a:t>розглядає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,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військовими</a:t>
            </a:r>
            <a:r>
              <a:rPr lang="ru-RU" dirty="0" smtClean="0"/>
              <a:t> </a:t>
            </a:r>
            <a:r>
              <a:rPr lang="ru-RU" dirty="0" err="1" smtClean="0"/>
              <a:t>злочинами</a:t>
            </a:r>
            <a:r>
              <a:rPr lang="ru-RU" dirty="0" smtClean="0"/>
              <a:t>, </a:t>
            </a:r>
            <a:r>
              <a:rPr lang="ru-RU" dirty="0" err="1" smtClean="0"/>
              <a:t>незаконним</a:t>
            </a:r>
            <a:r>
              <a:rPr lang="ru-RU" dirty="0" smtClean="0"/>
              <a:t> </a:t>
            </a:r>
            <a:r>
              <a:rPr lang="ru-RU" dirty="0" err="1" smtClean="0"/>
              <a:t>втручанням</a:t>
            </a:r>
            <a:r>
              <a:rPr lang="ru-RU" dirty="0" smtClean="0"/>
              <a:t> держав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етнічних</a:t>
            </a:r>
            <a:r>
              <a:rPr lang="ru-RU" dirty="0" smtClean="0"/>
              <a:t> чисток, </a:t>
            </a:r>
            <a:r>
              <a:rPr lang="ru-RU" dirty="0" err="1" smtClean="0"/>
              <a:t>зокрема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, </a:t>
            </a:r>
            <a:r>
              <a:rPr lang="ru-RU" dirty="0" err="1" smtClean="0"/>
              <a:t>розглядаються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юридичні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50" y="476672"/>
            <a:ext cx="6696744" cy="5760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запроваджені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,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судом.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запровадження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кримінального</a:t>
            </a:r>
            <a:r>
              <a:rPr lang="ru-RU" dirty="0" smtClean="0"/>
              <a:t> суду (МКС), </a:t>
            </a:r>
            <a:r>
              <a:rPr lang="ru-RU" dirty="0" err="1" smtClean="0"/>
              <a:t>який</a:t>
            </a:r>
            <a:r>
              <a:rPr lang="ru-RU" dirty="0" smtClean="0"/>
              <a:t> почав </a:t>
            </a:r>
            <a:r>
              <a:rPr lang="ru-RU" dirty="0" err="1" smtClean="0"/>
              <a:t>функціонувати</a:t>
            </a:r>
            <a:r>
              <a:rPr lang="ru-RU" dirty="0" smtClean="0"/>
              <a:t> в 2002 </a:t>
            </a:r>
            <a:r>
              <a:rPr lang="ru-RU" dirty="0" err="1" smtClean="0"/>
              <a:t>році</a:t>
            </a:r>
            <a:r>
              <a:rPr lang="ru-RU" dirty="0" smtClean="0"/>
              <a:t> в рамках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обговорень</a:t>
            </a:r>
            <a:r>
              <a:rPr lang="ru-RU" dirty="0" smtClean="0"/>
              <a:t> за </a:t>
            </a:r>
            <a:r>
              <a:rPr lang="ru-RU" dirty="0" err="1" smtClean="0"/>
              <a:t>ініціативою</a:t>
            </a:r>
            <a:r>
              <a:rPr lang="ru-RU" dirty="0" smtClean="0"/>
              <a:t> </a:t>
            </a:r>
            <a:r>
              <a:rPr lang="ru-RU" dirty="0" err="1" smtClean="0"/>
              <a:t>Генеральної</a:t>
            </a:r>
            <a:r>
              <a:rPr lang="ru-RU" dirty="0" smtClean="0"/>
              <a:t> </a:t>
            </a:r>
            <a:r>
              <a:rPr lang="ru-RU" dirty="0" err="1" smtClean="0"/>
              <a:t>Асамблеї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, </a:t>
            </a:r>
            <a:r>
              <a:rPr lang="ru-RU" dirty="0" smtClean="0"/>
              <a:t>коли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діючий</a:t>
            </a:r>
            <a:r>
              <a:rPr lang="ru-RU" dirty="0" smtClean="0"/>
              <a:t> </a:t>
            </a:r>
            <a:r>
              <a:rPr lang="ru-RU" dirty="0" err="1" smtClean="0"/>
              <a:t>міжнародний</a:t>
            </a:r>
            <a:r>
              <a:rPr lang="ru-RU" dirty="0" smtClean="0"/>
              <a:t> суд </a:t>
            </a:r>
            <a:r>
              <a:rPr lang="ru-RU" dirty="0" err="1" smtClean="0"/>
              <a:t>звинувачує</a:t>
            </a:r>
            <a:r>
              <a:rPr lang="ru-RU" dirty="0" smtClean="0"/>
              <a:t> у </a:t>
            </a:r>
            <a:r>
              <a:rPr lang="ru-RU" dirty="0" err="1" smtClean="0"/>
              <a:t>спробах</a:t>
            </a:r>
            <a:r>
              <a:rPr lang="ru-RU" dirty="0" smtClean="0"/>
              <a:t>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скоює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тяжкі</a:t>
            </a:r>
            <a:r>
              <a:rPr lang="ru-RU" dirty="0" smtClean="0"/>
              <a:t> </a:t>
            </a:r>
            <a:r>
              <a:rPr lang="ru-RU" dirty="0" err="1" smtClean="0"/>
              <a:t>злочини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міжнародного</a:t>
            </a:r>
            <a:r>
              <a:rPr lang="ru-RU" dirty="0" smtClean="0"/>
              <a:t> права,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військові</a:t>
            </a:r>
            <a:r>
              <a:rPr lang="ru-RU" dirty="0" smtClean="0"/>
              <a:t> </a:t>
            </a:r>
            <a:r>
              <a:rPr lang="ru-RU" dirty="0" err="1" smtClean="0"/>
              <a:t>злочини</a:t>
            </a:r>
            <a:r>
              <a:rPr lang="ru-RU" dirty="0" smtClean="0"/>
              <a:t> та геноцид. </a:t>
            </a:r>
            <a:endParaRPr lang="ru-RU" dirty="0"/>
          </a:p>
        </p:txBody>
      </p:sp>
      <p:pic>
        <p:nvPicPr>
          <p:cNvPr id="4" name="Рисунок 3" descr="1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9262" y="1556792"/>
            <a:ext cx="5364088" cy="4023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600200"/>
            <a:ext cx="10971372" cy="37010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МКС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функціонально</a:t>
            </a:r>
            <a:r>
              <a:rPr lang="ru-RU" dirty="0" smtClean="0"/>
              <a:t> </a:t>
            </a:r>
            <a:r>
              <a:rPr lang="ru-RU" dirty="0" err="1" smtClean="0"/>
              <a:t>незалежним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ООН в </a:t>
            </a:r>
            <a:r>
              <a:rPr lang="ru-RU" dirty="0" err="1" smtClean="0"/>
              <a:t>плані</a:t>
            </a:r>
            <a:r>
              <a:rPr lang="ru-RU" dirty="0" smtClean="0"/>
              <a:t> </a:t>
            </a:r>
            <a:r>
              <a:rPr lang="ru-RU" dirty="0" err="1" smtClean="0"/>
              <a:t>кадрів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засідання</a:t>
            </a:r>
            <a:r>
              <a:rPr lang="ru-RU" dirty="0" smtClean="0"/>
              <a:t> МКС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керівного</a:t>
            </a:r>
            <a:r>
              <a:rPr lang="ru-RU" dirty="0" smtClean="0"/>
              <a:t> органу, </a:t>
            </a:r>
            <a:r>
              <a:rPr lang="ru-RU" dirty="0" err="1" smtClean="0"/>
              <a:t>Асамблеї</a:t>
            </a:r>
            <a:r>
              <a:rPr lang="ru-RU" dirty="0" smtClean="0"/>
              <a:t> </a:t>
            </a:r>
            <a:r>
              <a:rPr lang="ru-RU" dirty="0" err="1" smtClean="0"/>
              <a:t>держав-учасниць</a:t>
            </a:r>
            <a:r>
              <a:rPr lang="ru-RU" dirty="0" smtClean="0"/>
              <a:t> </a:t>
            </a:r>
            <a:r>
              <a:rPr lang="ru-RU" dirty="0" err="1" smtClean="0"/>
              <a:t>Римського</a:t>
            </a:r>
            <a:r>
              <a:rPr lang="ru-RU" dirty="0" smtClean="0"/>
              <a:t> статуту, </a:t>
            </a:r>
            <a:r>
              <a:rPr lang="ru-RU" dirty="0" err="1" smtClean="0"/>
              <a:t>проводяться</a:t>
            </a:r>
            <a:r>
              <a:rPr lang="ru-RU" dirty="0" smtClean="0"/>
              <a:t> в ООН. </a:t>
            </a:r>
            <a:r>
              <a:rPr lang="ru-RU" dirty="0" err="1" smtClean="0"/>
              <a:t>Існує</a:t>
            </a:r>
            <a:r>
              <a:rPr lang="ru-RU" dirty="0" smtClean="0"/>
              <a:t> «Угода про </a:t>
            </a:r>
            <a:r>
              <a:rPr lang="ru-RU" dirty="0" err="1" smtClean="0"/>
              <a:t>взаємини</a:t>
            </a:r>
            <a:r>
              <a:rPr lang="ru-RU" dirty="0" smtClean="0"/>
              <a:t>» </a:t>
            </a:r>
            <a:r>
              <a:rPr lang="ru-RU" dirty="0" err="1" smtClean="0"/>
              <a:t>між</a:t>
            </a:r>
            <a:r>
              <a:rPr lang="ru-RU" dirty="0" smtClean="0"/>
              <a:t> МКС </a:t>
            </a:r>
            <a:r>
              <a:rPr lang="ru-RU" dirty="0" err="1" smtClean="0"/>
              <a:t>і</a:t>
            </a:r>
            <a:r>
              <a:rPr lang="ru-RU" dirty="0" smtClean="0"/>
              <a:t> ООН, яка </a:t>
            </a:r>
            <a:r>
              <a:rPr lang="ru-RU" dirty="0" err="1" smtClean="0"/>
              <a:t>визначає</a:t>
            </a:r>
            <a:r>
              <a:rPr lang="ru-RU" dirty="0" smtClean="0"/>
              <a:t>, як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установи </a:t>
            </a:r>
            <a:r>
              <a:rPr lang="ru-RU" dirty="0" err="1" smtClean="0"/>
              <a:t>проводять</a:t>
            </a:r>
            <a:r>
              <a:rPr lang="ru-RU" dirty="0" smtClean="0"/>
              <a:t> свою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розподіляють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один </a:t>
            </a:r>
            <a:r>
              <a:rPr lang="ru-RU" dirty="0" err="1" smtClean="0"/>
              <a:t>між</a:t>
            </a:r>
            <a:r>
              <a:rPr lang="ru-RU" dirty="0" smtClean="0"/>
              <a:t> одним на </a:t>
            </a:r>
            <a:r>
              <a:rPr lang="ru-RU" dirty="0" err="1" smtClean="0"/>
              <a:t>законних</a:t>
            </a:r>
            <a:r>
              <a:rPr lang="ru-RU" dirty="0" smtClean="0"/>
              <a:t> </a:t>
            </a:r>
            <a:r>
              <a:rPr lang="ru-RU" dirty="0" err="1" smtClean="0"/>
              <a:t>підставах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Секретаріат ООН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67214" y="1124744"/>
            <a:ext cx="6023199" cy="544522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Секретаріат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Об'єднаних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, </a:t>
            </a:r>
            <a:r>
              <a:rPr lang="ru-RU" dirty="0" err="1" smtClean="0"/>
              <a:t>очолюваний</a:t>
            </a:r>
            <a:r>
              <a:rPr lang="ru-RU" dirty="0" smtClean="0"/>
              <a:t> </a:t>
            </a:r>
            <a:r>
              <a:rPr lang="ru-RU" dirty="0" err="1" smtClean="0"/>
              <a:t>Генеральним</a:t>
            </a:r>
            <a:r>
              <a:rPr lang="ru-RU" dirty="0" smtClean="0"/>
              <a:t> секретарем, </a:t>
            </a:r>
            <a:r>
              <a:rPr lang="ru-RU" dirty="0" err="1" smtClean="0"/>
              <a:t>організований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 ООН та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цивільних</a:t>
            </a:r>
            <a:r>
              <a:rPr lang="ru-RU" dirty="0" smtClean="0"/>
              <a:t> </a:t>
            </a:r>
            <a:r>
              <a:rPr lang="ru-RU" dirty="0" err="1" smtClean="0"/>
              <a:t>службовців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Секретаріат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, </a:t>
            </a:r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, </a:t>
            </a:r>
            <a:r>
              <a:rPr lang="ru-RU" dirty="0" err="1" smtClean="0"/>
              <a:t>необхідних</a:t>
            </a:r>
            <a:r>
              <a:rPr lang="ru-RU" dirty="0" smtClean="0"/>
              <a:t> органам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Об'єднаних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засідань</a:t>
            </a:r>
            <a:r>
              <a:rPr lang="ru-RU" dirty="0" smtClean="0"/>
              <a:t> та </a:t>
            </a:r>
            <a:r>
              <a:rPr lang="ru-RU" dirty="0" err="1" smtClean="0"/>
              <a:t>регламентних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за </a:t>
            </a:r>
            <a:r>
              <a:rPr lang="ru-RU" dirty="0" err="1" smtClean="0"/>
              <a:t>вказівками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ООН, Ради Безпеки ООН, </a:t>
            </a:r>
            <a:r>
              <a:rPr lang="ru-RU" dirty="0" err="1" smtClean="0"/>
              <a:t>Генеральної</a:t>
            </a:r>
            <a:r>
              <a:rPr lang="ru-RU" dirty="0" smtClean="0"/>
              <a:t> </a:t>
            </a:r>
            <a:r>
              <a:rPr lang="ru-RU" dirty="0" err="1" smtClean="0"/>
              <a:t>Асамблеї</a:t>
            </a:r>
            <a:r>
              <a:rPr lang="ru-RU" dirty="0" smtClean="0"/>
              <a:t> ООН,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Ради ООН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ООН. У </a:t>
            </a:r>
            <a:r>
              <a:rPr lang="ru-RU" dirty="0" err="1" smtClean="0"/>
              <a:t>статуті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Об'єднаних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співробітники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обиратися</a:t>
            </a:r>
            <a:r>
              <a:rPr lang="ru-RU" dirty="0" smtClean="0"/>
              <a:t> шляхом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урахування</a:t>
            </a:r>
            <a:r>
              <a:rPr lang="ru-RU" dirty="0" smtClean="0"/>
              <a:t> «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працездатності</a:t>
            </a:r>
            <a:r>
              <a:rPr lang="ru-RU" dirty="0" smtClean="0"/>
              <a:t>, </a:t>
            </a:r>
            <a:r>
              <a:rPr lang="ru-RU" dirty="0" err="1" smtClean="0"/>
              <a:t>компетентності</a:t>
            </a:r>
            <a:r>
              <a:rPr lang="ru-RU" dirty="0" smtClean="0"/>
              <a:t> та </a:t>
            </a:r>
            <a:r>
              <a:rPr lang="ru-RU" dirty="0" err="1" smtClean="0"/>
              <a:t>сумлінності</a:t>
            </a:r>
            <a:r>
              <a:rPr lang="ru-RU" dirty="0" smtClean="0"/>
              <a:t>»,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важливості</a:t>
            </a:r>
            <a:r>
              <a:rPr lang="ru-RU" dirty="0" smtClean="0"/>
              <a:t> </a:t>
            </a:r>
            <a:r>
              <a:rPr lang="ru-RU" dirty="0" err="1" smtClean="0"/>
              <a:t>підбору</a:t>
            </a:r>
            <a:r>
              <a:rPr lang="ru-RU" dirty="0" smtClean="0"/>
              <a:t> на </a:t>
            </a:r>
            <a:r>
              <a:rPr lang="ru-RU" dirty="0" err="1" smtClean="0"/>
              <a:t>широкій</a:t>
            </a:r>
            <a:r>
              <a:rPr lang="ru-RU" dirty="0" smtClean="0"/>
              <a:t> </a:t>
            </a:r>
            <a:r>
              <a:rPr lang="ru-RU" dirty="0" err="1" smtClean="0"/>
              <a:t>географічній</a:t>
            </a:r>
            <a:r>
              <a:rPr lang="ru-RU" dirty="0" smtClean="0"/>
              <a:t> </a:t>
            </a:r>
            <a:r>
              <a:rPr lang="ru-RU" dirty="0" err="1" smtClean="0"/>
              <a:t>вибірці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255858673_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558" y="1124745"/>
            <a:ext cx="5760640" cy="404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6482" y="1152128"/>
            <a:ext cx="10971372" cy="616530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Статут </a:t>
            </a:r>
            <a:r>
              <a:rPr lang="ru-RU" dirty="0" err="1" smtClean="0"/>
              <a:t>передбачає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співробітники</a:t>
            </a:r>
            <a:r>
              <a:rPr lang="ru-RU" dirty="0" smtClean="0"/>
              <a:t> не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запитувати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 smtClean="0"/>
              <a:t>вказівки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будь-яких</a:t>
            </a:r>
            <a:r>
              <a:rPr lang="ru-RU" dirty="0" smtClean="0"/>
              <a:t> </a:t>
            </a:r>
            <a:r>
              <a:rPr lang="ru-RU" dirty="0" err="1" smtClean="0"/>
              <a:t>владних</a:t>
            </a:r>
            <a:r>
              <a:rPr lang="ru-RU" dirty="0" smtClean="0"/>
              <a:t> структур, </a:t>
            </a:r>
            <a:r>
              <a:rPr lang="ru-RU" dirty="0" err="1" smtClean="0"/>
              <a:t>окрім</a:t>
            </a:r>
            <a:r>
              <a:rPr lang="ru-RU" dirty="0" smtClean="0"/>
              <a:t> ООН.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— члену ООН </a:t>
            </a:r>
            <a:r>
              <a:rPr lang="ru-RU" dirty="0" err="1" smtClean="0"/>
              <a:t>пропонується</a:t>
            </a:r>
            <a:r>
              <a:rPr lang="ru-RU" dirty="0" smtClean="0"/>
              <a:t> </a:t>
            </a:r>
            <a:r>
              <a:rPr lang="ru-RU" dirty="0" err="1" smtClean="0"/>
              <a:t>поважати</a:t>
            </a:r>
            <a:r>
              <a:rPr lang="ru-RU" dirty="0" smtClean="0"/>
              <a:t> </a:t>
            </a:r>
            <a:r>
              <a:rPr lang="ru-RU" dirty="0" err="1" smtClean="0"/>
              <a:t>міжнародний</a:t>
            </a:r>
            <a:r>
              <a:rPr lang="ru-RU" dirty="0" smtClean="0"/>
              <a:t> характер </a:t>
            </a:r>
            <a:r>
              <a:rPr lang="ru-RU" dirty="0" err="1" smtClean="0"/>
              <a:t>Секретаріату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намагатися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. Генеральний </a:t>
            </a:r>
            <a:r>
              <a:rPr lang="ru-RU" dirty="0" err="1" smtClean="0"/>
              <a:t>секретар</a:t>
            </a:r>
            <a:r>
              <a:rPr lang="ru-RU" dirty="0" smtClean="0"/>
              <a:t> ООН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за </a:t>
            </a:r>
            <a:r>
              <a:rPr lang="ru-RU" dirty="0" err="1" smtClean="0"/>
              <a:t>підбір</a:t>
            </a:r>
            <a:r>
              <a:rPr lang="ru-RU" dirty="0" smtClean="0"/>
              <a:t> персоналу.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0458" y="980729"/>
            <a:ext cx="10971372" cy="4752527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Секретаріат </a:t>
            </a:r>
            <a:r>
              <a:rPr lang="ru-RU" dirty="0" err="1" smtClean="0"/>
              <a:t>наділений</a:t>
            </a:r>
            <a:r>
              <a:rPr lang="ru-RU" dirty="0" smtClean="0"/>
              <a:t> </a:t>
            </a:r>
            <a:r>
              <a:rPr lang="ru-RU" dirty="0" err="1" smtClean="0"/>
              <a:t>обов'язками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: </a:t>
            </a:r>
            <a:r>
              <a:rPr lang="ru-RU" dirty="0" err="1" smtClean="0"/>
              <a:t>сприяння</a:t>
            </a:r>
            <a:r>
              <a:rPr lang="ru-RU" dirty="0" smtClean="0"/>
              <a:t> </a:t>
            </a:r>
            <a:r>
              <a:rPr lang="ru-RU" dirty="0" err="1" smtClean="0"/>
              <a:t>вирішенню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суперечок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керуючим</a:t>
            </a:r>
            <a:r>
              <a:rPr lang="ru-RU" dirty="0" smtClean="0"/>
              <a:t> органом в </a:t>
            </a:r>
            <a:r>
              <a:rPr lang="ru-RU" dirty="0" err="1" smtClean="0"/>
              <a:t>операціях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підтримання</a:t>
            </a:r>
            <a:r>
              <a:rPr lang="ru-RU" dirty="0" smtClean="0"/>
              <a:t> миру, та проводить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організовує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конференції</a:t>
            </a:r>
            <a:r>
              <a:rPr lang="ru-RU" dirty="0" smtClean="0"/>
              <a:t>, наводить </a:t>
            </a:r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 Ради Безпеки, </a:t>
            </a:r>
            <a:r>
              <a:rPr lang="ru-RU" dirty="0" err="1" smtClean="0"/>
              <a:t>і</a:t>
            </a:r>
            <a:r>
              <a:rPr lang="ru-RU" dirty="0" smtClean="0"/>
              <a:t> проводить </a:t>
            </a:r>
            <a:r>
              <a:rPr lang="ru-RU" dirty="0" err="1" smtClean="0"/>
              <a:t>консультації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урядами </a:t>
            </a:r>
            <a:r>
              <a:rPr lang="ru-RU" dirty="0" err="1" smtClean="0"/>
              <a:t>держав-членів</a:t>
            </a:r>
            <a:r>
              <a:rPr lang="ru-RU" dirty="0" smtClean="0"/>
              <a:t> по </a:t>
            </a:r>
            <a:r>
              <a:rPr lang="ru-RU" dirty="0" err="1" smtClean="0"/>
              <a:t>відношенню</a:t>
            </a:r>
            <a:r>
              <a:rPr lang="ru-RU" dirty="0" smtClean="0"/>
              <a:t> до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ініціатив</a:t>
            </a:r>
            <a:r>
              <a:rPr lang="ru-RU" dirty="0" smtClean="0"/>
              <a:t> ООН. 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450" y="1052736"/>
            <a:ext cx="10971372" cy="3917031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підрозділи</a:t>
            </a:r>
            <a:r>
              <a:rPr lang="ru-RU" dirty="0" smtClean="0"/>
              <a:t> </a:t>
            </a:r>
            <a:r>
              <a:rPr lang="ru-RU" dirty="0" err="1" smtClean="0"/>
              <a:t>Секретаріату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питаннях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 в себе </a:t>
            </a:r>
            <a:r>
              <a:rPr lang="ru-RU" dirty="0" err="1" smtClean="0"/>
              <a:t>Управління</a:t>
            </a:r>
            <a:r>
              <a:rPr lang="ru-RU" dirty="0" smtClean="0"/>
              <a:t> Координатора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гуманітарних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та Департамент </a:t>
            </a:r>
            <a:r>
              <a:rPr lang="ru-RU" dirty="0" err="1" smtClean="0"/>
              <a:t>операцій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 миру. Генеральний </a:t>
            </a:r>
            <a:r>
              <a:rPr lang="ru-RU" dirty="0" err="1" smtClean="0"/>
              <a:t>секретар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доводити</a:t>
            </a:r>
            <a:r>
              <a:rPr lang="ru-RU" dirty="0" smtClean="0"/>
              <a:t> до </a:t>
            </a:r>
            <a:r>
              <a:rPr lang="ru-RU" dirty="0" err="1" smtClean="0"/>
              <a:t>відома</a:t>
            </a:r>
            <a:r>
              <a:rPr lang="ru-RU" dirty="0" smtClean="0"/>
              <a:t> Ради Безпеки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, на </a:t>
            </a:r>
            <a:r>
              <a:rPr lang="ru-RU" dirty="0" err="1" smtClean="0"/>
              <a:t>його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) думку,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становити</a:t>
            </a:r>
            <a:r>
              <a:rPr lang="ru-RU" dirty="0" smtClean="0"/>
              <a:t> </a:t>
            </a:r>
            <a:r>
              <a:rPr lang="ru-RU" dirty="0" err="1" smtClean="0"/>
              <a:t>загрозу</a:t>
            </a:r>
            <a:r>
              <a:rPr lang="ru-RU" dirty="0" smtClean="0"/>
              <a:t> </a:t>
            </a:r>
            <a:r>
              <a:rPr lang="ru-RU" dirty="0" err="1" smtClean="0"/>
              <a:t>міжнародному</a:t>
            </a:r>
            <a:r>
              <a:rPr lang="ru-RU" dirty="0" smtClean="0"/>
              <a:t> миру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безпеці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Членство в ООН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052736"/>
            <a:ext cx="10971372" cy="233285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Членами ООН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миролюбні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на себе </a:t>
            </a:r>
            <a:r>
              <a:rPr lang="ru-RU" dirty="0" err="1" smtClean="0"/>
              <a:t>зобов'язання</a:t>
            </a:r>
            <a:r>
              <a:rPr lang="ru-RU" dirty="0" smtClean="0"/>
              <a:t> </a:t>
            </a:r>
            <a:r>
              <a:rPr lang="ru-RU" dirty="0" err="1" smtClean="0"/>
              <a:t>дотримуватися</a:t>
            </a:r>
            <a:r>
              <a:rPr lang="ru-RU" dirty="0" smtClean="0"/>
              <a:t> статуту </a:t>
            </a:r>
            <a:r>
              <a:rPr lang="ru-RU" dirty="0" err="1" smtClean="0"/>
              <a:t>і</a:t>
            </a:r>
            <a:r>
              <a:rPr lang="ru-RU" dirty="0" smtClean="0"/>
              <a:t>, на думку ООН,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прагнуть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зобов'язання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.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приймає</a:t>
            </a:r>
            <a:r>
              <a:rPr lang="ru-RU" dirty="0" smtClean="0"/>
              <a:t> Генеральна Асамблея за </a:t>
            </a:r>
            <a:r>
              <a:rPr lang="ru-RU" dirty="0" err="1" smtClean="0"/>
              <a:t>рекомендацією</a:t>
            </a:r>
            <a:r>
              <a:rPr lang="ru-RU" dirty="0" smtClean="0"/>
              <a:t> Ради Безпеки.</a:t>
            </a:r>
            <a:endParaRPr lang="ru-RU" dirty="0"/>
          </a:p>
        </p:txBody>
      </p:sp>
      <p:pic>
        <p:nvPicPr>
          <p:cNvPr id="4" name="Рисунок 3" descr="o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8822" y="2781300"/>
            <a:ext cx="6984776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2132856"/>
            <a:ext cx="10361851" cy="136207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</a:t>
            </a:r>
            <a:r>
              <a:rPr lang="ru-RU" sz="8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  <a:r>
              <a:rPr lang="ru-RU" sz="80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увагу</a:t>
            </a:r>
            <a:r>
              <a:rPr lang="ru-RU" sz="8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80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Прапор </a:t>
            </a:r>
            <a:r>
              <a:rPr lang="uk-UA" dirty="0" smtClean="0"/>
              <a:t>ООН</a:t>
            </a:r>
            <a:endParaRPr lang="ru-RU" dirty="0"/>
          </a:p>
        </p:txBody>
      </p:sp>
      <p:pic>
        <p:nvPicPr>
          <p:cNvPr id="6" name="Содержимое 5" descr="un-f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2798" y="1268760"/>
            <a:ext cx="7344816" cy="489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Головні</a:t>
            </a:r>
            <a:r>
              <a:rPr lang="ru-RU" b="1" dirty="0" smtClean="0"/>
              <a:t> </a:t>
            </a:r>
            <a:r>
              <a:rPr lang="ru-RU" b="1" dirty="0" err="1" smtClean="0"/>
              <a:t>органи</a:t>
            </a:r>
            <a:r>
              <a:rPr lang="ru-RU" b="1" dirty="0" smtClean="0"/>
              <a:t> ООН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600200"/>
            <a:ext cx="10971372" cy="4781128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 Генеральна Асамблея (ГА), 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Рада Безпеки (РБ), 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Секретаріат (генеральний </a:t>
            </a:r>
            <a:r>
              <a:rPr lang="ru-RU" dirty="0" err="1" smtClean="0"/>
              <a:t>секретар</a:t>
            </a:r>
            <a:r>
              <a:rPr lang="ru-RU" dirty="0" smtClean="0"/>
              <a:t> </a:t>
            </a:r>
            <a:r>
              <a:rPr lang="ru-RU" dirty="0" err="1" smtClean="0"/>
              <a:t>обирається</a:t>
            </a:r>
            <a:r>
              <a:rPr lang="ru-RU" dirty="0" smtClean="0"/>
              <a:t> Генеральною </a:t>
            </a:r>
            <a:r>
              <a:rPr lang="ru-RU" dirty="0" err="1" smtClean="0"/>
              <a:t>Асамблеєю</a:t>
            </a:r>
            <a:r>
              <a:rPr lang="ru-RU" dirty="0" smtClean="0"/>
              <a:t> за </a:t>
            </a:r>
            <a:r>
              <a:rPr lang="ru-RU" dirty="0" err="1" smtClean="0"/>
              <a:t>рекомендацією</a:t>
            </a:r>
            <a:r>
              <a:rPr lang="ru-RU" dirty="0" smtClean="0"/>
              <a:t> Ради Безпеки на 5 </a:t>
            </a:r>
            <a:r>
              <a:rPr lang="ru-RU" dirty="0" err="1" smtClean="0"/>
              <a:t>років</a:t>
            </a:r>
            <a:r>
              <a:rPr lang="ru-RU" dirty="0" smtClean="0"/>
              <a:t>), 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err="1" smtClean="0"/>
              <a:t>Міжнародний</a:t>
            </a:r>
            <a:r>
              <a:rPr lang="ru-RU" dirty="0" smtClean="0"/>
              <a:t> Суд, 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соціальна</a:t>
            </a:r>
            <a:r>
              <a:rPr lang="ru-RU" dirty="0" smtClean="0"/>
              <a:t> рада; 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Рада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Опіки</a:t>
            </a:r>
            <a:r>
              <a:rPr lang="ru-RU" dirty="0" smtClean="0"/>
              <a:t>;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штаб-квартира розташована у Нью-Йорку.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124744"/>
            <a:ext cx="10971372" cy="5256584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Члени-засновники</a:t>
            </a:r>
            <a:r>
              <a:rPr lang="ru-RU" dirty="0" smtClean="0"/>
              <a:t> — 51 держава (в т. ч. </a:t>
            </a:r>
            <a:r>
              <a:rPr lang="ru-RU" dirty="0" err="1" smtClean="0"/>
              <a:t>Україна</a:t>
            </a:r>
            <a:r>
              <a:rPr lang="ru-RU" dirty="0" smtClean="0"/>
              <a:t>). Станом на 1998 </a:t>
            </a:r>
            <a:r>
              <a:rPr lang="ru-RU" dirty="0" err="1" smtClean="0"/>
              <a:t>рік</a:t>
            </a:r>
            <a:r>
              <a:rPr lang="ru-RU" dirty="0" smtClean="0"/>
              <a:t> ООН </a:t>
            </a:r>
            <a:r>
              <a:rPr lang="ru-RU" dirty="0" err="1" smtClean="0"/>
              <a:t>нараховувала</a:t>
            </a:r>
            <a:r>
              <a:rPr lang="ru-RU" dirty="0" smtClean="0"/>
              <a:t> 185 </a:t>
            </a:r>
            <a:r>
              <a:rPr lang="ru-RU" dirty="0" err="1" smtClean="0"/>
              <a:t>держав-членів</a:t>
            </a:r>
            <a:r>
              <a:rPr lang="ru-RU" dirty="0" smtClean="0"/>
              <a:t>. З 14 липня 2011 року </a:t>
            </a:r>
            <a:r>
              <a:rPr lang="ru-RU" dirty="0" err="1" smtClean="0"/>
              <a:t>має</a:t>
            </a:r>
            <a:r>
              <a:rPr lang="ru-RU" dirty="0" smtClean="0"/>
              <a:t> 193 </a:t>
            </a:r>
            <a:r>
              <a:rPr lang="ru-RU" dirty="0" err="1" smtClean="0"/>
              <a:t>держави-члени</a:t>
            </a:r>
            <a:r>
              <a:rPr lang="ru-RU" dirty="0" smtClean="0"/>
              <a:t>. </a:t>
            </a:r>
            <a:r>
              <a:rPr lang="ru-RU" dirty="0" err="1" smtClean="0"/>
              <a:t>Західна</a:t>
            </a:r>
            <a:r>
              <a:rPr lang="ru-RU" dirty="0" smtClean="0"/>
              <a:t> Сахара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маленькі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не </a:t>
            </a:r>
            <a:r>
              <a:rPr lang="ru-RU" dirty="0" err="1" smtClean="0"/>
              <a:t>приєднались</a:t>
            </a:r>
            <a:r>
              <a:rPr lang="ru-RU" dirty="0" smtClean="0"/>
              <a:t> до ООН через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невизнання</a:t>
            </a:r>
            <a:r>
              <a:rPr lang="ru-RU" dirty="0" smtClean="0"/>
              <a:t>. </a:t>
            </a:r>
          </a:p>
          <a:p>
            <a:pPr algn="l"/>
            <a:endParaRPr lang="ru-RU" dirty="0" smtClean="0"/>
          </a:p>
          <a:p>
            <a:pPr algn="l"/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фінансується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обов'язкових</a:t>
            </a:r>
            <a:r>
              <a:rPr lang="ru-RU" dirty="0" smtClean="0"/>
              <a:t> та </a:t>
            </a:r>
            <a:r>
              <a:rPr lang="ru-RU" dirty="0" err="1" smtClean="0"/>
              <a:t>добровільних</a:t>
            </a:r>
            <a:r>
              <a:rPr lang="ru-RU" dirty="0" smtClean="0"/>
              <a:t> </a:t>
            </a:r>
            <a:r>
              <a:rPr lang="ru-RU" dirty="0" err="1" smtClean="0"/>
              <a:t>внесків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держав-членів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 smtClean="0"/>
              <a:t>шістьма</a:t>
            </a:r>
            <a:r>
              <a:rPr lang="ru-RU" dirty="0" smtClean="0"/>
              <a:t> </a:t>
            </a:r>
            <a:r>
              <a:rPr lang="ru-RU" dirty="0" err="1" smtClean="0"/>
              <a:t>офіційними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: </a:t>
            </a:r>
            <a:r>
              <a:rPr lang="ru-RU" dirty="0" err="1" smtClean="0"/>
              <a:t>арабська</a:t>
            </a:r>
            <a:r>
              <a:rPr lang="ru-RU" dirty="0" smtClean="0"/>
              <a:t>, </a:t>
            </a:r>
            <a:r>
              <a:rPr lang="ru-RU" dirty="0" err="1" smtClean="0"/>
              <a:t>китайська</a:t>
            </a:r>
            <a:r>
              <a:rPr lang="ru-RU" dirty="0" smtClean="0"/>
              <a:t>, </a:t>
            </a:r>
            <a:r>
              <a:rPr lang="ru-RU" dirty="0" err="1" smtClean="0"/>
              <a:t>англійська</a:t>
            </a:r>
            <a:r>
              <a:rPr lang="ru-RU" dirty="0" smtClean="0"/>
              <a:t>, </a:t>
            </a:r>
            <a:r>
              <a:rPr lang="ru-RU" dirty="0" err="1" smtClean="0"/>
              <a:t>французька</a:t>
            </a:r>
            <a:r>
              <a:rPr lang="ru-RU" dirty="0" smtClean="0"/>
              <a:t>, </a:t>
            </a:r>
            <a:r>
              <a:rPr lang="ru-RU" dirty="0" err="1" smtClean="0"/>
              <a:t>російська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іспанська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268760"/>
            <a:ext cx="10971372" cy="4968552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невдалих</a:t>
            </a:r>
            <a:r>
              <a:rPr lang="ru-RU" dirty="0" smtClean="0"/>
              <a:t> </a:t>
            </a:r>
            <a:r>
              <a:rPr lang="ru-RU" dirty="0" err="1" smtClean="0"/>
              <a:t>спроб</a:t>
            </a:r>
            <a:r>
              <a:rPr lang="ru-RU" dirty="0" smtClean="0"/>
              <a:t> та </a:t>
            </a:r>
            <a:r>
              <a:rPr lang="ru-RU" dirty="0" err="1" smtClean="0"/>
              <a:t>рішень</a:t>
            </a:r>
            <a:r>
              <a:rPr lang="ru-RU" dirty="0" smtClean="0"/>
              <a:t> </a:t>
            </a:r>
            <a:r>
              <a:rPr lang="ru-RU" dirty="0" err="1" smtClean="0"/>
              <a:t>Ліги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 (1919–1946), до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принципово</a:t>
            </a:r>
            <a:r>
              <a:rPr lang="ru-RU" dirty="0" smtClean="0"/>
              <a:t> не </a:t>
            </a:r>
            <a:r>
              <a:rPr lang="ru-RU" dirty="0" err="1" smtClean="0"/>
              <a:t>приєднувалися</a:t>
            </a:r>
            <a:r>
              <a:rPr lang="ru-RU" dirty="0" smtClean="0"/>
              <a:t> </a:t>
            </a:r>
            <a:r>
              <a:rPr lang="ru-RU" dirty="0" err="1" smtClean="0"/>
              <a:t>Сполучені</a:t>
            </a:r>
            <a:r>
              <a:rPr lang="ru-RU" dirty="0" smtClean="0"/>
              <a:t> </a:t>
            </a:r>
            <a:r>
              <a:rPr lang="ru-RU" dirty="0" err="1" smtClean="0"/>
              <a:t>Штати</a:t>
            </a:r>
            <a:r>
              <a:rPr lang="ru-RU" dirty="0" smtClean="0"/>
              <a:t> Америки, в 1945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створена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Об'єднаних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 для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миру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співробітництва</a:t>
            </a:r>
            <a:r>
              <a:rPr lang="ru-RU" dirty="0" smtClean="0"/>
              <a:t> у </a:t>
            </a:r>
            <a:r>
              <a:rPr lang="ru-RU" dirty="0" err="1" smtClean="0"/>
              <a:t>вирішенні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проблем </a:t>
            </a:r>
            <a:r>
              <a:rPr lang="ru-RU" dirty="0" err="1" smtClean="0"/>
              <a:t>економічного</a:t>
            </a:r>
            <a:r>
              <a:rPr lang="ru-RU" dirty="0" smtClean="0"/>
              <a:t>, </a:t>
            </a:r>
            <a:r>
              <a:rPr lang="ru-RU" dirty="0" err="1" smtClean="0"/>
              <a:t>соціального</a:t>
            </a:r>
            <a:r>
              <a:rPr lang="ru-RU" dirty="0" smtClean="0"/>
              <a:t> та </a:t>
            </a:r>
            <a:r>
              <a:rPr lang="ru-RU" dirty="0" err="1" smtClean="0"/>
              <a:t>гуманітарного</a:t>
            </a:r>
            <a:r>
              <a:rPr lang="ru-RU" dirty="0" smtClean="0"/>
              <a:t> характеру. 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95006" y="188640"/>
            <a:ext cx="7298964" cy="6264696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задуми</a:t>
            </a:r>
            <a:r>
              <a:rPr lang="ru-RU" dirty="0" smtClean="0"/>
              <a:t> та </a:t>
            </a:r>
            <a:r>
              <a:rPr lang="ru-RU" dirty="0" err="1" smtClean="0"/>
              <a:t>конкретний</a:t>
            </a:r>
            <a:r>
              <a:rPr lang="ru-RU" dirty="0" smtClean="0"/>
              <a:t> план для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всесвітньої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підготовлено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егідою</a:t>
            </a:r>
            <a:r>
              <a:rPr lang="ru-RU" dirty="0" smtClean="0"/>
              <a:t> Державного департаменту США у 1939 </a:t>
            </a:r>
            <a:r>
              <a:rPr lang="ru-RU" dirty="0" err="1" smtClean="0"/>
              <a:t>році</a:t>
            </a:r>
            <a:r>
              <a:rPr lang="ru-RU" dirty="0" smtClean="0"/>
              <a:t>. А </a:t>
            </a:r>
            <a:r>
              <a:rPr lang="ru-RU" dirty="0" err="1" smtClean="0"/>
              <a:t>Франклін</a:t>
            </a:r>
            <a:r>
              <a:rPr lang="ru-RU" dirty="0" smtClean="0"/>
              <a:t> Д. Рузвельт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ввів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«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Об'єднаних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» як </a:t>
            </a:r>
            <a:r>
              <a:rPr lang="ru-RU" dirty="0" err="1" smtClean="0"/>
              <a:t>термін</a:t>
            </a:r>
            <a:r>
              <a:rPr lang="ru-RU" dirty="0" smtClean="0"/>
              <a:t> для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союзних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 Цей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використаний</a:t>
            </a:r>
            <a:r>
              <a:rPr lang="ru-RU" dirty="0" smtClean="0"/>
              <a:t> 1 </a:t>
            </a:r>
            <a:r>
              <a:rPr lang="ru-RU" dirty="0" err="1" smtClean="0"/>
              <a:t>січня</a:t>
            </a:r>
            <a:r>
              <a:rPr lang="ru-RU" dirty="0" smtClean="0"/>
              <a:t> 1942 року, коли 26 держав </a:t>
            </a:r>
            <a:r>
              <a:rPr lang="ru-RU" dirty="0" err="1" smtClean="0"/>
              <a:t>підписали</a:t>
            </a:r>
            <a:r>
              <a:rPr lang="ru-RU" dirty="0" smtClean="0"/>
              <a:t> </a:t>
            </a:r>
            <a:r>
              <a:rPr lang="ru-RU" dirty="0" err="1" smtClean="0"/>
              <a:t>Атлантичну</a:t>
            </a:r>
            <a:r>
              <a:rPr lang="ru-RU" dirty="0" smtClean="0"/>
              <a:t> </a:t>
            </a:r>
            <a:r>
              <a:rPr lang="ru-RU" dirty="0" err="1" smtClean="0"/>
              <a:t>хартію</a:t>
            </a:r>
            <a:r>
              <a:rPr lang="ru-RU" dirty="0" smtClean="0"/>
              <a:t>, взявши на себе </a:t>
            </a:r>
            <a:r>
              <a:rPr lang="ru-RU" dirty="0" err="1" smtClean="0"/>
              <a:t>зобов'язання</a:t>
            </a:r>
            <a:r>
              <a:rPr lang="ru-RU" dirty="0" smtClean="0"/>
              <a:t> </a:t>
            </a:r>
            <a:r>
              <a:rPr lang="ru-RU" dirty="0" err="1" smtClean="0"/>
              <a:t>продовжувати</a:t>
            </a:r>
            <a:r>
              <a:rPr lang="ru-RU" dirty="0" smtClean="0"/>
              <a:t> </a:t>
            </a:r>
            <a:r>
              <a:rPr lang="ru-RU" dirty="0" err="1" smtClean="0"/>
              <a:t>воєнні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f1819552f536771ed3fe1835047338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574" y="836712"/>
            <a:ext cx="3793363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82638" y="58052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err="1" smtClean="0">
                <a:ln/>
                <a:solidFill>
                  <a:schemeClr val="accent3"/>
                </a:solidFill>
              </a:rPr>
              <a:t>Франклін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Д. Рузвельт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260648"/>
            <a:ext cx="10971372" cy="623731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25 </a:t>
            </a:r>
            <a:r>
              <a:rPr lang="ru-RU" dirty="0" err="1" smtClean="0"/>
              <a:t>квітня</a:t>
            </a:r>
            <a:r>
              <a:rPr lang="ru-RU" dirty="0" smtClean="0"/>
              <a:t> 1945 </a:t>
            </a:r>
            <a:r>
              <a:rPr lang="ru-RU" dirty="0" err="1" smtClean="0"/>
              <a:t>Конференція</a:t>
            </a:r>
            <a:r>
              <a:rPr lang="ru-RU" dirty="0" smtClean="0"/>
              <a:t> ООН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почала </a:t>
            </a:r>
            <a:r>
              <a:rPr lang="ru-RU" dirty="0" err="1" smtClean="0"/>
              <a:t>діяти</a:t>
            </a:r>
            <a:r>
              <a:rPr lang="ru-RU" dirty="0" smtClean="0"/>
              <a:t> в Сан-Франциско, на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присутні</a:t>
            </a:r>
            <a:r>
              <a:rPr lang="ru-RU" dirty="0" smtClean="0"/>
              <a:t> 50 </a:t>
            </a:r>
            <a:r>
              <a:rPr lang="ru-RU" dirty="0" err="1" smtClean="0"/>
              <a:t>урядів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ряд </a:t>
            </a:r>
            <a:r>
              <a:rPr lang="ru-RU" dirty="0" err="1" smtClean="0"/>
              <a:t>неурядових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брали участь у </a:t>
            </a:r>
            <a:r>
              <a:rPr lang="ru-RU" dirty="0" err="1" smtClean="0"/>
              <a:t>розробці</a:t>
            </a:r>
            <a:r>
              <a:rPr lang="ru-RU" dirty="0" smtClean="0"/>
              <a:t> Статуту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Об'єднаних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О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0870" y="2276872"/>
            <a:ext cx="5832648" cy="4391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268760"/>
            <a:ext cx="10971372" cy="4248472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Об'єднаних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24 </a:t>
            </a:r>
            <a:r>
              <a:rPr lang="ru-RU" dirty="0" err="1" smtClean="0"/>
              <a:t>жовтня</a:t>
            </a:r>
            <a:r>
              <a:rPr lang="ru-RU" dirty="0" smtClean="0"/>
              <a:t> 1945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ратифікації</a:t>
            </a:r>
            <a:r>
              <a:rPr lang="ru-RU" dirty="0" smtClean="0"/>
              <a:t> Статуту </a:t>
            </a:r>
            <a:r>
              <a:rPr lang="ru-RU" dirty="0" err="1" smtClean="0"/>
              <a:t>п'ятьма</a:t>
            </a:r>
            <a:r>
              <a:rPr lang="ru-RU" dirty="0" smtClean="0"/>
              <a:t> </a:t>
            </a:r>
            <a:r>
              <a:rPr lang="ru-RU" dirty="0" err="1" smtClean="0"/>
              <a:t>постійними</a:t>
            </a:r>
            <a:r>
              <a:rPr lang="ru-RU" dirty="0" smtClean="0"/>
              <a:t> членами Ради Безпеки — </a:t>
            </a:r>
            <a:r>
              <a:rPr lang="ru-RU" dirty="0" err="1" smtClean="0"/>
              <a:t>Францією</a:t>
            </a:r>
            <a:r>
              <a:rPr lang="ru-RU" dirty="0" smtClean="0"/>
              <a:t>, </a:t>
            </a:r>
            <a:r>
              <a:rPr lang="ru-RU" dirty="0" err="1" smtClean="0"/>
              <a:t>Республікою</a:t>
            </a:r>
            <a:r>
              <a:rPr lang="ru-RU" dirty="0" smtClean="0"/>
              <a:t> Китай, СРСР, </a:t>
            </a:r>
            <a:r>
              <a:rPr lang="ru-RU" dirty="0" err="1" smtClean="0"/>
              <a:t>Великобританією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Сполученими</a:t>
            </a:r>
            <a:r>
              <a:rPr lang="ru-RU" dirty="0" smtClean="0"/>
              <a:t> Штатами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більшістю</a:t>
            </a:r>
            <a:r>
              <a:rPr lang="ru-RU" dirty="0" smtClean="0"/>
              <a:t> — 46 </a:t>
            </a:r>
            <a:r>
              <a:rPr lang="ru-RU" dirty="0" err="1" smtClean="0"/>
              <a:t>іншими</a:t>
            </a:r>
            <a:r>
              <a:rPr lang="ru-RU" dirty="0" smtClean="0"/>
              <a:t> сторонами,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підписали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договір-статут</a:t>
            </a:r>
            <a:r>
              <a:rPr lang="ru-RU" dirty="0" smtClean="0"/>
              <a:t>. Перше </a:t>
            </a:r>
            <a:r>
              <a:rPr lang="ru-RU" dirty="0" err="1" smtClean="0"/>
              <a:t>засідання</a:t>
            </a:r>
            <a:r>
              <a:rPr lang="ru-RU" dirty="0" smtClean="0"/>
              <a:t> </a:t>
            </a:r>
            <a:r>
              <a:rPr lang="ru-RU" dirty="0" err="1" smtClean="0"/>
              <a:t>Генеральної</a:t>
            </a:r>
            <a:r>
              <a:rPr lang="ru-RU" dirty="0" smtClean="0"/>
              <a:t> </a:t>
            </a:r>
            <a:r>
              <a:rPr lang="ru-RU" dirty="0" err="1" smtClean="0"/>
              <a:t>Асамблеї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51 </a:t>
            </a:r>
            <a:r>
              <a:rPr lang="ru-RU" dirty="0" err="1" smtClean="0"/>
              <a:t>країнами</a:t>
            </a:r>
            <a:r>
              <a:rPr lang="ru-RU" dirty="0" smtClean="0"/>
              <a:t> </a:t>
            </a:r>
            <a:r>
              <a:rPr lang="ru-RU" dirty="0" err="1" smtClean="0"/>
              <a:t>учасницями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Ради Безпеки, </a:t>
            </a:r>
            <a:r>
              <a:rPr lang="ru-RU" dirty="0" err="1" smtClean="0"/>
              <a:t>відбулося</a:t>
            </a:r>
            <a:r>
              <a:rPr lang="ru-RU" dirty="0" smtClean="0"/>
              <a:t> у Центральному </a:t>
            </a:r>
            <a:r>
              <a:rPr lang="ru-RU" dirty="0" err="1" smtClean="0"/>
              <a:t>залі</a:t>
            </a:r>
            <a:r>
              <a:rPr lang="ru-RU" dirty="0" smtClean="0"/>
              <a:t> </a:t>
            </a:r>
            <a:r>
              <a:rPr lang="ru-RU" dirty="0" err="1" smtClean="0"/>
              <a:t>Вестмінстера</a:t>
            </a:r>
            <a:r>
              <a:rPr lang="ru-RU" dirty="0" smtClean="0"/>
              <a:t> в </a:t>
            </a:r>
            <a:r>
              <a:rPr lang="ru-RU" dirty="0" err="1" smtClean="0"/>
              <a:t>Лондоні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січні</a:t>
            </a:r>
            <a:r>
              <a:rPr lang="ru-RU" dirty="0" smtClean="0"/>
              <a:t> 1946 року.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BusDsgSld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TS010385269</Template>
  <TotalTime>81</TotalTime>
  <Words>1473</Words>
  <Application>Microsoft Office PowerPoint</Application>
  <PresentationFormat>Произвольный</PresentationFormat>
  <Paragraphs>47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BusDsgSld</vt:lpstr>
      <vt:lpstr>Створення ООН</vt:lpstr>
      <vt:lpstr>Слайд 2</vt:lpstr>
      <vt:lpstr>Прапор ООН</vt:lpstr>
      <vt:lpstr>Головні органи ООН</vt:lpstr>
      <vt:lpstr>Слайд 5</vt:lpstr>
      <vt:lpstr>Слайд 6</vt:lpstr>
      <vt:lpstr>Слайд 7</vt:lpstr>
      <vt:lpstr>Слайд 8</vt:lpstr>
      <vt:lpstr>Слайд 9</vt:lpstr>
      <vt:lpstr>Генеральна Асамблея ООН</vt:lpstr>
      <vt:lpstr>Слайд 11</vt:lpstr>
      <vt:lpstr>Слайд 12</vt:lpstr>
      <vt:lpstr>Рада Безпеки ООН</vt:lpstr>
      <vt:lpstr>Слайд 14</vt:lpstr>
      <vt:lpstr>Слайд 15</vt:lpstr>
      <vt:lpstr>Економічна і Соціальна Рада (ЕКОСОР) ООН</vt:lpstr>
      <vt:lpstr>Слайд 17</vt:lpstr>
      <vt:lpstr>Слайд 18</vt:lpstr>
      <vt:lpstr>Міжнародний Суд юстиції ООН</vt:lpstr>
      <vt:lpstr>Слайд 20</vt:lpstr>
      <vt:lpstr>Слайд 21</vt:lpstr>
      <vt:lpstr>Слайд 22</vt:lpstr>
      <vt:lpstr>Секретаріат ООН</vt:lpstr>
      <vt:lpstr>Слайд 24</vt:lpstr>
      <vt:lpstr>Слайд 25</vt:lpstr>
      <vt:lpstr>Слайд 26</vt:lpstr>
      <vt:lpstr>Членство в ООН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ООН</dc:title>
  <cp:lastModifiedBy>Леонид</cp:lastModifiedBy>
  <cp:revision>11</cp:revision>
  <dcterms:modified xsi:type="dcterms:W3CDTF">2013-09-19T21:13:36Z</dcterms:modified>
</cp:coreProperties>
</file>