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6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1" r:id="rId27"/>
    <p:sldId id="299" r:id="rId28"/>
    <p:sldId id="282" r:id="rId29"/>
    <p:sldId id="283" r:id="rId30"/>
    <p:sldId id="284" r:id="rId31"/>
    <p:sldId id="285" r:id="rId32"/>
    <p:sldId id="286" r:id="rId33"/>
    <p:sldId id="298" r:id="rId34"/>
    <p:sldId id="287" r:id="rId35"/>
    <p:sldId id="293" r:id="rId36"/>
    <p:sldId id="288" r:id="rId37"/>
    <p:sldId id="294" r:id="rId38"/>
    <p:sldId id="289" r:id="rId39"/>
    <p:sldId id="290" r:id="rId40"/>
    <p:sldId id="291" r:id="rId41"/>
    <p:sldId id="295" r:id="rId42"/>
    <p:sldId id="296" r:id="rId43"/>
    <p:sldId id="297" r:id="rId44"/>
    <p:sldId id="303" r:id="rId45"/>
    <p:sldId id="292" r:id="rId46"/>
    <p:sldId id="300" r:id="rId47"/>
    <p:sldId id="301" r:id="rId48"/>
    <p:sldId id="302" r:id="rId49"/>
    <p:sldId id="304" r:id="rId50"/>
    <p:sldId id="305" r:id="rId51"/>
    <p:sldId id="306" r:id="rId52"/>
    <p:sldId id="310" r:id="rId53"/>
    <p:sldId id="307" r:id="rId54"/>
    <p:sldId id="311" r:id="rId55"/>
    <p:sldId id="312" r:id="rId56"/>
    <p:sldId id="318" r:id="rId57"/>
    <p:sldId id="319" r:id="rId58"/>
    <p:sldId id="320" r:id="rId59"/>
    <p:sldId id="313" r:id="rId60"/>
    <p:sldId id="314" r:id="rId61"/>
    <p:sldId id="315" r:id="rId62"/>
    <p:sldId id="316" r:id="rId63"/>
    <p:sldId id="317" r:id="rId64"/>
    <p:sldId id="308" r:id="rId65"/>
    <p:sldId id="309" r:id="rId66"/>
    <p:sldId id="321" r:id="rId67"/>
    <p:sldId id="322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74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7103A-C100-4727-9FA6-8628241F408D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C7A6A-7FAC-43CF-87A2-62094DDFFC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8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C7A6A-7FAC-43CF-87A2-62094DDFFC8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redno-vsyo.ru/gipertoniya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edno-vsyo.ru/diabet.html" TargetMode="External"/><Relationship Id="rId2" Type="http://schemas.openxmlformats.org/officeDocument/2006/relationships/hyperlink" Target="http://www.vredno-vsyo.ru/yazva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k-pravilno-pitatsya.ru/?page=poleznye_produkty&amp;link=zelenyj_chaj_himicheskij_sostav_dejstvie_zelenogo_chaja_na_organizm_poleznye_svojstva" TargetMode="External"/><Relationship Id="rId2" Type="http://schemas.openxmlformats.org/officeDocument/2006/relationships/hyperlink" Target="http://www.kak-pravilno-pitatsya.ru/?page=vitaminy_i_mineraly&amp;link=Vitamin_C_poleznye_svojstva_i_soderzhanie_v_produktah_pitanij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k-pravilno-pitatsya.ru/?page=poleznye_produkty&amp;link=Apelsin_poleznye_svojstva_soderzhanie_vitaminov_i_so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B%D1%91%D0%B3%D0%BA%D0%B8%D0%B5" TargetMode="External"/><Relationship Id="rId13" Type="http://schemas.openxmlformats.org/officeDocument/2006/relationships/hyperlink" Target="http://ru.wikipedia.org/wiki/%D0%9E%D0%BF%D0%B8%D1%83%D0%BC" TargetMode="External"/><Relationship Id="rId18" Type="http://schemas.openxmlformats.org/officeDocument/2006/relationships/image" Target="../media/image12.jpeg"/><Relationship Id="rId3" Type="http://schemas.openxmlformats.org/officeDocument/2006/relationships/hyperlink" Target="http://ru.wikipedia.org/wiki/%D0%94%D1%8B%D0%BC" TargetMode="External"/><Relationship Id="rId7" Type="http://schemas.openxmlformats.org/officeDocument/2006/relationships/hyperlink" Target="http://ru.wikipedia.org/wiki/%D0%92%D0%BE%D0%B7%D0%B3%D0%BE%D0%BD%D0%BA%D0%B0" TargetMode="External"/><Relationship Id="rId12" Type="http://schemas.openxmlformats.org/officeDocument/2006/relationships/hyperlink" Target="http://ru.wikipedia.org/wiki/%D0%9C%D0%B0%D1%80%D0%B8%D1%85%D1%83%D0%B0%D0%BD%D0%B0" TargetMode="External"/><Relationship Id="rId17" Type="http://schemas.openxmlformats.org/officeDocument/2006/relationships/hyperlink" Target="http://ru.wikipedia.org/wiki/%D0%9C%D0%BE%D0%B7%D0%B3" TargetMode="External"/><Relationship Id="rId2" Type="http://schemas.openxmlformats.org/officeDocument/2006/relationships/hyperlink" Target="http://ru.wikipedia.org/wiki/%D0%9F%D0%B8%D1%80%D0%BE%D0%BB%D0%B8%D0%B7" TargetMode="External"/><Relationship Id="rId16" Type="http://schemas.openxmlformats.org/officeDocument/2006/relationships/hyperlink" Target="http://ru.wikipedia.org/wiki/%D0%9A%D1%80%D0%BE%D0%B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1%80%D0%B3%D0%B0%D0%BD%D0%B8%D0%B7%D0%BC" TargetMode="External"/><Relationship Id="rId11" Type="http://schemas.openxmlformats.org/officeDocument/2006/relationships/hyperlink" Target="http://ru.wikipedia.org/wiki/%D0%93%D0%B0%D1%88%D0%B8%D1%88" TargetMode="External"/><Relationship Id="rId5" Type="http://schemas.openxmlformats.org/officeDocument/2006/relationships/hyperlink" Target="http://ru.wikipedia.org/wiki/%D0%92%D0%BE%D0%B7%D0%B4%D1%83%D1%85" TargetMode="External"/><Relationship Id="rId15" Type="http://schemas.openxmlformats.org/officeDocument/2006/relationships/hyperlink" Target="http://ru.wikipedia.org/wiki/%D0%9F%D1%81%D0%B8%D1%85%D0%BE%D0%B0%D0%BA%D1%82%D0%B8%D0%B2%D0%BD%D1%8B%D0%B5_%D0%B2%D0%B5%D1%89%D0%B5%D1%81%D1%82%D0%B2%D0%B0" TargetMode="External"/><Relationship Id="rId10" Type="http://schemas.openxmlformats.org/officeDocument/2006/relationships/hyperlink" Target="http://ru.wikipedia.org/wiki/%D0%A2%D0%B0%D0%B1%D0%B0%D0%BA" TargetMode="External"/><Relationship Id="rId4" Type="http://schemas.openxmlformats.org/officeDocument/2006/relationships/hyperlink" Target="http://ru.wikipedia.org/wiki/%D0%A2%D0%BB%D0%B5%D0%BD%D0%B8%D0%B5" TargetMode="External"/><Relationship Id="rId9" Type="http://schemas.openxmlformats.org/officeDocument/2006/relationships/hyperlink" Target="http://ru.wikipedia.org/wiki/%D0%9D%D0%B0%D1%80%D0%BA%D0%BE%D1%82%D0%B8%D0%BA" TargetMode="External"/><Relationship Id="rId14" Type="http://schemas.openxmlformats.org/officeDocument/2006/relationships/hyperlink" Target="http://ru.wikipedia.org/wiki/%D0%9A%D1%80%D1%8D%D0%BA-%D0%BA%D0%BE%D0%BA%D0%B0%D0%B8%D0%BD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tonus.by/pitanie/osnovy-pitaniya/rol-mikroelementov-vitaminy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tonus.by/pitanie/osnovy-pitaniya/rol-mikroelementov-vitaminy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052736"/>
            <a:ext cx="91450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Воздействие вредных веществ на организм человека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Влияние алкоголя на сердце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19256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" u="sng" dirty="0"/>
              <a:t>Влияние алкоголя</a:t>
            </a:r>
            <a:r>
              <a:rPr lang="ru-RU" sz="1500" dirty="0"/>
              <a:t> на сердце весьма негативное и опасное, поскольку сердце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является </a:t>
            </a:r>
            <a:r>
              <a:rPr lang="ru-RU" sz="1500" dirty="0"/>
              <a:t>главным органом, с помощью которого осуществляется кровообращение в нашем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организме</a:t>
            </a:r>
            <a:r>
              <a:rPr lang="ru-RU" sz="1500" dirty="0"/>
              <a:t>, то при попадании алкоголя в кровь оно первым получает на себя удар. По статистике,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более </a:t>
            </a:r>
            <a:r>
              <a:rPr lang="ru-RU" sz="1500" dirty="0"/>
              <a:t>трети всех смертей от болезней сердца связано с употреблением алкоголя. Перегоняя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кровь </a:t>
            </a:r>
            <a:r>
              <a:rPr lang="ru-RU" sz="1500" dirty="0"/>
              <a:t>наполненную алкоголем, оно работает в усиленном режиме, при этом нагрузка на него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возрастает </a:t>
            </a:r>
            <a:r>
              <a:rPr lang="ru-RU" sz="1500" dirty="0"/>
              <a:t>в несколько раз, именно по этому у людей в состоянии алкогольного опьянения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наблюдается </a:t>
            </a:r>
            <a:r>
              <a:rPr lang="ru-RU" sz="1500" dirty="0"/>
              <a:t>учащенное сердцебиение, при этом происходит нарушение нормального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кровообращения</a:t>
            </a:r>
            <a:r>
              <a:rPr lang="ru-RU" sz="1500" dirty="0"/>
              <a:t>, повышается кровяное давление, что ведет к разрушению мельчайших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кровеносных </a:t>
            </a:r>
            <a:r>
              <a:rPr lang="ru-RU" sz="1500" dirty="0"/>
              <a:t>сосудов, самое наглядное тому подтверждение это покраснение в области носа у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часто </a:t>
            </a:r>
            <a:r>
              <a:rPr lang="ru-RU" sz="1500" dirty="0"/>
              <a:t>пьющих людей и покрасневшие глазные белки, как правило, на утро после принятия дозы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алкоголя</a:t>
            </a:r>
            <a:r>
              <a:rPr lang="ru-RU" sz="1500" dirty="0"/>
              <a:t>. Алкоголь вызывает в достаточно раннем возрасте сердечно сосудистые заболевания,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уже </a:t>
            </a:r>
            <a:r>
              <a:rPr lang="ru-RU" sz="1500" dirty="0"/>
              <a:t>в 35 - 40 лет люди регулярно употребляющие алкоголь начинают испытывать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признаки</a:t>
            </a:r>
            <a:r>
              <a:rPr lang="ru-RU" sz="1500" dirty="0"/>
              <a:t> </a:t>
            </a:r>
            <a:r>
              <a:rPr lang="ru-RU" sz="1500" b="1" dirty="0">
                <a:hlinkClick r:id="rId2"/>
              </a:rPr>
              <a:t>гипертонии</a:t>
            </a:r>
            <a:r>
              <a:rPr lang="ru-RU" sz="1500" dirty="0"/>
              <a:t>, замечают перебои в работе сердца, либо неприятные покалывания, всё это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из </a:t>
            </a:r>
            <a:r>
              <a:rPr lang="ru-RU" sz="1500" dirty="0"/>
              <a:t>за того, что сердце под влиянием алкоголя заметно слабеет, покрывается жиром и перегонять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круглые </a:t>
            </a:r>
            <a:r>
              <a:rPr lang="ru-RU" sz="1500" dirty="0"/>
              <a:t>сутки кровь ему становиться всё тяжелее, отсюда инфаркты и инсульты, которые нередко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приводят </a:t>
            </a:r>
            <a:r>
              <a:rPr lang="ru-RU" sz="1500" dirty="0"/>
              <a:t>к преждевременной смерти, людей в достаточно молодом и продуктивном возрасте.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tverezo.com/_ph/1/2/18740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16824" cy="2677293"/>
          </a:xfrm>
          <a:prstGeom prst="rect">
            <a:avLst/>
          </a:prstGeom>
          <a:noFill/>
        </p:spPr>
      </p:pic>
      <p:pic>
        <p:nvPicPr>
          <p:cNvPr id="15364" name="Picture 4" descr="http://skazhynet.ru/sites/default/files/imagecache/340x240/2011/10/vliyanie-alkogolya-na-serdt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5029868" cy="322503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Влияние алкоголя на печень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53285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Печень это главное "очистительное сооружение"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организма</a:t>
            </a:r>
            <a:r>
              <a:rPr lang="ru-RU" sz="1600" dirty="0"/>
              <a:t>, всё, что попадает в кровь, проходит через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неё</a:t>
            </a:r>
            <a:r>
              <a:rPr lang="ru-RU" sz="1600" dirty="0"/>
              <a:t>, и все вредные вещества, которые оказались в нашей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крови </a:t>
            </a:r>
            <a:r>
              <a:rPr lang="ru-RU" sz="1600" dirty="0"/>
              <a:t>нейтрализуются именно внутри печени. Как 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сердце</a:t>
            </a:r>
            <a:r>
              <a:rPr lang="ru-RU" sz="1600" dirty="0"/>
              <a:t>, печень работает без перерывов круглые сутки,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перегоняя </a:t>
            </a:r>
            <a:r>
              <a:rPr lang="ru-RU" sz="1600" dirty="0"/>
              <a:t>через себя огромные количества крови,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поэтому</a:t>
            </a:r>
            <a:r>
              <a:rPr lang="ru-RU" sz="1600" dirty="0"/>
              <a:t> </a:t>
            </a:r>
            <a:r>
              <a:rPr lang="ru-RU" sz="1600" i="1" dirty="0"/>
              <a:t>влияние алкоголя</a:t>
            </a:r>
            <a:r>
              <a:rPr lang="ru-RU" sz="1600" dirty="0"/>
              <a:t> на печень одно из самых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губительных</a:t>
            </a:r>
            <a:r>
              <a:rPr lang="ru-RU" sz="1600" dirty="0"/>
              <a:t>. Говоря о негативном влиянии алкоголя на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печень</a:t>
            </a:r>
            <a:r>
              <a:rPr lang="ru-RU" sz="1600" dirty="0"/>
              <a:t>, обычно подразумевается три основных стадии: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Жировая </a:t>
            </a:r>
            <a:r>
              <a:rPr lang="ru-RU" sz="1600" dirty="0"/>
              <a:t>дистрофия, Алкогольный гепатит и последняя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стадия</a:t>
            </a:r>
            <a:r>
              <a:rPr lang="ru-RU" sz="1600" dirty="0"/>
              <a:t>, которую можно считать смертным приговором </a:t>
            </a:r>
            <a:r>
              <a:rPr lang="ru-RU" sz="1600" dirty="0" smtClean="0"/>
              <a:t>– </a:t>
            </a:r>
          </a:p>
          <a:p>
            <a:pPr>
              <a:buNone/>
            </a:pPr>
            <a:r>
              <a:rPr lang="ru-RU" sz="1600" dirty="0" smtClean="0"/>
              <a:t>Цирроз </a:t>
            </a:r>
            <a:r>
              <a:rPr lang="ru-RU" sz="1600" dirty="0"/>
              <a:t>печени. </a:t>
            </a:r>
          </a:p>
        </p:txBody>
      </p:sp>
      <p:pic>
        <p:nvPicPr>
          <p:cNvPr id="22530" name="Picture 2" descr="Влияние алкоголя на органи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384376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1206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/>
              <a:t>Жировая дистрофия при употреблении алкоголя начинается довольно быстро, 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встречаются </a:t>
            </a:r>
            <a:r>
              <a:rPr lang="ru-RU" sz="1600" dirty="0"/>
              <a:t>у людей, которые потребляют алкоголь, как им кажется в умеренных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количествах</a:t>
            </a:r>
            <a:r>
              <a:rPr lang="ru-RU" sz="1600" dirty="0"/>
              <a:t>. При этом мало кто считает выпитую вечером бутылочку пива или 50 грамм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перед </a:t>
            </a:r>
            <a:r>
              <a:rPr lang="ru-RU" sz="1600" dirty="0"/>
              <a:t>обедом вообще употреблением алкоголя, но при ежедневном таком потреблении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есть </a:t>
            </a:r>
            <a:r>
              <a:rPr lang="ru-RU" sz="1600" dirty="0"/>
              <a:t>все шансы перейти на начальную стадию проблем с печенью. Ожиревшая печень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увеличивается </a:t>
            </a:r>
            <a:r>
              <a:rPr lang="ru-RU" sz="1600" dirty="0"/>
              <a:t>в размерах, но это не значит, что она начинает лучше работать, а совсем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наоборот</a:t>
            </a:r>
            <a:r>
              <a:rPr lang="ru-RU" sz="1600" dirty="0"/>
              <a:t>, её рабочая функция понижается, поскольку клетки не успевают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восстанавливаться</a:t>
            </a:r>
            <a:r>
              <a:rPr lang="ru-RU" sz="1600" dirty="0"/>
              <a:t>, в итоге вредные вещества в крови нейтрализуются гораздо слабее, что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не </a:t>
            </a:r>
            <a:r>
              <a:rPr lang="ru-RU" sz="1600" dirty="0"/>
              <a:t>может не влиять на состояние всего организма в целом. Ожирение печени, в большей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или </a:t>
            </a:r>
            <a:r>
              <a:rPr lang="ru-RU" sz="1600" dirty="0"/>
              <a:t>меньшей степени присутствует у подавляющего большинства людей, которые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употребляют </a:t>
            </a:r>
            <a:r>
              <a:rPr lang="ru-RU" sz="1600" dirty="0"/>
              <a:t>алкоголь в умеренных дозах, и при полном отказе от алкоголя со </a:t>
            </a:r>
            <a:r>
              <a:rPr lang="ru-RU" sz="1600" dirty="0" smtClean="0"/>
              <a:t>временем</a:t>
            </a:r>
          </a:p>
          <a:p>
            <a:pPr>
              <a:buNone/>
            </a:pPr>
            <a:r>
              <a:rPr lang="ru-RU" sz="1600" dirty="0" smtClean="0"/>
              <a:t>есть </a:t>
            </a:r>
            <a:r>
              <a:rPr lang="ru-RU" sz="1600" dirty="0"/>
              <a:t>все шансы на полное её выздоровление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/>
              <a:t>Многие люди потребляют алкоголь в больших дозах, чем может выдержать его печень,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поскольку </a:t>
            </a:r>
            <a:r>
              <a:rPr lang="ru-RU" sz="1600" dirty="0"/>
              <a:t>не каждый человек знает свои возможности и попросту не могут вовремя остановиться,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и </a:t>
            </a:r>
            <a:r>
              <a:rPr lang="ru-RU" sz="1600" dirty="0"/>
              <a:t>увлечение алкоголем перерастает в зависимость, что расценивается как болезнь, и одна из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главных </a:t>
            </a:r>
            <a:r>
              <a:rPr lang="ru-RU" sz="1600" dirty="0"/>
              <a:t>опасностей такой болезни является алкогольный гепатит. Уже ожиревшая и увеличенная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печень </a:t>
            </a:r>
            <a:r>
              <a:rPr lang="ru-RU" sz="1600" dirty="0"/>
              <a:t>не способна расщеплять алкоголь, ткани воспаляются и начинается её разрушение,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мучительные </a:t>
            </a:r>
            <a:r>
              <a:rPr lang="ru-RU" sz="1600" dirty="0"/>
              <a:t>тупые боли, тошнота и рвота верные признаки алкогольного гепатита, в этом случае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требуется </a:t>
            </a:r>
            <a:r>
              <a:rPr lang="ru-RU" sz="1600" dirty="0"/>
              <a:t>незамедлительное лечение, в противном случае влияние алкоголя на печень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перерастёт </a:t>
            </a:r>
            <a:r>
              <a:rPr lang="ru-RU" sz="1600" dirty="0"/>
              <a:t>в последнюю стадию Цирроз, когда разрушение печени не остановить, она перестаёт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выполнять </a:t>
            </a:r>
            <a:r>
              <a:rPr lang="ru-RU" sz="1600" dirty="0"/>
              <a:t>свои функции, что неизбежно ведет к её полной остановке, а как следствие - внезапная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смерть</a:t>
            </a:r>
            <a:r>
              <a:rPr lang="ru-RU" sz="1600" dirty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Роль почек в организме не менее важна, чем роль печени. Они выполняют роль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фильтра </a:t>
            </a:r>
            <a:r>
              <a:rPr lang="ru-RU" dirty="0"/>
              <a:t>и выводят из организма большую часть отработанных продуктов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жизнедеятельности</a:t>
            </a:r>
            <a:r>
              <a:rPr lang="ru-RU" dirty="0"/>
              <a:t>, и являются главным органом мочевыделительной системы.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Влияние </a:t>
            </a:r>
            <a:r>
              <a:rPr lang="ru-RU" dirty="0"/>
              <a:t>алкоголя на почки не менее пагубно чем на все остальные органы,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поскольку </a:t>
            </a:r>
            <a:r>
              <a:rPr lang="ru-RU" dirty="0"/>
              <a:t>токсины получающиеся вследствие переработки алкоголя печенью,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перед </a:t>
            </a:r>
            <a:r>
              <a:rPr lang="ru-RU" dirty="0"/>
              <a:t>тем как выйти из организма, проходят через почки. Влияние алкоголя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сопровождается </a:t>
            </a:r>
            <a:r>
              <a:rPr lang="ru-RU" dirty="0"/>
              <a:t>постоянной интоксикацией почек, а со временем снижает их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функции</a:t>
            </a:r>
            <a:r>
              <a:rPr lang="ru-RU" dirty="0"/>
              <a:t>, что ведет к недостаточному выводу из организма остаточных продуктов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жизнедеятельности</a:t>
            </a:r>
            <a:r>
              <a:rPr lang="ru-RU" dirty="0"/>
              <a:t>, в итоге происходит отравление организма, снижение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иммунитета</a:t>
            </a:r>
            <a:r>
              <a:rPr lang="ru-RU" dirty="0"/>
              <a:t>, появляется благоприятная среда для размножения вирусов 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появлению </a:t>
            </a:r>
            <a:r>
              <a:rPr lang="ru-RU" dirty="0"/>
              <a:t>многих болезней, которые обычно даже не связывают с ухудшением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работы </a:t>
            </a:r>
            <a:r>
              <a:rPr lang="ru-RU" dirty="0"/>
              <a:t>почек. Кроме того, происходит подрыв работы всей мочевыделительной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системы</a:t>
            </a:r>
            <a:r>
              <a:rPr lang="ru-RU" dirty="0"/>
              <a:t>, появляется риск возникновения камней в почках, и злокачественных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опухолей</a:t>
            </a:r>
            <a:r>
              <a:rPr lang="ru-RU" dirty="0"/>
              <a:t>, которые можно удалить только путем хирургического вмешательства, а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 </a:t>
            </a:r>
            <a:r>
              <a:rPr lang="ru-RU" dirty="0"/>
              <a:t>многих случаях опухоли диагностируются уже на стадии когда их удаление не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возможно</a:t>
            </a:r>
            <a:r>
              <a:rPr lang="ru-RU" dirty="0"/>
              <a:t>, что неизбежно ведет к потери почки либо к смертельному исходу.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/>
              <a:t>Влияние алкоголя на почки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zotovavp.ru/8uu-pohki-alko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920880" cy="52828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Влияние алкоголя на легкие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6085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На первый взгляд может показаться, что алкоголь не имеет никакого отношения к дыхательной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системе</a:t>
            </a:r>
            <a:r>
              <a:rPr lang="ru-RU" dirty="0"/>
              <a:t>, и влияние на легкие оказывать не должен, однако это не так. Алкогольные пары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конденсируются </a:t>
            </a:r>
            <a:r>
              <a:rPr lang="ru-RU" dirty="0"/>
              <a:t>в легких и с дыханием выводятся из организма, а поскольку алкоголь вещество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агрессивное</a:t>
            </a:r>
            <a:r>
              <a:rPr lang="ru-RU" dirty="0"/>
              <a:t>, то оно разрушает легочную ткань, что неизбежно ведет к ухудшению работы легких.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Под </a:t>
            </a:r>
            <a:r>
              <a:rPr lang="ru-RU" dirty="0"/>
              <a:t>влиянием алкоголя легкие начинают работать в усиленном режиме, поскольку организму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начинает </a:t>
            </a:r>
            <a:r>
              <a:rPr lang="ru-RU" dirty="0"/>
              <a:t>требоваться больше воздуха, однако усиленная работа легких никак не увеличивает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поступление </a:t>
            </a:r>
            <a:r>
              <a:rPr lang="ru-RU" dirty="0"/>
              <a:t>в организм кислорода, а скорее наоборот, это ведет к осушению слизистых оболочек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дыхательных </a:t>
            </a:r>
            <a:r>
              <a:rPr lang="ru-RU" dirty="0"/>
              <a:t>путей, которые должны защищать организм от попадания в него вредоносных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бактерий</a:t>
            </a:r>
            <a:r>
              <a:rPr lang="ru-RU" dirty="0"/>
              <a:t>, из - за этого иммунитет организма ослабевает, а самое главное, что возникает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повышенная </a:t>
            </a:r>
            <a:r>
              <a:rPr lang="ru-RU" dirty="0"/>
              <a:t>опасность развития туберкулёза. Первые симптомы его появления - это кашель,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который </a:t>
            </a:r>
            <a:r>
              <a:rPr lang="ru-RU" dirty="0"/>
              <a:t>отмечается у многих людей страдающих алкогольной зависимостью, чаще всего это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происходит </a:t>
            </a:r>
            <a:r>
              <a:rPr lang="ru-RU" dirty="0"/>
              <a:t>на следующий день после употребления алкоголя, он может быть сухим или с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мокротой</a:t>
            </a:r>
            <a:r>
              <a:rPr lang="ru-RU" dirty="0"/>
              <a:t>. По статистике 65-70% развития туберкулеза происходит на фоне чрезмерного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употребления </a:t>
            </a:r>
            <a:r>
              <a:rPr lang="ru-RU" dirty="0"/>
              <a:t>алкоголя, который значительно снижает естественную защиту организма.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Туберкулез </a:t>
            </a:r>
            <a:r>
              <a:rPr lang="ru-RU" dirty="0"/>
              <a:t>протекает тяжело и лечиться долго при условии полного отказа от всех вредных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привычек</a:t>
            </a:r>
            <a:r>
              <a:rPr lang="ru-RU" dirty="0"/>
              <a:t>, а кроме всего прочего он является опасным заболеванием, передающимся по воздуху,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поэтому </a:t>
            </a:r>
            <a:r>
              <a:rPr lang="ru-RU" dirty="0"/>
              <a:t>всех больных с открытой формой туберкулеза в обязательном порядке изолируют 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специальные </a:t>
            </a:r>
            <a:r>
              <a:rPr lang="ru-RU" dirty="0"/>
              <a:t>лечебные заведения.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torage5.static.itmages.ru/i/13/0920/h_1379694256_2556404_32af83a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96944" cy="57892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Влияние алкоголя на организм: пищеварительная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300" dirty="0"/>
              <a:t>Нельзя обойти вниманием такую важную систему организма, как пищеварительную, о вреде для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печени </a:t>
            </a:r>
            <a:r>
              <a:rPr lang="ru-RU" sz="1300" dirty="0"/>
              <a:t>уже было сказано выше, но пищеварительная система содержит и другие не менее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важные </a:t>
            </a:r>
            <a:r>
              <a:rPr lang="ru-RU" sz="1300" dirty="0"/>
              <a:t>для работы организма органы, на которые алкоголь действует не менее негативно.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Первым </a:t>
            </a:r>
            <a:r>
              <a:rPr lang="ru-RU" sz="1300" dirty="0"/>
              <a:t>делом, при употреблении внутрь, алкоголь попадет в желудок и разрушает его слизистые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оболочки</a:t>
            </a:r>
            <a:r>
              <a:rPr lang="ru-RU" sz="1300" dirty="0"/>
              <a:t>, которые защищают стенки желудка и играют важную роль в пищеварении, поскольку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желудочный </a:t>
            </a:r>
            <a:r>
              <a:rPr lang="ru-RU" sz="1300" dirty="0"/>
              <a:t>сок содержит соляную кислоту, то разрушение защитных слизистых оболочек ведет к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тому</a:t>
            </a:r>
            <a:r>
              <a:rPr lang="ru-RU" sz="1300" dirty="0"/>
              <a:t>, что кислота начинает разъедать стенки желудка, что в итоге ведет к гастриту и </a:t>
            </a:r>
            <a:r>
              <a:rPr lang="ru-RU" sz="1300" b="1" dirty="0">
                <a:hlinkClick r:id="rId2"/>
              </a:rPr>
              <a:t>язвенной </a:t>
            </a:r>
            <a:endParaRPr lang="ru-RU" sz="1300" b="1" dirty="0" smtClean="0">
              <a:hlinkClick r:id="rId2"/>
            </a:endParaRPr>
          </a:p>
          <a:p>
            <a:pPr>
              <a:buNone/>
            </a:pPr>
            <a:r>
              <a:rPr lang="ru-RU" sz="1300" b="1" dirty="0" smtClean="0">
                <a:hlinkClick r:id="rId2"/>
              </a:rPr>
              <a:t>болезни</a:t>
            </a:r>
            <a:r>
              <a:rPr lang="ru-RU" sz="1300" dirty="0"/>
              <a:t>. Разрушительное влияние так же оказывается и на поджелудочную железу, которая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играет </a:t>
            </a:r>
            <a:r>
              <a:rPr lang="ru-RU" sz="1300" dirty="0"/>
              <a:t>важную роль в выработке инсулина. Под влиянием алкоголя поджелудочная железа очень </a:t>
            </a:r>
            <a:r>
              <a:rPr lang="ru-RU" sz="1300" dirty="0" smtClean="0"/>
              <a:t/>
            </a:r>
            <a:br>
              <a:rPr lang="ru-RU" sz="1300" dirty="0" smtClean="0"/>
            </a:b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быстро </a:t>
            </a:r>
            <a:r>
              <a:rPr lang="ru-RU" sz="1300" dirty="0"/>
              <a:t>атрофируется и теряет свою работоспособность, а нехватка инсулина напрямую ведет к </a:t>
            </a:r>
            <a:r>
              <a:rPr lang="ru-RU" sz="1300" b="1" dirty="0">
                <a:hlinkClick r:id="rId3"/>
              </a:rPr>
              <a:t>диабету</a:t>
            </a:r>
            <a:r>
              <a:rPr lang="ru-RU" sz="1300" dirty="0"/>
              <a:t>, который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является </a:t>
            </a:r>
            <a:r>
              <a:rPr lang="ru-RU" sz="1300" dirty="0"/>
              <a:t>очень тяжелым заболеванием нуждающимся в серьезном лечении, которое нередко протекает на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протяжении </a:t>
            </a:r>
            <a:r>
              <a:rPr lang="ru-RU" sz="1300" dirty="0"/>
              <a:t>всей жизни человека. Нельзя не упомянуть о том, что алкоголь, являясь веществом токсичным,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оказывает </a:t>
            </a:r>
            <a:r>
              <a:rPr lang="ru-RU" sz="1300" dirty="0"/>
              <a:t>опасное влияние не только на желудок, но и на кишечник. Поскольку в кишечнике скапливается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переработанная </a:t>
            </a:r>
            <a:r>
              <a:rPr lang="ru-RU" sz="1300" dirty="0"/>
              <a:t>пища, которая со временем выводится из организма, то при смешивании пищи с алкоголем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множество </a:t>
            </a:r>
            <a:r>
              <a:rPr lang="ru-RU" sz="1300" dirty="0"/>
              <a:t>вредных веществ, которые получаются при его распаде задерживаются в толстом кишечнике,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впитываясь </a:t>
            </a:r>
            <a:r>
              <a:rPr lang="ru-RU" sz="1300" dirty="0"/>
              <a:t>в его ткани, при этом происходит постоянная интоксикация, и значительно повышается риск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развития </a:t>
            </a:r>
            <a:r>
              <a:rPr lang="ru-RU" sz="1300" dirty="0"/>
              <a:t>раковых опухолей в толстом кишечнике и желудке. Опухоли в желудочно-кишечном тракте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диагностируются </a:t>
            </a:r>
            <a:r>
              <a:rPr lang="ru-RU" sz="1300" dirty="0"/>
              <a:t>довольно сложно и часто на уже неоперабельных стадиях, рак в пищеварительной системе на </a:t>
            </a:r>
            <a:endParaRPr lang="ru-RU" sz="1300" dirty="0" smtClean="0"/>
          </a:p>
          <a:p>
            <a:pPr>
              <a:buNone/>
            </a:pPr>
            <a:r>
              <a:rPr lang="ru-RU" sz="1300" dirty="0" smtClean="0"/>
              <a:t>порядок </a:t>
            </a:r>
            <a:r>
              <a:rPr lang="ru-RU" sz="1300" dirty="0"/>
              <a:t>чаще встречается у людей, регулярно употребляющих алкоголь.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prep.info/img/ail/781_78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3275640" cy="3384376"/>
          </a:xfrm>
          <a:prstGeom prst="rect">
            <a:avLst/>
          </a:prstGeom>
          <a:noFill/>
        </p:spPr>
      </p:pic>
      <p:pic>
        <p:nvPicPr>
          <p:cNvPr id="28676" name="Picture 4" descr="http://www.video-zhdanov.ru/images/od-sr10-3(video-zhdanov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17032"/>
            <a:ext cx="5328592" cy="2960329"/>
          </a:xfrm>
          <a:prstGeom prst="rect">
            <a:avLst/>
          </a:prstGeom>
          <a:noFill/>
        </p:spPr>
      </p:pic>
      <p:pic>
        <p:nvPicPr>
          <p:cNvPr id="28678" name="Picture 6" descr="http://tub.rutube.ru/thumbs-wide/75/be/75be337957fcb5c798d6b26fd45ffe02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4664"/>
            <a:ext cx="4896544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787208" cy="9409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Вредное влияние алкоголя на организм человека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6480720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/>
              <a:t>Алкогольные напитки </a:t>
            </a:r>
            <a:r>
              <a:rPr lang="ru-RU" sz="1600" dirty="0" smtClean="0"/>
              <a:t>(спиртные</a:t>
            </a:r>
            <a:r>
              <a:rPr lang="ru-RU" sz="1600" dirty="0"/>
              <a:t>) — это напитки, в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которых </a:t>
            </a:r>
            <a:r>
              <a:rPr lang="ru-RU" sz="1600" dirty="0"/>
              <a:t>содержится этанол (этиловый спирт – он же алкоголь).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Вредное </a:t>
            </a:r>
            <a:r>
              <a:rPr lang="ru-RU" sz="1600" dirty="0"/>
              <a:t>влияние этилового спирта на организм человека не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ограничивается </a:t>
            </a:r>
            <a:r>
              <a:rPr lang="ru-RU" sz="1600" dirty="0"/>
              <a:t>только одним токсическим воздействием.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Употребление </a:t>
            </a:r>
            <a:r>
              <a:rPr lang="ru-RU" sz="1600" dirty="0"/>
              <a:t>его также может вызвать различные биохимические 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функциональные </a:t>
            </a:r>
            <a:r>
              <a:rPr lang="ru-RU" sz="1600" dirty="0"/>
              <a:t>изменения. Спиртные напитки это мощное природное </a:t>
            </a:r>
            <a:endParaRPr lang="ru-RU" sz="1600" dirty="0" smtClean="0"/>
          </a:p>
          <a:p>
            <a:pPr>
              <a:buNone/>
            </a:pPr>
            <a:r>
              <a:rPr lang="ru-RU" sz="1600" dirty="0" err="1" smtClean="0"/>
              <a:t>психоактивное</a:t>
            </a:r>
            <a:r>
              <a:rPr lang="ru-RU" sz="1600" dirty="0" smtClean="0"/>
              <a:t> </a:t>
            </a:r>
            <a:r>
              <a:rPr lang="ru-RU" sz="1600" dirty="0"/>
              <a:t>вещество, крайне отрицательно или даже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катастрофически </a:t>
            </a:r>
            <a:r>
              <a:rPr lang="ru-RU" sz="1600" dirty="0"/>
              <a:t>воздействующее на нервную систему человека. Во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всех </a:t>
            </a:r>
            <a:r>
              <a:rPr lang="ru-RU" sz="1600" dirty="0"/>
              <a:t>без исключения странах мира, зная вредное влияние этого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напитка</a:t>
            </a:r>
            <a:r>
              <a:rPr lang="ru-RU" sz="1600" dirty="0"/>
              <a:t>, на его продажу, а также распространение вводятся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законодательные </a:t>
            </a:r>
            <a:r>
              <a:rPr lang="ru-RU" sz="1600" dirty="0"/>
              <a:t>ограничения (ограничивающими возраст, с которого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можно </a:t>
            </a:r>
            <a:r>
              <a:rPr lang="ru-RU" sz="1600" dirty="0"/>
              <a:t>покупать спиртное). </a:t>
            </a:r>
            <a:endParaRPr lang="ru-RU" sz="1600" dirty="0" smtClean="0"/>
          </a:p>
          <a:p>
            <a:pPr>
              <a:buNone/>
            </a:pPr>
            <a:r>
              <a:rPr lang="ru-RU" sz="1600" dirty="0"/>
              <a:t>Среди всех спиртов этанол обладает значительным психическим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эффектом</a:t>
            </a:r>
            <a:r>
              <a:rPr lang="ru-RU" sz="1600" dirty="0"/>
              <a:t>. Его употребление вызывает сильнейшее опьянение.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Основным </a:t>
            </a:r>
            <a:r>
              <a:rPr lang="ru-RU" sz="1600" dirty="0"/>
              <a:t>вредным эффектом этого опьянения являются: снижение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скорости </a:t>
            </a:r>
            <a:r>
              <a:rPr lang="ru-RU" sz="1600" dirty="0"/>
              <a:t>реакции, ухудшение внимания, нарушение координации, а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также </a:t>
            </a:r>
            <a:r>
              <a:rPr lang="ru-RU" sz="1600" dirty="0"/>
              <a:t>замедление мышления.</a:t>
            </a:r>
          </a:p>
        </p:txBody>
      </p:sp>
      <p:pic>
        <p:nvPicPr>
          <p:cNvPr id="1026" name="Picture 2" descr="http://www.kak-pravilno-pitatsya.ru/images/Alkogol_vrednoe_vlijanie_alkogolja_na_organizm_cheloveka_produkty_vyvodjawie_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1556792"/>
            <a:ext cx="1600200" cy="40576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Влияние алкоголя на головной мозг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Огромную опасность представляет алкоголь для такого сложного 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чувствительного </a:t>
            </a:r>
            <a:r>
              <a:rPr lang="ru-RU" dirty="0"/>
              <a:t>к любым раздражителям органа, как головной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мозг</a:t>
            </a:r>
            <a:r>
              <a:rPr lang="ru-RU" dirty="0"/>
              <a:t>. Мозг отвечает за функционирование всего организма,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двигательные </a:t>
            </a:r>
            <a:r>
              <a:rPr lang="ru-RU" dirty="0"/>
              <a:t>функции и мыслительные процессы. В нем миллиарды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нейронов</a:t>
            </a:r>
            <a:r>
              <a:rPr lang="ru-RU" dirty="0"/>
              <a:t>, и микроскопических капилляров. Попадая в кровь, алкоголь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имеет </a:t>
            </a:r>
            <a:r>
              <a:rPr lang="ru-RU" dirty="0"/>
              <a:t>свойство склеивать эритроциты (красные кровяные тельца), что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особенно </a:t>
            </a:r>
            <a:r>
              <a:rPr lang="ru-RU" dirty="0"/>
              <a:t>опасно для мозга, поскольку такие кровяные сгустки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закупоривают </a:t>
            </a:r>
            <a:r>
              <a:rPr lang="ru-RU" dirty="0"/>
              <a:t>мельчайшие кровеносные сосуды, перекрывая доступ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кислорода </a:t>
            </a:r>
            <a:r>
              <a:rPr lang="ru-RU" dirty="0"/>
              <a:t>к мозговым клеткам, в результате чего они погибают от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кислородного </a:t>
            </a:r>
            <a:r>
              <a:rPr lang="ru-RU" dirty="0"/>
              <a:t>голодания. Кора головного мозга разрушается, это влияет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</a:t>
            </a:r>
            <a:r>
              <a:rPr lang="ru-RU" dirty="0"/>
              <a:t>мозговую деятельность, образовываются тромбы, и повышается риск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инсульта</a:t>
            </a:r>
            <a:r>
              <a:rPr lang="ru-RU" dirty="0"/>
              <a:t>, последствия от которого могут быть очень и очень тяжелыми,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до </a:t>
            </a:r>
            <a:r>
              <a:rPr lang="ru-RU" dirty="0"/>
              <a:t>полной потери контроля над своим телом и моментальной смерти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вследствие </a:t>
            </a:r>
            <a:r>
              <a:rPr lang="ru-RU" dirty="0"/>
              <a:t>оборвавшегося тромба и кровоизлияния в мозг. 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Влияние алкоголя на организ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632848" cy="62392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Влияние алкоголя на организм: репродуктивные функции и половые органы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Полноценная работа половых органов зависит не только от физического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состояния </a:t>
            </a:r>
            <a:r>
              <a:rPr lang="ru-RU" dirty="0"/>
              <a:t>организма, но и от нормальной мозговой активности, а алкоголь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негативно </a:t>
            </a:r>
            <a:r>
              <a:rPr lang="ru-RU" dirty="0"/>
              <a:t>воздействует на то и другое. Здоровье половых органов подрывается в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результате </a:t>
            </a:r>
            <a:r>
              <a:rPr lang="ru-RU" dirty="0"/>
              <a:t>употребления алкоголя не меньше, чем других органов необходимых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</a:t>
            </a:r>
            <a:r>
              <a:rPr lang="ru-RU" dirty="0"/>
              <a:t>нормального функционирования организма. Вследствие нарушения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кровообращения</a:t>
            </a:r>
            <a:r>
              <a:rPr lang="ru-RU" dirty="0"/>
              <a:t>, вызванного алкоголем, половые органы начинают страдать от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нехватки </a:t>
            </a:r>
            <a:r>
              <a:rPr lang="ru-RU" dirty="0"/>
              <a:t>крови, которая должна снабжать их кислородом, это нарушение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кровообращения </a:t>
            </a:r>
            <a:r>
              <a:rPr lang="ru-RU" dirty="0"/>
              <a:t>заметно сказывается на качестве эрекции у мужчин, постоянно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употребляющих </a:t>
            </a:r>
            <a:r>
              <a:rPr lang="ru-RU" dirty="0"/>
              <a:t>алкоголь, со временем она слабеет или вовсе не наступает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вовремя</a:t>
            </a:r>
            <a:r>
              <a:rPr lang="ru-RU" dirty="0"/>
              <a:t>, случается преждевременное семяизвержение, либо его вовсе не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происходит</a:t>
            </a:r>
            <a:r>
              <a:rPr lang="ru-RU" dirty="0"/>
              <a:t>. Огромный вред наноситься и семенникам, которые в отличии от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других </a:t>
            </a:r>
            <a:r>
              <a:rPr lang="ru-RU" dirty="0"/>
              <a:t>органов не восстанавливаются и каждая доза алкоголя безвозвратно их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повреждает</a:t>
            </a:r>
            <a:r>
              <a:rPr lang="ru-RU" dirty="0"/>
              <a:t>, в результате они уменьшаются в размерах, снижается количество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выработки </a:t>
            </a:r>
            <a:r>
              <a:rPr lang="ru-RU" dirty="0"/>
              <a:t>спермы, что конечно же влияет на половое влечение. Алкоголь повреждает всю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половую </a:t>
            </a:r>
            <a:r>
              <a:rPr lang="ru-RU" dirty="0"/>
              <a:t>систему, разрушая кровеносные сосуды, является одной из главных причин бесплодия 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выкидышей </a:t>
            </a:r>
            <a:r>
              <a:rPr lang="ru-RU" dirty="0"/>
              <a:t>у женщин, либо рождения нездорового потомства.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Продукты, выводящие алкоголь из организма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/>
              <a:t>В нашем организме накапливается множество вредных веществ. Одним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из </a:t>
            </a:r>
            <a:r>
              <a:rPr lang="ru-RU" sz="2000" dirty="0"/>
              <a:t>них как раз является алкоголь. Далее приведен список продуктов,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выводящих </a:t>
            </a:r>
            <a:r>
              <a:rPr lang="ru-RU" sz="2000" dirty="0"/>
              <a:t>алкоголь из организма</a:t>
            </a:r>
            <a:r>
              <a:rPr lang="ru-RU" sz="2000" dirty="0" smtClean="0"/>
              <a:t>:</a:t>
            </a:r>
          </a:p>
          <a:p>
            <a:pPr>
              <a:buNone/>
            </a:pPr>
            <a:r>
              <a:rPr lang="ru-RU" sz="2000" dirty="0" smtClean="0"/>
              <a:t>1. </a:t>
            </a:r>
            <a:r>
              <a:rPr lang="ru-RU" sz="2000" dirty="0"/>
              <a:t>Лимон (вся основная польза его в наличии </a:t>
            </a:r>
            <a:r>
              <a:rPr lang="ru-RU" sz="2000" dirty="0">
                <a:hlinkClick r:id="rId2"/>
              </a:rPr>
              <a:t>витамина С</a:t>
            </a:r>
            <a:r>
              <a:rPr lang="ru-RU" sz="2000" dirty="0"/>
              <a:t>, это позволяет растворить этиловый спирт и вывести его из организма)</a:t>
            </a:r>
          </a:p>
          <a:p>
            <a:pPr>
              <a:buNone/>
            </a:pPr>
            <a:r>
              <a:rPr lang="ru-RU" sz="2000" dirty="0" smtClean="0"/>
              <a:t>2.</a:t>
            </a:r>
            <a:r>
              <a:rPr lang="ru-RU" sz="2000" dirty="0"/>
              <a:t> Петрушка (это сам по себе мощный антиоксидант, она выводит многие яды)</a:t>
            </a:r>
          </a:p>
          <a:p>
            <a:pPr>
              <a:buNone/>
            </a:pPr>
            <a:r>
              <a:rPr lang="ru-RU" sz="2000" dirty="0" smtClean="0"/>
              <a:t>3. </a:t>
            </a:r>
            <a:r>
              <a:rPr lang="ru-RU" sz="2000" dirty="0">
                <a:hlinkClick r:id="rId3"/>
              </a:rPr>
              <a:t>Зеленый чай</a:t>
            </a:r>
            <a:r>
              <a:rPr lang="ru-RU" sz="2000" dirty="0"/>
              <a:t> (также как и петрушка мощный антиоксидант, он также еще и восстанавливает клетки печени)</a:t>
            </a:r>
          </a:p>
          <a:p>
            <a:pPr>
              <a:buNone/>
            </a:pPr>
            <a:r>
              <a:rPr lang="ru-RU" sz="2000" dirty="0" smtClean="0"/>
              <a:t>4.</a:t>
            </a:r>
            <a:r>
              <a:rPr lang="ru-RU" sz="2000" dirty="0"/>
              <a:t> Чеснок (помогает организму в борьбе с инфекциями)</a:t>
            </a:r>
          </a:p>
          <a:p>
            <a:pPr>
              <a:buNone/>
            </a:pPr>
            <a:r>
              <a:rPr lang="ru-RU" sz="2000" dirty="0" smtClean="0"/>
              <a:t>5. </a:t>
            </a:r>
            <a:r>
              <a:rPr lang="ru-RU" sz="2000" dirty="0"/>
              <a:t>Капуста (также является продуктом выводящим из </a:t>
            </a:r>
            <a:r>
              <a:rPr lang="ru-RU" sz="2000" dirty="0" err="1"/>
              <a:t>органзма</a:t>
            </a:r>
            <a:r>
              <a:rPr lang="ru-RU" sz="2000" dirty="0"/>
              <a:t> яды, действие аналогично петрушке)</a:t>
            </a:r>
          </a:p>
          <a:p>
            <a:pPr>
              <a:buNone/>
            </a:pPr>
            <a:r>
              <a:rPr lang="ru-RU" sz="2000" dirty="0" smtClean="0"/>
              <a:t>6. </a:t>
            </a:r>
            <a:r>
              <a:rPr lang="ru-RU" sz="2000" dirty="0" err="1">
                <a:hlinkClick r:id="rId4"/>
              </a:rPr>
              <a:t>Свежевыжатый</a:t>
            </a:r>
            <a:r>
              <a:rPr lang="ru-RU" sz="2000" dirty="0">
                <a:hlinkClick r:id="rId4"/>
              </a:rPr>
              <a:t> апельсиновый сок</a:t>
            </a:r>
            <a:r>
              <a:rPr lang="ru-RU" sz="2000" dirty="0"/>
              <a:t>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После одного приема небольшой дозы </a:t>
            </a:r>
          </a:p>
          <a:p>
            <a:pPr>
              <a:buNone/>
            </a:pPr>
            <a:r>
              <a:rPr lang="ru-RU" dirty="0" smtClean="0"/>
              <a:t>спиртного алкоголь сохраняется в мозгу, </a:t>
            </a:r>
          </a:p>
          <a:p>
            <a:pPr>
              <a:buNone/>
            </a:pPr>
            <a:r>
              <a:rPr lang="ru-RU" dirty="0" smtClean="0"/>
              <a:t>сердце, почках, желудке от 49 часов до 15 </a:t>
            </a:r>
          </a:p>
          <a:p>
            <a:pPr>
              <a:buNone/>
            </a:pPr>
            <a:r>
              <a:rPr lang="ru-RU" dirty="0" smtClean="0"/>
              <a:t>суток.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 употреблении алкоголя исчезают </a:t>
            </a:r>
          </a:p>
          <a:p>
            <a:pPr>
              <a:buNone/>
            </a:pPr>
            <a:r>
              <a:rPr lang="ru-RU" dirty="0" smtClean="0"/>
              <a:t>запреты, беспокойство и волнение, они </a:t>
            </a:r>
          </a:p>
          <a:p>
            <a:pPr>
              <a:buNone/>
            </a:pPr>
            <a:r>
              <a:rPr lang="ru-RU" dirty="0" smtClean="0"/>
              <a:t>уступают место ощущению эйфории; </a:t>
            </a:r>
          </a:p>
          <a:p>
            <a:pPr>
              <a:buNone/>
            </a:pPr>
            <a:r>
              <a:rPr lang="ru-RU" dirty="0" smtClean="0"/>
              <a:t>ухудшается зрение, речь и координация </a:t>
            </a:r>
          </a:p>
          <a:p>
            <a:pPr>
              <a:buNone/>
            </a:pPr>
            <a:r>
              <a:rPr lang="ru-RU" dirty="0" smtClean="0"/>
              <a:t>движений.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bono-esse.ru/blizzard/img/alko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7" cy="60304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Вредное влияние курения на организм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6048672" cy="367240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err="1" smtClean="0"/>
              <a:t>Куре́ние</a:t>
            </a:r>
            <a:r>
              <a:rPr lang="ru-RU" dirty="0" smtClean="0"/>
              <a:t> — </a:t>
            </a:r>
            <a:r>
              <a:rPr lang="ru-RU" dirty="0" err="1" smtClean="0">
                <a:hlinkClick r:id="rId2" tooltip="Пиролиз"/>
              </a:rPr>
              <a:t>пиролитическая</a:t>
            </a:r>
            <a:r>
              <a:rPr lang="ru-RU" dirty="0" smtClean="0"/>
              <a:t> ингаляция (вдыхание </a:t>
            </a:r>
            <a:r>
              <a:rPr lang="ru-RU" dirty="0" smtClean="0">
                <a:hlinkClick r:id="rId3" tooltip="Дым"/>
              </a:rPr>
              <a:t>дыма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dirty="0" smtClean="0"/>
              <a:t>препаратов, преимущественно растительного </a:t>
            </a:r>
          </a:p>
          <a:p>
            <a:pPr>
              <a:buNone/>
            </a:pPr>
            <a:r>
              <a:rPr lang="ru-RU" dirty="0" smtClean="0"/>
              <a:t>происхождения, </a:t>
            </a:r>
            <a:r>
              <a:rPr lang="ru-RU" dirty="0" smtClean="0">
                <a:hlinkClick r:id="rId4" tooltip="Тление"/>
              </a:rPr>
              <a:t>тлеющих</a:t>
            </a:r>
            <a:r>
              <a:rPr lang="ru-RU" dirty="0" smtClean="0"/>
              <a:t> в потоке вдыхаемого </a:t>
            </a:r>
            <a:r>
              <a:rPr lang="ru-RU" dirty="0" smtClean="0">
                <a:hlinkClick r:id="rId5" tooltip="Воздух"/>
              </a:rPr>
              <a:t>воздуха</a:t>
            </a:r>
            <a:r>
              <a:rPr lang="ru-RU" dirty="0" smtClean="0"/>
              <a:t>, с </a:t>
            </a:r>
          </a:p>
          <a:p>
            <a:pPr>
              <a:buNone/>
            </a:pPr>
            <a:r>
              <a:rPr lang="ru-RU" dirty="0" smtClean="0"/>
              <a:t>целью насыщения </a:t>
            </a:r>
            <a:r>
              <a:rPr lang="ru-RU" dirty="0" smtClean="0">
                <a:hlinkClick r:id="rId6" tooltip="Организм"/>
              </a:rPr>
              <a:t>организма</a:t>
            </a:r>
            <a:r>
              <a:rPr lang="ru-RU" dirty="0" smtClean="0"/>
              <a:t> содержащимися в них </a:t>
            </a:r>
          </a:p>
          <a:p>
            <a:pPr>
              <a:buNone/>
            </a:pPr>
            <a:r>
              <a:rPr lang="ru-RU" dirty="0" smtClean="0"/>
              <a:t>активными веществами путём их </a:t>
            </a:r>
            <a:r>
              <a:rPr lang="ru-RU" dirty="0" smtClean="0">
                <a:hlinkClick r:id="rId7" tooltip="Возгонка"/>
              </a:rPr>
              <a:t>возгонки</a:t>
            </a:r>
            <a:r>
              <a:rPr lang="ru-RU" dirty="0" smtClean="0"/>
              <a:t> и </a:t>
            </a:r>
          </a:p>
          <a:p>
            <a:pPr>
              <a:buNone/>
            </a:pPr>
            <a:r>
              <a:rPr lang="ru-RU" dirty="0" smtClean="0"/>
              <a:t>последующего всасывания в </a:t>
            </a:r>
            <a:r>
              <a:rPr lang="ru-RU" dirty="0" smtClean="0">
                <a:hlinkClick r:id="rId8" tooltip="Лёгкие"/>
              </a:rPr>
              <a:t>лёгких</a:t>
            </a:r>
            <a:r>
              <a:rPr lang="ru-RU" dirty="0" smtClean="0"/>
              <a:t> и дыхательных путях. </a:t>
            </a:r>
          </a:p>
          <a:p>
            <a:pPr>
              <a:buNone/>
            </a:pPr>
            <a:r>
              <a:rPr lang="ru-RU" dirty="0" smtClean="0"/>
              <a:t>Как правило, применяется для употребления курительных </a:t>
            </a:r>
          </a:p>
          <a:p>
            <a:pPr>
              <a:buNone/>
            </a:pPr>
            <a:r>
              <a:rPr lang="ru-RU" dirty="0" smtClean="0"/>
              <a:t>смесей, обладающих </a:t>
            </a:r>
            <a:r>
              <a:rPr lang="ru-RU" dirty="0" smtClean="0">
                <a:hlinkClick r:id="rId9" tooltip="Наркотик"/>
              </a:rPr>
              <a:t>наркотическими</a:t>
            </a:r>
            <a:r>
              <a:rPr lang="ru-RU" dirty="0" smtClean="0"/>
              <a:t> свойствами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smtClean="0">
                <a:hlinkClick r:id="rId10" tooltip="Табак"/>
              </a:rPr>
              <a:t>табак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Гашиш"/>
              </a:rPr>
              <a:t>гашиш</a:t>
            </a:r>
            <a:r>
              <a:rPr lang="ru-RU" dirty="0" smtClean="0"/>
              <a:t>, </a:t>
            </a:r>
            <a:r>
              <a:rPr lang="ru-RU" dirty="0" smtClean="0">
                <a:hlinkClick r:id="rId12" tooltip="Марихуана"/>
              </a:rPr>
              <a:t>марихуана</a:t>
            </a:r>
            <a:r>
              <a:rPr lang="ru-RU" dirty="0" smtClean="0"/>
              <a:t>, </a:t>
            </a:r>
            <a:r>
              <a:rPr lang="ru-RU" dirty="0" smtClean="0">
                <a:hlinkClick r:id="rId13" tooltip="Опиум"/>
              </a:rPr>
              <a:t>опиум</a:t>
            </a:r>
            <a:r>
              <a:rPr lang="ru-RU" dirty="0" smtClean="0"/>
              <a:t>, </a:t>
            </a:r>
            <a:r>
              <a:rPr lang="ru-RU" dirty="0" err="1" smtClean="0">
                <a:hlinkClick r:id="rId14" tooltip="Крэк-кокаин"/>
              </a:rPr>
              <a:t>крэк</a:t>
            </a:r>
            <a:r>
              <a:rPr lang="ru-RU" dirty="0" smtClean="0"/>
              <a:t> и т. п.) благодаря </a:t>
            </a:r>
          </a:p>
          <a:p>
            <a:pPr>
              <a:buNone/>
            </a:pPr>
            <a:r>
              <a:rPr lang="ru-RU" dirty="0" smtClean="0"/>
              <a:t>быстрому поступлению насыщенной </a:t>
            </a:r>
            <a:r>
              <a:rPr lang="ru-RU" dirty="0" err="1" smtClean="0">
                <a:hlinkClick r:id="rId15" tooltip="Психоактивные вещества"/>
              </a:rPr>
              <a:t>психоактивными</a:t>
            </a:r>
            <a:r>
              <a:rPr lang="ru-RU" dirty="0" smtClean="0">
                <a:hlinkClick r:id="rId15" tooltip="Психоактивные вещества"/>
              </a:rPr>
              <a:t> </a:t>
            </a:r>
          </a:p>
          <a:p>
            <a:pPr>
              <a:buNone/>
            </a:pPr>
            <a:r>
              <a:rPr lang="ru-RU" dirty="0" smtClean="0">
                <a:hlinkClick r:id="rId15" tooltip="Психоактивные вещества"/>
              </a:rPr>
              <a:t>веществами</a:t>
            </a:r>
            <a:r>
              <a:rPr lang="ru-RU" dirty="0" smtClean="0"/>
              <a:t> </a:t>
            </a:r>
            <a:r>
              <a:rPr lang="ru-RU" dirty="0" smtClean="0">
                <a:hlinkClick r:id="rId16" tooltip="Кровь"/>
              </a:rPr>
              <a:t>крови</a:t>
            </a:r>
            <a:r>
              <a:rPr lang="ru-RU" dirty="0" smtClean="0"/>
              <a:t> в головной </a:t>
            </a:r>
            <a:r>
              <a:rPr lang="ru-RU" dirty="0" smtClean="0">
                <a:hlinkClick r:id="rId17" tooltip="Мозг"/>
              </a:rPr>
              <a:t>мозг</a:t>
            </a:r>
            <a:r>
              <a:rPr lang="ru-RU" dirty="0" smtClean="0"/>
              <a:t>.</a:t>
            </a:r>
          </a:p>
        </p:txBody>
      </p:sp>
      <p:pic>
        <p:nvPicPr>
          <p:cNvPr id="1026" name="Picture 2" descr="http://img407.imageshack.us/img407/3420/sigarabirkayndenharamdr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300192" y="1556792"/>
            <a:ext cx="2523949" cy="37444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дыме табака содержится более 30 ядовитых веществ: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Никотин – 0.18г.</a:t>
            </a:r>
          </a:p>
          <a:p>
            <a:r>
              <a:rPr lang="ru-RU" dirty="0" smtClean="0"/>
              <a:t>Углекислый газ</a:t>
            </a:r>
          </a:p>
          <a:p>
            <a:r>
              <a:rPr lang="ru-RU" dirty="0" smtClean="0"/>
              <a:t>Окись углерода – 10-23мг.</a:t>
            </a:r>
          </a:p>
          <a:p>
            <a:r>
              <a:rPr lang="ru-RU" dirty="0" smtClean="0"/>
              <a:t>Синильная кислота – 0.0012г.</a:t>
            </a:r>
          </a:p>
          <a:p>
            <a:r>
              <a:rPr lang="ru-RU" dirty="0" smtClean="0"/>
              <a:t>Аммиак – 50-130мг</a:t>
            </a:r>
          </a:p>
          <a:p>
            <a:r>
              <a:rPr lang="ru-RU" dirty="0" smtClean="0"/>
              <a:t>Смолистые вещества</a:t>
            </a:r>
          </a:p>
          <a:p>
            <a:r>
              <a:rPr lang="ru-RU" dirty="0" smtClean="0"/>
              <a:t>Органические кислоты</a:t>
            </a:r>
          </a:p>
          <a:p>
            <a:r>
              <a:rPr lang="ru-RU" dirty="0" smtClean="0"/>
              <a:t>Фенол – 60-100мг.</a:t>
            </a:r>
          </a:p>
          <a:p>
            <a:r>
              <a:rPr lang="ru-RU" dirty="0" smtClean="0"/>
              <a:t>Ацетон – 100-250мкг.</a:t>
            </a:r>
          </a:p>
          <a:p>
            <a:r>
              <a:rPr lang="ru-RU" dirty="0" smtClean="0"/>
              <a:t>Радиоактивный полоний – 0.03-1.0нК.</a:t>
            </a:r>
          </a:p>
          <a:p>
            <a:r>
              <a:rPr lang="ru-RU" dirty="0" smtClean="0"/>
              <a:t>Цианистый водород – 400-500мкг.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Курение и болезни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/>
              <a:t>Курение независимо от количества </a:t>
            </a:r>
          </a:p>
          <a:p>
            <a:pPr fontAlgn="base">
              <a:buNone/>
            </a:pPr>
            <a:r>
              <a:rPr lang="ru-RU" dirty="0" smtClean="0"/>
              <a:t>потребляемых в день сигарет (сигар, папирос, </a:t>
            </a:r>
          </a:p>
          <a:p>
            <a:pPr fontAlgn="base">
              <a:buNone/>
            </a:pPr>
            <a:r>
              <a:rPr lang="ru-RU" dirty="0" smtClean="0"/>
              <a:t>трубок) ведет к инсультам, инфарктам, </a:t>
            </a:r>
          </a:p>
          <a:p>
            <a:pPr fontAlgn="base">
              <a:buNone/>
            </a:pPr>
            <a:r>
              <a:rPr lang="ru-RU" dirty="0" smtClean="0"/>
              <a:t>заболеванию ишемической болезнью сердца, </a:t>
            </a:r>
          </a:p>
          <a:p>
            <a:pPr fontAlgn="base">
              <a:buNone/>
            </a:pPr>
            <a:r>
              <a:rPr lang="ru-RU" dirty="0" smtClean="0"/>
              <a:t>хроническим бронхитом, эмфиземой легких, </a:t>
            </a:r>
          </a:p>
          <a:p>
            <a:pPr fontAlgn="base">
              <a:buNone/>
            </a:pPr>
            <a:r>
              <a:rPr lang="ru-RU" dirty="0" smtClean="0"/>
              <a:t>бронхиальной астмой, бронхоэктатической болезнью,</a:t>
            </a:r>
          </a:p>
          <a:p>
            <a:pPr fontAlgn="base">
              <a:buNone/>
            </a:pPr>
            <a:r>
              <a:rPr lang="ru-RU" dirty="0" smtClean="0"/>
              <a:t>наконец раком. Курение не столько порождает </a:t>
            </a:r>
          </a:p>
          <a:p>
            <a:pPr fontAlgn="base">
              <a:buNone/>
            </a:pPr>
            <a:r>
              <a:rPr lang="ru-RU" dirty="0" smtClean="0"/>
              <a:t>многие заболевания, сколько способствует эволюции </a:t>
            </a:r>
          </a:p>
          <a:p>
            <a:pPr fontAlgn="base">
              <a:buNone/>
            </a:pPr>
            <a:r>
              <a:rPr lang="ru-RU" dirty="0" smtClean="0"/>
              <a:t>или прямо стимулирует развитие болезней, ослабляя </a:t>
            </a:r>
          </a:p>
          <a:p>
            <a:pPr fontAlgn="base">
              <a:buNone/>
            </a:pPr>
            <a:r>
              <a:rPr lang="ru-RU" dirty="0" smtClean="0"/>
              <a:t>защитные реакции организма.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Кровь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Под влиянием курения изменяется состав крови, в ней </a:t>
            </a:r>
          </a:p>
          <a:p>
            <a:pPr>
              <a:buNone/>
            </a:pPr>
            <a:r>
              <a:rPr lang="ru-RU" dirty="0" smtClean="0"/>
              <a:t>уменьшается количество эритроцитов; быстрее стареют </a:t>
            </a:r>
          </a:p>
          <a:p>
            <a:pPr>
              <a:buNone/>
            </a:pPr>
            <a:r>
              <a:rPr lang="ru-RU" dirty="0" smtClean="0"/>
              <a:t>кровеносные сосуды. Никотин, содержащийся в табаке, </a:t>
            </a:r>
          </a:p>
          <a:p>
            <a:pPr>
              <a:buNone/>
            </a:pPr>
            <a:r>
              <a:rPr lang="ru-RU" dirty="0" smtClean="0"/>
              <a:t>требует повышенного притока кислорода, но одновременно окись </a:t>
            </a:r>
          </a:p>
          <a:p>
            <a:pPr>
              <a:buNone/>
            </a:pPr>
            <a:r>
              <a:rPr lang="ru-RU" dirty="0" smtClean="0"/>
              <a:t>углерода (CO), также входящая в табачный дым, уменьшает его </a:t>
            </a:r>
          </a:p>
          <a:p>
            <a:pPr>
              <a:buNone/>
            </a:pPr>
            <a:r>
              <a:rPr lang="ru-RU" dirty="0" smtClean="0"/>
              <a:t>поступление. Кроме того, часть гемоглобина прочно связывается с </a:t>
            </a:r>
          </a:p>
          <a:p>
            <a:pPr>
              <a:buNone/>
            </a:pPr>
            <a:r>
              <a:rPr lang="ru-RU" dirty="0" smtClean="0"/>
              <a:t>угарным газом, образуя оксигемоглобин, который лишен </a:t>
            </a:r>
          </a:p>
          <a:p>
            <a:pPr>
              <a:buNone/>
            </a:pPr>
            <a:r>
              <a:rPr lang="ru-RU" dirty="0" smtClean="0"/>
              <a:t>способности доставлять кислород к тканям организма. Таким </a:t>
            </a:r>
          </a:p>
          <a:p>
            <a:pPr>
              <a:buNone/>
            </a:pPr>
            <a:r>
              <a:rPr lang="ru-RU" dirty="0" smtClean="0"/>
              <a:t>образом, курильщик, вдыхая табачный дым, обрекает себя на </a:t>
            </a:r>
          </a:p>
          <a:p>
            <a:pPr>
              <a:buNone/>
            </a:pPr>
            <a:r>
              <a:rPr lang="ru-RU" dirty="0" smtClean="0"/>
              <a:t>кислородное голодание. Установлено, что способность крови </a:t>
            </a:r>
          </a:p>
          <a:p>
            <a:pPr>
              <a:buNone/>
            </a:pPr>
            <a:r>
              <a:rPr lang="ru-RU" dirty="0" smtClean="0"/>
              <a:t>снабжать ткани кислородом у тех, кто курит, понижается на 5−10%. </a:t>
            </a:r>
          </a:p>
          <a:p>
            <a:pPr>
              <a:buNone/>
            </a:pPr>
            <a:r>
              <a:rPr lang="ru-RU" dirty="0" smtClean="0"/>
              <a:t>Это приводит к ухудшению самочувствия.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8164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/>
              <a:t>Учеными уже давно было установлено пагубное влияние алкоголя на функционирование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внутренних </a:t>
            </a:r>
            <a:r>
              <a:rPr lang="ru-RU" sz="1600" dirty="0"/>
              <a:t>органов и на частоту большинства заболеваний. Также он увеличивает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показатели </a:t>
            </a:r>
            <a:r>
              <a:rPr lang="ru-RU" sz="1600" dirty="0"/>
              <a:t>смертности в странах, где количество употребляемых спиртных напитков на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душу </a:t>
            </a:r>
            <a:r>
              <a:rPr lang="ru-RU" sz="1600" dirty="0"/>
              <a:t>населения выше, чем в среднем. Даже умеренное употребление спиртных напитков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увеличивает </a:t>
            </a:r>
            <a:r>
              <a:rPr lang="ru-RU" sz="1600" dirty="0"/>
              <a:t>риск развития раковых заболеваний, злокачественных опухолей в среднем на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50</a:t>
            </a:r>
            <a:r>
              <a:rPr lang="ru-RU" sz="1600" dirty="0"/>
              <a:t>%, по сравнению с людьми не пьющими их вообще. Этанол увеличивает риск рождения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ребёнка </a:t>
            </a:r>
            <a:r>
              <a:rPr lang="ru-RU" sz="1600" dirty="0"/>
              <a:t>с врождёнными аномалиями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/>
              <a:t>Под влиянием этилового спирта разрушаются все внутренние органы и не только нервная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система</a:t>
            </a:r>
            <a:r>
              <a:rPr lang="ru-RU" sz="1600" dirty="0"/>
              <a:t>, как было написано ранее, но и сердечнососудистая. Алкоголь создает тромбы в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сосудах</a:t>
            </a:r>
            <a:r>
              <a:rPr lang="ru-RU" sz="1600" dirty="0"/>
              <a:t>, может привести к частичному отказу работы головного мозга. Также он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увеличивает </a:t>
            </a:r>
            <a:r>
              <a:rPr lang="ru-RU" sz="1600" dirty="0"/>
              <a:t>размер печени, ослабляет почки, может привести к импотенции, депрессии, а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также </a:t>
            </a:r>
            <a:r>
              <a:rPr lang="ru-RU" sz="1600" dirty="0"/>
              <a:t>оказать иное пагубное влияние на организм.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Обмен веществ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Никотин отрицательно действует на обменные процессы. У </a:t>
            </a:r>
          </a:p>
          <a:p>
            <a:pPr>
              <a:buNone/>
            </a:pPr>
            <a:r>
              <a:rPr lang="ru-RU" dirty="0" smtClean="0"/>
              <a:t>курящих в крови содержание </a:t>
            </a:r>
            <a:r>
              <a:rPr lang="ru-RU" dirty="0" smtClean="0">
                <a:hlinkClick r:id="rId2"/>
              </a:rPr>
              <a:t>витамина С</a:t>
            </a:r>
            <a:r>
              <a:rPr lang="ru-RU" dirty="0" smtClean="0"/>
              <a:t> вдвое меньше, чем у тех, </a:t>
            </a:r>
          </a:p>
          <a:p>
            <a:pPr>
              <a:buNone/>
            </a:pPr>
            <a:r>
              <a:rPr lang="ru-RU" dirty="0" smtClean="0"/>
              <a:t>кто не курит. Более того, дефицит витамина С может развиться и у </a:t>
            </a:r>
          </a:p>
          <a:p>
            <a:pPr>
              <a:buNone/>
            </a:pPr>
            <a:r>
              <a:rPr lang="ru-RU" dirty="0" smtClean="0"/>
              <a:t>пассивных курильщиков — тех, кто сам не курит, но постоянно </a:t>
            </a:r>
          </a:p>
          <a:p>
            <a:pPr>
              <a:buNone/>
            </a:pPr>
            <a:r>
              <a:rPr lang="ru-RU" dirty="0" smtClean="0"/>
              <a:t>подвергается воздействию табачного дыма. Недостаток этого </a:t>
            </a:r>
          </a:p>
          <a:p>
            <a:pPr>
              <a:buNone/>
            </a:pPr>
            <a:r>
              <a:rPr lang="ru-RU" dirty="0" smtClean="0"/>
              <a:t>витамина особенно вредно сказывается на здоровье детей, так как </a:t>
            </a:r>
          </a:p>
          <a:p>
            <a:pPr>
              <a:buNone/>
            </a:pPr>
            <a:r>
              <a:rPr lang="ru-RU" dirty="0" smtClean="0"/>
              <a:t>в период роста и формирования организм очень чувствителен к </a:t>
            </a:r>
          </a:p>
          <a:p>
            <a:pPr>
              <a:buNone/>
            </a:pPr>
            <a:r>
              <a:rPr lang="ru-RU" dirty="0" smtClean="0"/>
              <a:t>недостатку витаминов, в том числе и витамина С. Дефицит </a:t>
            </a:r>
          </a:p>
          <a:p>
            <a:pPr>
              <a:buNone/>
            </a:pPr>
            <a:r>
              <a:rPr lang="ru-RU" dirty="0" smtClean="0"/>
              <a:t>витамина С весьма значителен у тех детей и подростков, которые </a:t>
            </a:r>
          </a:p>
          <a:p>
            <a:pPr>
              <a:buNone/>
            </a:pPr>
            <a:r>
              <a:rPr lang="ru-RU" dirty="0" smtClean="0"/>
              <a:t>или сами переняли у взрослых вредную привычку к курению, или </a:t>
            </a:r>
          </a:p>
          <a:p>
            <a:pPr>
              <a:buNone/>
            </a:pPr>
            <a:r>
              <a:rPr lang="ru-RU" dirty="0" smtClean="0"/>
              <a:t>вынуждены дышать отравленным воздухом в накуренных </a:t>
            </a:r>
          </a:p>
          <a:p>
            <a:pPr>
              <a:buNone/>
            </a:pPr>
            <a:r>
              <a:rPr lang="ru-RU" dirty="0" smtClean="0"/>
              <a:t>помещениях. Только одна сигарета уничтожает в детском организме 2,5 </a:t>
            </a:r>
          </a:p>
          <a:p>
            <a:pPr>
              <a:buNone/>
            </a:pPr>
            <a:r>
              <a:rPr lang="ru-RU" dirty="0" smtClean="0"/>
              <a:t>мг витамина С (суточная потребность в нем — от 20 до 50 мг в </a:t>
            </a:r>
          </a:p>
          <a:p>
            <a:pPr>
              <a:buNone/>
            </a:pPr>
            <a:r>
              <a:rPr lang="ru-RU" dirty="0" smtClean="0"/>
              <a:t>зависимости от возраста).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Мозг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dirty="0" smtClean="0"/>
              <a:t>Курение резко повышает риск инсульта — расстройства функций </a:t>
            </a:r>
          </a:p>
          <a:p>
            <a:pPr fontAlgn="base">
              <a:buNone/>
            </a:pPr>
            <a:r>
              <a:rPr lang="ru-RU" dirty="0" smtClean="0"/>
              <a:t>головного мозга, вызванного нарушением его кровоснабжения. Инсульт </a:t>
            </a:r>
          </a:p>
          <a:p>
            <a:pPr fontAlgn="base">
              <a:buNone/>
            </a:pPr>
            <a:r>
              <a:rPr lang="ru-RU" dirty="0" smtClean="0"/>
              <a:t>обусловлен закупориванием кровеносного сосуда, доставляющего </a:t>
            </a:r>
          </a:p>
          <a:p>
            <a:pPr fontAlgn="base">
              <a:buNone/>
            </a:pPr>
            <a:r>
              <a:rPr lang="ru-RU" dirty="0" smtClean="0"/>
              <a:t>кислород в головной мозг, тромбом или другими частицами. Тромбоз </a:t>
            </a:r>
          </a:p>
          <a:p>
            <a:pPr fontAlgn="base">
              <a:buNone/>
            </a:pPr>
            <a:r>
              <a:rPr lang="ru-RU" dirty="0" smtClean="0"/>
              <a:t>церебральных сосудов — самая частая причина инсульта. Он означает </a:t>
            </a:r>
          </a:p>
          <a:p>
            <a:pPr fontAlgn="base">
              <a:buNone/>
            </a:pPr>
            <a:r>
              <a:rPr lang="ru-RU" dirty="0" smtClean="0"/>
              <a:t>формирование сгустка (тромба) из крови и нарушение кровоснабжения </a:t>
            </a:r>
          </a:p>
          <a:p>
            <a:pPr fontAlgn="base">
              <a:buNone/>
            </a:pPr>
            <a:r>
              <a:rPr lang="ru-RU" dirty="0" smtClean="0"/>
              <a:t>головного мозга. Еще одной причиной инсульта у курильщиков может </a:t>
            </a:r>
          </a:p>
          <a:p>
            <a:pPr fontAlgn="base">
              <a:buNone/>
            </a:pPr>
            <a:r>
              <a:rPr lang="ru-RU" dirty="0" smtClean="0"/>
              <a:t>стать поражение артерии головного мозга, приводящее к ее разрыву и </a:t>
            </a:r>
          </a:p>
          <a:p>
            <a:pPr fontAlgn="base">
              <a:buNone/>
            </a:pPr>
            <a:r>
              <a:rPr lang="ru-RU" dirty="0" smtClean="0"/>
              <a:t>кровоизлиянию в мозг.</a:t>
            </a:r>
          </a:p>
          <a:p>
            <a:pPr fontAlgn="base">
              <a:buNone/>
            </a:pPr>
            <a:r>
              <a:rPr lang="ru-RU" dirty="0" smtClean="0"/>
              <a:t>Отрицательно воздействует курение и на умственную деятельность </a:t>
            </a:r>
          </a:p>
          <a:p>
            <a:pPr fontAlgn="base">
              <a:buNone/>
            </a:pPr>
            <a:r>
              <a:rPr lang="ru-RU" dirty="0" smtClean="0"/>
              <a:t>человека. У курильщиков постепенно ослабевает память, появляются </a:t>
            </a:r>
          </a:p>
          <a:p>
            <a:pPr fontAlgn="base">
              <a:buNone/>
            </a:pPr>
            <a:r>
              <a:rPr lang="ru-RU" dirty="0" smtClean="0"/>
              <a:t>головные боли, раздражительность, бессонница, утомляемость, а затем </a:t>
            </a:r>
          </a:p>
          <a:p>
            <a:pPr fontAlgn="base">
              <a:buNone/>
            </a:pPr>
            <a:r>
              <a:rPr lang="ru-RU" dirty="0" smtClean="0"/>
              <a:t>развивается неврастения. Опыты показали, что для выполнения работы, </a:t>
            </a:r>
          </a:p>
          <a:p>
            <a:pPr fontAlgn="base">
              <a:buNone/>
            </a:pPr>
            <a:r>
              <a:rPr lang="ru-RU" dirty="0" smtClean="0"/>
              <a:t>которую человек делает за 8 часов, после выкуривания пачки сигарет требуется </a:t>
            </a:r>
          </a:p>
          <a:p>
            <a:pPr fontAlgn="base">
              <a:buNone/>
            </a:pPr>
            <a:r>
              <a:rPr lang="ru-RU" dirty="0" smtClean="0"/>
              <a:t>на 2 часа больше времени.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err="1" smtClean="0"/>
              <a:t>Сердечно-сосудистая</a:t>
            </a:r>
            <a:r>
              <a:rPr lang="ru-RU" b="1" dirty="0" smtClean="0"/>
              <a:t>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>
              <a:buNone/>
            </a:pPr>
            <a:r>
              <a:rPr lang="ru-RU" dirty="0" smtClean="0"/>
              <a:t>Доставка кислорода к сердечной мышце резко нарушается из-за </a:t>
            </a:r>
          </a:p>
          <a:p>
            <a:pPr fontAlgn="base">
              <a:buNone/>
            </a:pPr>
            <a:r>
              <a:rPr lang="ru-RU" dirty="0" smtClean="0"/>
              <a:t>блокирования гемоглобина крови окисью углерода из табачного </a:t>
            </a:r>
          </a:p>
          <a:p>
            <a:pPr fontAlgn="base">
              <a:buNone/>
            </a:pPr>
            <a:r>
              <a:rPr lang="ru-RU" dirty="0" smtClean="0"/>
              <a:t>дыма. Это приводит к серьезным поражениям сердца и сосудов. </a:t>
            </a:r>
          </a:p>
          <a:p>
            <a:pPr fontAlgn="base">
              <a:buNone/>
            </a:pPr>
            <a:r>
              <a:rPr lang="ru-RU" dirty="0" smtClean="0"/>
              <a:t>Курение повышает кровяное давление: кровеносные сосуды </a:t>
            </a:r>
          </a:p>
          <a:p>
            <a:pPr fontAlgn="base">
              <a:buNone/>
            </a:pPr>
            <a:r>
              <a:rPr lang="ru-RU" dirty="0" smtClean="0"/>
              <a:t>сжимаются, вынуждая сердце работать с большей нагрузкой. Как </a:t>
            </a:r>
          </a:p>
          <a:p>
            <a:pPr fontAlgn="base">
              <a:buNone/>
            </a:pPr>
            <a:r>
              <a:rPr lang="ru-RU" dirty="0" smtClean="0"/>
              <a:t>результат, сердце расширяется и повреждается.</a:t>
            </a:r>
          </a:p>
          <a:p>
            <a:pPr fontAlgn="base">
              <a:buNone/>
            </a:pPr>
            <a:r>
              <a:rPr lang="ru-RU" dirty="0" smtClean="0"/>
              <a:t>Курение способствует увеличению уровня холестерина в крови. В </a:t>
            </a:r>
          </a:p>
          <a:p>
            <a:pPr fontAlgn="base">
              <a:buNone/>
            </a:pPr>
            <a:r>
              <a:rPr lang="ru-RU" dirty="0" smtClean="0"/>
              <a:t>артериях, питающих сердце, откладываются жиры, возникает их </a:t>
            </a:r>
          </a:p>
          <a:p>
            <a:pPr fontAlgn="base">
              <a:buNone/>
            </a:pPr>
            <a:r>
              <a:rPr lang="ru-RU" dirty="0" smtClean="0"/>
              <a:t>закупорка. Как следствие, возрастает риск инфаркта миокарда — у </a:t>
            </a:r>
          </a:p>
          <a:p>
            <a:pPr fontAlgn="base">
              <a:buNone/>
            </a:pPr>
            <a:r>
              <a:rPr lang="ru-RU" dirty="0" smtClean="0"/>
              <a:t>курильщиков он в 4−5 раз выше, чем у некурящих. Если при этом у </a:t>
            </a:r>
          </a:p>
          <a:p>
            <a:pPr fontAlgn="base">
              <a:buNone/>
            </a:pPr>
            <a:r>
              <a:rPr lang="ru-RU" dirty="0" smtClean="0"/>
              <a:t>курильщика повышенный уровень холестерина в крови и высокое </a:t>
            </a:r>
          </a:p>
          <a:p>
            <a:pPr fontAlgn="base">
              <a:buNone/>
            </a:pPr>
            <a:r>
              <a:rPr lang="ru-RU" dirty="0" smtClean="0"/>
              <a:t>артериальное давление, риск развития сердечного приступа возрастает в </a:t>
            </a:r>
          </a:p>
          <a:p>
            <a:pPr fontAlgn="base">
              <a:buNone/>
            </a:pPr>
            <a:r>
              <a:rPr lang="ru-RU" dirty="0" smtClean="0"/>
              <a:t>8 раз.</a:t>
            </a:r>
          </a:p>
          <a:p>
            <a:pPr fontAlgn="base">
              <a:buNone/>
            </a:pPr>
            <a:r>
              <a:rPr lang="ru-RU" dirty="0" smtClean="0"/>
              <a:t>Средний возраст умерших от сердечных приступов среди некурящих — 67 лет, </a:t>
            </a:r>
          </a:p>
          <a:p>
            <a:pPr fontAlgn="base">
              <a:buNone/>
            </a:pPr>
            <a:r>
              <a:rPr lang="ru-RU" dirty="0" smtClean="0"/>
              <a:t>среди курильщиков — 47.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Сердце курящего челове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04664"/>
            <a:ext cx="3667125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0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Сердце курящего человека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26675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Курение — основная причина поражения коронарных артерий, что может приводить к инфаркту миокарда. У курильщиков При При курении повышается риск атеросклероза (закупорки артерий) и других изменений, поражающих </a:t>
            </a:r>
            <a:r>
              <a:rPr lang="ru-RU" dirty="0" err="1" smtClean="0"/>
              <a:t>сердечно-сосудистую</a:t>
            </a:r>
            <a:r>
              <a:rPr lang="ru-RU" dirty="0" smtClean="0"/>
              <a:t> систему. Курение само по себе повышает риск заболеваний коронарных артерий, а в сочетании с другими факторами эти заболеваниям становятся еще более вероятными. Никотин и окись углерода, содержащиеся в табачном дыме, нарушают поступление кислорода в кровь и по разным механизмам вызывают поражение сердца и сосудов.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Легкие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1500" dirty="0" smtClean="0"/>
              <a:t>Рак легкого — опухоль, возникающая в поверхностных тканях легких — примерно в 90% случаев </a:t>
            </a:r>
          </a:p>
          <a:p>
            <a:pPr fontAlgn="base">
              <a:buNone/>
            </a:pPr>
            <a:r>
              <a:rPr lang="ru-RU" sz="1500" dirty="0" smtClean="0"/>
              <a:t>обусловлена длительным курением. У людей, выкуривающих по две или более пачек сигарет в </a:t>
            </a:r>
          </a:p>
          <a:p>
            <a:pPr fontAlgn="base">
              <a:buNone/>
            </a:pPr>
            <a:r>
              <a:rPr lang="ru-RU" sz="1500" dirty="0" smtClean="0"/>
              <a:t>день в течение 20 лет, риск рака легкого повышен на 60−70% по сравнению с некурящими.</a:t>
            </a:r>
          </a:p>
          <a:p>
            <a:pPr fontAlgn="base">
              <a:buNone/>
            </a:pPr>
            <a:r>
              <a:rPr lang="ru-RU" sz="1500" dirty="0" smtClean="0"/>
              <a:t>Риск рака легкого зависит от количества выкуриваемых в день сигарет, количества вдыхаемого </a:t>
            </a:r>
          </a:p>
          <a:p>
            <a:pPr fontAlgn="base">
              <a:buNone/>
            </a:pPr>
            <a:r>
              <a:rPr lang="ru-RU" sz="1500" dirty="0" smtClean="0"/>
              <a:t>табачного дыма, а также концентрации канцерогенных смол и никотина в сигаретах. Основными </a:t>
            </a:r>
          </a:p>
          <a:p>
            <a:pPr fontAlgn="base">
              <a:buNone/>
            </a:pPr>
            <a:r>
              <a:rPr lang="ru-RU" sz="1500" dirty="0" smtClean="0"/>
              <a:t>канцерогенами считаются радон, </a:t>
            </a:r>
            <a:r>
              <a:rPr lang="ru-RU" sz="1500" dirty="0" err="1" smtClean="0"/>
              <a:t>бензопирен</a:t>
            </a:r>
            <a:r>
              <a:rPr lang="ru-RU" sz="1500" dirty="0" smtClean="0"/>
              <a:t> и </a:t>
            </a:r>
            <a:r>
              <a:rPr lang="ru-RU" sz="1500" dirty="0" err="1" smtClean="0"/>
              <a:t>нитрозамины</a:t>
            </a:r>
            <a:r>
              <a:rPr lang="ru-RU" sz="1500" dirty="0" smtClean="0"/>
              <a:t>, содержащиеся в табачной смоле. </a:t>
            </a:r>
          </a:p>
          <a:p>
            <a:pPr fontAlgn="base">
              <a:buNone/>
            </a:pPr>
            <a:r>
              <a:rPr lang="ru-RU" sz="1500" dirty="0" smtClean="0"/>
              <a:t>Характерными симптомами рака легкого являются: постоянный мучительный кашель, </a:t>
            </a:r>
          </a:p>
          <a:p>
            <a:pPr fontAlgn="base">
              <a:buNone/>
            </a:pPr>
            <a:r>
              <a:rPr lang="ru-RU" sz="1500" dirty="0" smtClean="0"/>
              <a:t>кровохарканье, повторные пневмония, бронхит или боль в груди. Сейчас от рака легких умирает </a:t>
            </a:r>
          </a:p>
          <a:p>
            <a:pPr fontAlgn="base">
              <a:buNone/>
            </a:pPr>
            <a:r>
              <a:rPr lang="ru-RU" sz="1500" dirty="0" smtClean="0"/>
              <a:t>больше людей, чем от любого другого вида рака.</a:t>
            </a:r>
          </a:p>
          <a:p>
            <a:pPr fontAlgn="base">
              <a:buNone/>
            </a:pPr>
            <a:r>
              <a:rPr lang="ru-RU" sz="1500" dirty="0" smtClean="0"/>
              <a:t>Также длительное курение может вызвать хронические </a:t>
            </a:r>
            <a:r>
              <a:rPr lang="ru-RU" sz="1500" dirty="0" err="1" smtClean="0"/>
              <a:t>обструктивные</a:t>
            </a:r>
            <a:r>
              <a:rPr lang="ru-RU" sz="1500" dirty="0" smtClean="0"/>
              <a:t> заболевания легких — </a:t>
            </a:r>
          </a:p>
          <a:p>
            <a:pPr fontAlgn="base">
              <a:buNone/>
            </a:pPr>
            <a:r>
              <a:rPr lang="ru-RU" sz="1500" dirty="0" smtClean="0"/>
              <a:t>легочный бронхит (воспалительное заболевание ветвей дыхательного горла (бронхов) с </a:t>
            </a:r>
          </a:p>
          <a:p>
            <a:pPr fontAlgn="base">
              <a:buNone/>
            </a:pPr>
            <a:r>
              <a:rPr lang="ru-RU" sz="1500" dirty="0" smtClean="0"/>
              <a:t>преимущественным поражением слизистой оболочки) и легочную эмфизему (дегенерация </a:t>
            </a:r>
          </a:p>
          <a:p>
            <a:pPr fontAlgn="base">
              <a:buNone/>
            </a:pPr>
            <a:r>
              <a:rPr lang="ru-RU" sz="1500" dirty="0" smtClean="0"/>
              <a:t>легочной ткани), для которых характерно разрушение бронхиального дерева и концевых частей </a:t>
            </a:r>
          </a:p>
          <a:p>
            <a:pPr fontAlgn="base">
              <a:buNone/>
            </a:pPr>
            <a:r>
              <a:rPr lang="ru-RU" sz="1500" dirty="0" smtClean="0"/>
              <a:t>легкого — альвеол.</a:t>
            </a:r>
          </a:p>
          <a:p>
            <a:pPr fontAlgn="base">
              <a:buNone/>
            </a:pPr>
            <a:r>
              <a:rPr lang="ru-RU" sz="1500" dirty="0" smtClean="0"/>
              <a:t>При эмфиземе ткань вокруг альвеол изменяется, они становятся расширенными и на </a:t>
            </a:r>
          </a:p>
          <a:p>
            <a:pPr fontAlgn="base">
              <a:buNone/>
            </a:pPr>
            <a:r>
              <a:rPr lang="ru-RU" sz="1500" dirty="0" smtClean="0"/>
              <a:t>рентгеновском снимке выглядят как отверстия в легких. Главный симптом эмфиземы — одышка, а </a:t>
            </a:r>
          </a:p>
          <a:p>
            <a:pPr fontAlgn="base">
              <a:buNone/>
            </a:pPr>
            <a:r>
              <a:rPr lang="ru-RU" sz="1500" dirty="0" smtClean="0"/>
              <a:t>также кашель, но менее выраженный, нежели при хроническом бронхите. Грудная клетка </a:t>
            </a:r>
          </a:p>
          <a:p>
            <a:pPr fontAlgn="base">
              <a:buNone/>
            </a:pPr>
            <a:r>
              <a:rPr lang="ru-RU" sz="1500" dirty="0" smtClean="0"/>
              <a:t>становится бочкообразной.</a:t>
            </a:r>
          </a:p>
          <a:p>
            <a:pPr>
              <a:buNone/>
            </a:pPr>
            <a:endParaRPr lang="ru-RU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Бронхиальная карцино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6984776" cy="4597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188641"/>
            <a:ext cx="51845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Бронхиальная карцинома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38067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 легкое курящего человека, пораженного бронхиальной карциномой (злокачественная опухоль). Карцинома, чаще всего, возникает у курящих мужчин и женщин. Карцинома очень быстро растет и распространяется по всему организму. Она относится к онкологическим заболеваниям и подлежит лечению лишь хирургическим методом.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Желудок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base">
              <a:buNone/>
            </a:pPr>
            <a:r>
              <a:rPr lang="ru-RU" dirty="0" smtClean="0"/>
              <a:t>Одним из эффектов длительного курения является стимуляция </a:t>
            </a:r>
          </a:p>
          <a:p>
            <a:pPr fontAlgn="base">
              <a:buNone/>
            </a:pPr>
            <a:r>
              <a:rPr lang="ru-RU" dirty="0" smtClean="0"/>
              <a:t>секреции соляной кислоты в желудке, разъедающей защитный </a:t>
            </a:r>
          </a:p>
          <a:p>
            <a:pPr fontAlgn="base">
              <a:buNone/>
            </a:pPr>
            <a:r>
              <a:rPr lang="ru-RU" dirty="0" smtClean="0"/>
              <a:t>слой в его полости и способствующей возникновению желудочной язвы. </a:t>
            </a:r>
          </a:p>
          <a:p>
            <a:pPr fontAlgn="base">
              <a:buNone/>
            </a:pPr>
            <a:r>
              <a:rPr lang="ru-RU" dirty="0" smtClean="0"/>
              <a:t>Наиболее частый язвенный симптом — ноющие или жгучие боли между </a:t>
            </a:r>
          </a:p>
          <a:p>
            <a:pPr fontAlgn="base">
              <a:buNone/>
            </a:pPr>
            <a:r>
              <a:rPr lang="ru-RU" dirty="0" smtClean="0"/>
              <a:t>грудиной и пупком, возникающие после еды и рано утром. Боль может </a:t>
            </a:r>
          </a:p>
          <a:p>
            <a:pPr fontAlgn="base">
              <a:buNone/>
            </a:pPr>
            <a:r>
              <a:rPr lang="ru-RU" dirty="0" smtClean="0"/>
              <a:t>длиться от нескольких минут до нескольких часов. Также язва </a:t>
            </a:r>
          </a:p>
          <a:p>
            <a:pPr fontAlgn="base">
              <a:buNone/>
            </a:pPr>
            <a:r>
              <a:rPr lang="ru-RU" dirty="0" smtClean="0"/>
              <a:t>сопровождается тошнотой и рвотой, потерей аппетита и похуданием. </a:t>
            </a:r>
          </a:p>
          <a:p>
            <a:pPr fontAlgn="base">
              <a:buNone/>
            </a:pPr>
            <a:r>
              <a:rPr lang="ru-RU" dirty="0" smtClean="0"/>
              <a:t>Курение замедляет заживление язв и способствует их повторному </a:t>
            </a:r>
          </a:p>
          <a:p>
            <a:pPr fontAlgn="base">
              <a:buNone/>
            </a:pPr>
            <a:r>
              <a:rPr lang="ru-RU" dirty="0" smtClean="0"/>
              <a:t>возникновению. Язвенная болезнь может привести к раку желудка. Риск </a:t>
            </a:r>
          </a:p>
          <a:p>
            <a:pPr fontAlgn="base">
              <a:buNone/>
            </a:pPr>
            <a:r>
              <a:rPr lang="ru-RU" dirty="0" smtClean="0"/>
              <a:t>возникновения раковой опухоли в желудочной полости у курильщиков </a:t>
            </a:r>
          </a:p>
          <a:p>
            <a:pPr fontAlgn="base">
              <a:buNone/>
            </a:pPr>
            <a:r>
              <a:rPr lang="ru-RU" dirty="0" smtClean="0"/>
              <a:t>выше, чем у некурящих.</a:t>
            </a:r>
          </a:p>
          <a:p>
            <a:pPr fontAlgn="base">
              <a:buNone/>
            </a:pPr>
            <a:r>
              <a:rPr lang="ru-RU" dirty="0" smtClean="0"/>
              <a:t>Курение может вызывать также рак пищевода за счет повреждения его </a:t>
            </a:r>
          </a:p>
          <a:p>
            <a:pPr fontAlgn="base">
              <a:buNone/>
            </a:pPr>
            <a:r>
              <a:rPr lang="ru-RU" dirty="0" smtClean="0"/>
              <a:t>внутренних клеток. Симптомы — затрудненное глотание, боль или </a:t>
            </a:r>
          </a:p>
          <a:p>
            <a:pPr fontAlgn="base">
              <a:buNone/>
            </a:pPr>
            <a:r>
              <a:rPr lang="ru-RU" dirty="0" smtClean="0"/>
              <a:t>дискомфорт в груди, похудание.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Рак желу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912768" cy="45900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47864" y="1886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Рак желудка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5380672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 желудок человека, курившего несколько лет. Желудок поражен онкологическим </a:t>
            </a:r>
            <a:r>
              <a:rPr lang="ru-RU" dirty="0" err="1" smtClean="0"/>
              <a:t>заболеванием:раком</a:t>
            </a:r>
            <a:r>
              <a:rPr lang="ru-RU" dirty="0" smtClean="0"/>
              <a:t>. Как и многие другие </a:t>
            </a:r>
            <a:r>
              <a:rPr lang="ru-RU" dirty="0" err="1" smtClean="0"/>
              <a:t>онкозаболевания</a:t>
            </a:r>
            <a:r>
              <a:rPr lang="ru-RU" dirty="0" smtClean="0"/>
              <a:t>, рак желудка излечим лишь при удалении зараженного участка желудка. При удалении части желудка, он теряет свою физиологическую функцию.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5770984" cy="435334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Курение тормозит обмен микроэлементов </a:t>
            </a:r>
          </a:p>
          <a:p>
            <a:pPr>
              <a:buNone/>
            </a:pPr>
            <a:r>
              <a:rPr lang="ru-RU" dirty="0" smtClean="0"/>
              <a:t>растительной пищи, защищающих орган зрения. </a:t>
            </a:r>
          </a:p>
          <a:p>
            <a:pPr>
              <a:buNone/>
            </a:pPr>
            <a:r>
              <a:rPr lang="ru-RU" dirty="0" smtClean="0"/>
              <a:t>Глаза длительно курящего человека имеют </a:t>
            </a:r>
          </a:p>
          <a:p>
            <a:pPr>
              <a:buNone/>
            </a:pPr>
            <a:r>
              <a:rPr lang="ru-RU" dirty="0" smtClean="0"/>
              <a:t>склонность к покраснению и слезливости, края </a:t>
            </a:r>
          </a:p>
          <a:p>
            <a:pPr>
              <a:buNone/>
            </a:pPr>
            <a:r>
              <a:rPr lang="ru-RU" dirty="0" smtClean="0"/>
              <a:t>век распухают. Никотин действует на зрительный </a:t>
            </a:r>
          </a:p>
          <a:p>
            <a:pPr>
              <a:buNone/>
            </a:pPr>
            <a:r>
              <a:rPr lang="ru-RU" dirty="0" smtClean="0"/>
              <a:t>нерв и двигательные мышцы глаз, при сужении </a:t>
            </a:r>
          </a:p>
          <a:p>
            <a:pPr>
              <a:buNone/>
            </a:pPr>
            <a:r>
              <a:rPr lang="ru-RU" dirty="0" smtClean="0"/>
              <a:t>сосудов изменяется сетчатка глаз, теряется острота </a:t>
            </a:r>
          </a:p>
          <a:p>
            <a:pPr>
              <a:buNone/>
            </a:pPr>
            <a:r>
              <a:rPr lang="ru-RU" dirty="0" smtClean="0"/>
              <a:t>зрения, начинаются отклонения зрения. Курение </a:t>
            </a:r>
          </a:p>
          <a:p>
            <a:pPr>
              <a:buNone/>
            </a:pPr>
            <a:r>
              <a:rPr lang="ru-RU" dirty="0" smtClean="0"/>
              <a:t>особенно опасно при глаукоме, так как курение </a:t>
            </a:r>
          </a:p>
          <a:p>
            <a:pPr>
              <a:buNone/>
            </a:pPr>
            <a:r>
              <a:rPr lang="ru-RU" dirty="0" smtClean="0"/>
              <a:t>повышает внутриглазное давление.</a:t>
            </a:r>
            <a:endParaRPr lang="ru-RU" dirty="0"/>
          </a:p>
        </p:txBody>
      </p:sp>
      <p:pic>
        <p:nvPicPr>
          <p:cNvPr id="1026" name="Picture 2" descr="Глаза курильщ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132856"/>
            <a:ext cx="2467158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Другие органы чувств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При длительном курении может развиться глухота. У курящих людей </a:t>
            </a:r>
          </a:p>
          <a:p>
            <a:pPr>
              <a:buNone/>
            </a:pPr>
            <a:r>
              <a:rPr lang="ru-RU" sz="1800" dirty="0" smtClean="0"/>
              <a:t>часто нарушаются обоняние и вкус: такие люди могут не ощущать вкус </a:t>
            </a:r>
          </a:p>
          <a:p>
            <a:pPr>
              <a:buNone/>
            </a:pPr>
            <a:r>
              <a:rPr lang="ru-RU" sz="1800" dirty="0" smtClean="0"/>
              <a:t>сладкого, у них притупляется способность различать запахи.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780928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Конечности</a:t>
            </a:r>
            <a:endParaRPr lang="ru-R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717032"/>
            <a:ext cx="7416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седьмой курильщик рано или поздно заболевает </a:t>
            </a:r>
            <a:r>
              <a:rPr lang="ru-RU" dirty="0" err="1" smtClean="0"/>
              <a:t>облитерирующим</a:t>
            </a:r>
            <a:r>
              <a:rPr lang="ru-RU" dirty="0" smtClean="0"/>
              <a:t> эндартериитом — хроническим заболеванием сосудов с преимущественным поражением артерий ног, в процессе которого происходит постепенное сужение сосудов вплоть до полного закрытия их просвета с омертвением лишенных кровоснабжения тканей. Эндартериит часто приводит к гангрене и ампутации нижних конечностей курильщика.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15008"/>
          </a:xfrm>
        </p:spPr>
        <p:txBody>
          <a:bodyPr>
            <a:normAutofit fontScale="90000"/>
          </a:bodyPr>
          <a:lstStyle/>
          <a:p>
            <a:r>
              <a:rPr lang="ru-RU" b="1" i="0" dirty="0" smtClean="0"/>
              <a:t>Алкоголизм — важнейшая проблема современного общества</a:t>
            </a:r>
            <a:br>
              <a:rPr lang="ru-RU" b="1" i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Злоупотребление алкоголем является одной из актуальных проблем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нашей </a:t>
            </a:r>
            <a:r>
              <a:rPr lang="ru-RU" dirty="0"/>
              <a:t>страны. Широкая продажа и реклама алкогольных напитков,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социальная</a:t>
            </a:r>
            <a:r>
              <a:rPr lang="ru-RU" dirty="0"/>
              <a:t>, экономическая и психологическая напряженность,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неорганизованность </a:t>
            </a:r>
            <a:r>
              <a:rPr lang="ru-RU" dirty="0"/>
              <a:t>досуга и отдыха способствуют алкоголизации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населения</a:t>
            </a:r>
            <a:r>
              <a:rPr lang="ru-RU" dirty="0"/>
              <a:t>, включая студенчество. Регистрировавшееся ранее снижение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заболеваемости </a:t>
            </a:r>
            <a:r>
              <a:rPr lang="ru-RU" dirty="0"/>
              <a:t>хроническим алкоголизмом сменилось его ростом, в том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числе </a:t>
            </a:r>
            <a:r>
              <a:rPr lang="ru-RU" dirty="0"/>
              <a:t>наиболее тяжелого его состояния — алкогольного психоза.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Несчастные </a:t>
            </a:r>
            <a:r>
              <a:rPr lang="ru-RU" dirty="0"/>
              <a:t>случаи, отравления и травмы, связанные с алкоголизмом,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поражают </a:t>
            </a:r>
            <a:r>
              <a:rPr lang="ru-RU" dirty="0"/>
              <a:t>преимущественно лиц цветущего возраста (особенно мужчин):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структуре смертности трудоспособного населения они занимают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первое </a:t>
            </a:r>
            <a:r>
              <a:rPr lang="ru-RU" dirty="0"/>
              <a:t>место и вышли на второе место по структуре причин смертности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населения, </a:t>
            </a:r>
            <a:r>
              <a:rPr lang="ru-RU" dirty="0"/>
              <a:t>став причиной смерти каждого второго мужчины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каждой третьей женщины, умерших в трудоспособном возрасте. Рост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смертности </a:t>
            </a:r>
            <a:r>
              <a:rPr lang="ru-RU" dirty="0"/>
              <a:t>трудоспособного населения оказывает влияние на формирование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трудовых </a:t>
            </a:r>
            <a:r>
              <a:rPr lang="ru-RU" dirty="0"/>
              <a:t>ресурсов.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Мочевой пузырь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1"/>
            <a:ext cx="8229600" cy="122413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Курильщики в возрасте от 40 лет намного чаще подвержены риску заболевания</a:t>
            </a:r>
          </a:p>
          <a:p>
            <a:pPr>
              <a:buNone/>
            </a:pPr>
            <a:r>
              <a:rPr lang="ru-RU" dirty="0" smtClean="0"/>
              <a:t>раком мочевого пузыря, нежели некурящие люди. У мужчин риск в 4 раза выше, </a:t>
            </a:r>
          </a:p>
          <a:p>
            <a:pPr>
              <a:buNone/>
            </a:pPr>
            <a:r>
              <a:rPr lang="ru-RU" dirty="0" smtClean="0"/>
              <a:t>чем у женщин. Симптомы — появление крови в моче, боль в области таза,</a:t>
            </a:r>
          </a:p>
          <a:p>
            <a:pPr>
              <a:buNone/>
            </a:pPr>
            <a:r>
              <a:rPr lang="ru-RU" dirty="0" smtClean="0"/>
              <a:t>затрудненное мочеиспускание.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198884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Полость рта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63691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Раковые опухоли полости рта чаще всего встречаются по бокам или на нижней поверхности языка, а также в области дна полости рта. Симптомы — небольшая бледная опухоль или утолщение необычного цвета на языке, в полости рта, на щеке, десне или небе.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78904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Половая система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43651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возрастом способность к деторождению у курильщиков прогрессивно понижается. Снижая уровень половых гормонов и незаменимого для организма </a:t>
            </a:r>
            <a:r>
              <a:rPr lang="ru-RU" dirty="0" smtClean="0">
                <a:hlinkClick r:id="rId2"/>
              </a:rPr>
              <a:t>витамина Е</a:t>
            </a:r>
            <a:r>
              <a:rPr lang="ru-RU" dirty="0" smtClean="0"/>
              <a:t>, табачные яды разрушают созревающие и полноценные клетки, предназначенные для формирования организма плода. Согласно врачебной статистике, более 10% случаев полового бессилия у мужчин связаны с неумеренным употреблением табака. Вследствие этого уровень бесплодия среди курящих юношей и молодых людей почти в два раза превышает среднестатистический.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Раковая опухоль гортани</a:t>
            </a:r>
            <a:endParaRPr lang="ru-RU" sz="2800" b="1" dirty="0"/>
          </a:p>
        </p:txBody>
      </p:sp>
      <p:pic>
        <p:nvPicPr>
          <p:cNvPr id="53250" name="Picture 2" descr="Раковая опухоль горт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340768"/>
            <a:ext cx="3409950" cy="4762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1772816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 гортань курящего человека. На гортани раковая опухоль, которая образовалась в результате продолжительного курения. Раковая опухоль не подлежит лечению лекарственными препаратами, ее можно удалить хирургическим способом. При этом, свою функцию в человеческом организме гортань полностью или частично теряет.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Рак гу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192688" cy="46533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79912" y="18864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Рак губы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44522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 курящий человек с диагнозом рак губы. Рак губы возникает в результате жевания табака и других табачных смесей. Данная болезнь подвержена исключительно хирургическому вмешательству и ампутации пораженной части губы.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Гангре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6336704" cy="47525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188640"/>
            <a:ext cx="226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Гангрена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538067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 нога курящего человека, у которого на ноге образовалась гангрена. Курение способствует закупориванию кровеносных сосудов и, как следствие, кровь перестает поступать в конечности, которые постепенно отмирают. Как видно на фото, на ноге начали отмирать два пальца, они почернели, к ним прекратился приток крови, так как сосуды закупорены.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Рак пищев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677644" cy="42582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63888" y="2606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Рак пищевода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10367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фото курящий человек, которому удалили пищевод. Курение негативно сказывается на всех органах человека, в том числе и на пищеводе. Как видно на фото, молодому курящему мужчине удалили пищевод. Впоследствии мужчина не сможет разговаривать и принимать пищу. Разговаривать он сможет теперь только посредством специального устройства, принимать пищу посредством специальной трубки.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104"/>
          </a:xfrm>
        </p:spPr>
        <p:txBody>
          <a:bodyPr/>
          <a:lstStyle/>
          <a:p>
            <a:r>
              <a:rPr lang="ru-RU" b="1" dirty="0" smtClean="0"/>
              <a:t>Репродуктивная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dirty="0" smtClean="0"/>
              <a:t>Количество зачатых и выношенных детей у заядлых курильщиц составляет всего 72% </a:t>
            </a:r>
          </a:p>
          <a:p>
            <a:pPr fontAlgn="base">
              <a:buNone/>
            </a:pPr>
            <a:r>
              <a:rPr lang="ru-RU" dirty="0" smtClean="0"/>
              <a:t>относительно некурящих. Табак, как и ряд других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веществ, вызывает прерывание </a:t>
            </a:r>
          </a:p>
          <a:p>
            <a:pPr fontAlgn="base">
              <a:buNone/>
            </a:pPr>
            <a:r>
              <a:rPr lang="ru-RU" dirty="0" smtClean="0"/>
              <a:t>беременности, преждевременные роды, мертворождение. По данным американских ученых, </a:t>
            </a:r>
          </a:p>
          <a:p>
            <a:pPr fontAlgn="base">
              <a:buNone/>
            </a:pPr>
            <a:r>
              <a:rPr lang="ru-RU" dirty="0" smtClean="0"/>
              <a:t>даже менее одной пачки выкуренных в день сигарет на 20% повышает риск смерти младенца в </a:t>
            </a:r>
          </a:p>
          <a:p>
            <a:pPr fontAlgn="base">
              <a:buNone/>
            </a:pPr>
            <a:r>
              <a:rPr lang="ru-RU" dirty="0" smtClean="0"/>
              <a:t>утробе матери. Более пачки — на 35%. Уровень смертности детей во время родов у курящих </a:t>
            </a:r>
          </a:p>
          <a:p>
            <a:pPr fontAlgn="base">
              <a:buNone/>
            </a:pPr>
            <a:r>
              <a:rPr lang="ru-RU" dirty="0" smtClean="0"/>
              <a:t>матерей в среднем на треть выше, чем у некурящих.</a:t>
            </a:r>
          </a:p>
          <a:p>
            <a:pPr fontAlgn="base">
              <a:buNone/>
            </a:pPr>
            <a:r>
              <a:rPr lang="ru-RU" dirty="0" smtClean="0"/>
              <a:t>У женщин, которые во время беременности регулярно выкуривают одну или более пачку сигарет </a:t>
            </a:r>
          </a:p>
          <a:p>
            <a:pPr fontAlgn="base">
              <a:buNone/>
            </a:pPr>
            <a:r>
              <a:rPr lang="ru-RU" dirty="0" smtClean="0"/>
              <a:t>в день, новорожденные дети имеют меньший вес, нежели у некурящих матерей. У детей, </a:t>
            </a:r>
          </a:p>
          <a:p>
            <a:pPr fontAlgn="base">
              <a:buNone/>
            </a:pPr>
            <a:r>
              <a:rPr lang="ru-RU" dirty="0" smtClean="0"/>
              <a:t>рожденных от матерей, которые курили во время и после беременности, чаще встречается </a:t>
            </a:r>
          </a:p>
          <a:p>
            <a:pPr fontAlgn="base">
              <a:buNone/>
            </a:pPr>
            <a:r>
              <a:rPr lang="ru-RU" dirty="0" smtClean="0"/>
              <a:t>синдром внезапной детской смерти.</a:t>
            </a:r>
          </a:p>
          <a:p>
            <a:pPr fontAlgn="base">
              <a:buNone/>
            </a:pPr>
            <a:r>
              <a:rPr lang="ru-RU" dirty="0" smtClean="0"/>
              <a:t>Ученые полагают, что под воздействием табачного дыма происходят разрывы в молекуле ДНК. </a:t>
            </a:r>
          </a:p>
          <a:p>
            <a:pPr fontAlgn="base">
              <a:buNone/>
            </a:pPr>
            <a:r>
              <a:rPr lang="ru-RU" dirty="0" smtClean="0"/>
              <a:t>Вступая в реакцию с тяжелыми металлами (свинцом и пр.), которыми изобилует табачный дым, </a:t>
            </a:r>
          </a:p>
          <a:p>
            <a:pPr fontAlgn="base">
              <a:buNone/>
            </a:pPr>
            <a:r>
              <a:rPr lang="ru-RU" dirty="0" smtClean="0"/>
              <a:t>ДНК меняет структуру. В половых клетках возникают дефектные гены. Переданные потомству, они </a:t>
            </a:r>
          </a:p>
          <a:p>
            <a:pPr fontAlgn="base">
              <a:buNone/>
            </a:pPr>
            <a:r>
              <a:rPr lang="ru-RU" dirty="0" smtClean="0"/>
              <a:t>способны вызывать различные нервно-психические расстройства и внешние уродства. Так, у </a:t>
            </a:r>
          </a:p>
          <a:p>
            <a:pPr fontAlgn="base">
              <a:buNone/>
            </a:pPr>
            <a:r>
              <a:rPr lang="ru-RU" dirty="0" smtClean="0"/>
              <a:t>потомков курящих отцов аномалий бывает в 5 раз больше, чем у детей некурящих мужчин.</a:t>
            </a:r>
          </a:p>
          <a:p>
            <a:pPr fontAlgn="base">
              <a:buNone/>
            </a:pPr>
            <a:r>
              <a:rPr lang="ru-RU" dirty="0" smtClean="0"/>
              <a:t>У детей, подвергшихся внутриутробному воздействию табака, снижается интеллектуальны</a:t>
            </a:r>
          </a:p>
          <a:p>
            <a:pPr fontAlgn="base">
              <a:buNone/>
            </a:pPr>
            <a:r>
              <a:rPr lang="ru-RU" dirty="0" smtClean="0"/>
              <a:t>потенциал, нарушается развитие речи и слуховой зоны мозга, способность регулировать эмоции,</a:t>
            </a:r>
          </a:p>
          <a:p>
            <a:pPr fontAlgn="base">
              <a:buNone/>
            </a:pPr>
            <a:r>
              <a:rPr lang="ru-RU" dirty="0" smtClean="0"/>
              <a:t>фокусировать и удерживать внимание. Отставая в физическом и умственном развитии (чтении, </a:t>
            </a:r>
          </a:p>
          <a:p>
            <a:pPr fontAlgn="base">
              <a:buNone/>
            </a:pPr>
            <a:r>
              <a:rPr lang="ru-RU" dirty="0" smtClean="0"/>
              <a:t>письме, речи), ребенок хуже справляется со школьной программой.</a:t>
            </a:r>
          </a:p>
          <a:p>
            <a:pPr fontAlgn="base">
              <a:buNone/>
            </a:pPr>
            <a:r>
              <a:rPr lang="ru-RU" dirty="0" smtClean="0"/>
              <a:t>Вредно влияет курение и на функцию желез внутренней секреции, таких как гипофиз, </a:t>
            </a:r>
          </a:p>
          <a:p>
            <a:pPr fontAlgn="base">
              <a:buNone/>
            </a:pPr>
            <a:r>
              <a:rPr lang="ru-RU" dirty="0" smtClean="0"/>
              <a:t>щитовидная и околощитовидная железы, надпочечники и др.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/>
              <a:t>КУРЕНИЕ И СМЕРТНОСТЬ</a:t>
            </a:r>
            <a:br>
              <a:rPr lang="ru-RU" b="1" cap="all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dirty="0" smtClean="0"/>
              <a:t>Проведенные в широком масштабе исследования ВОЗ показали, что:</a:t>
            </a:r>
          </a:p>
          <a:p>
            <a:pPr fontAlgn="base"/>
            <a:r>
              <a:rPr lang="ru-RU" dirty="0" smtClean="0"/>
              <a:t>смертность среди курящих в целом на 30−80% выше, чем среди некурящих;</a:t>
            </a:r>
          </a:p>
          <a:p>
            <a:pPr fontAlgn="base"/>
            <a:r>
              <a:rPr lang="ru-RU" dirty="0" smtClean="0"/>
              <a:t>смертность возрастает с увеличением количества выкуриваемых сигарет;</a:t>
            </a:r>
          </a:p>
          <a:p>
            <a:pPr fontAlgn="base"/>
            <a:r>
              <a:rPr lang="ru-RU" dirty="0" smtClean="0"/>
              <a:t>смертность выше среди людей, начавших курить в молодом возрасте;</a:t>
            </a:r>
          </a:p>
          <a:p>
            <a:pPr fontAlgn="base"/>
            <a:r>
              <a:rPr lang="ru-RU" dirty="0" smtClean="0"/>
              <a:t>показатели нетрудоспособности у курящих выше, чем у некурящих.</a:t>
            </a:r>
          </a:p>
          <a:p>
            <a:pPr fontAlgn="base">
              <a:buNone/>
            </a:pPr>
            <a:r>
              <a:rPr lang="ru-RU" dirty="0" smtClean="0"/>
              <a:t>В последнее время получены дополнительные данные, которые подтвердили развитие </a:t>
            </a:r>
          </a:p>
          <a:p>
            <a:pPr fontAlgn="base">
              <a:buNone/>
            </a:pPr>
            <a:r>
              <a:rPr lang="ru-RU" dirty="0" smtClean="0"/>
              <a:t>болезненных процессов, возникающих или обостряющихся под воздействием курения и </a:t>
            </a:r>
          </a:p>
          <a:p>
            <a:pPr fontAlgn="base">
              <a:buNone/>
            </a:pPr>
            <a:r>
              <a:rPr lang="ru-RU" dirty="0" smtClean="0"/>
              <a:t>сказывающихся на показателях смертности и заболеваемости. Так, среди лиц, выкуривающих 20 и </a:t>
            </a:r>
          </a:p>
          <a:p>
            <a:pPr fontAlgn="base">
              <a:buNone/>
            </a:pPr>
            <a:r>
              <a:rPr lang="ru-RU" dirty="0" smtClean="0"/>
              <a:t>более сигарет в день, смертность приблизительно в 15 раз выше, чем среди некурящих. По </a:t>
            </a:r>
          </a:p>
          <a:p>
            <a:pPr fontAlgn="base">
              <a:buNone/>
            </a:pPr>
            <a:r>
              <a:rPr lang="ru-RU" dirty="0" smtClean="0"/>
              <a:t>данным доктора </a:t>
            </a:r>
            <a:r>
              <a:rPr lang="ru-RU" dirty="0" err="1" smtClean="0"/>
              <a:t>Пауна</a:t>
            </a:r>
            <a:r>
              <a:rPr lang="ru-RU" dirty="0" smtClean="0"/>
              <a:t> из ГДР, в возрасте от 40 до 49 лет курящие умирают в 3 раза чаще, чем </a:t>
            </a:r>
          </a:p>
          <a:p>
            <a:pPr fontAlgn="base">
              <a:buNone/>
            </a:pPr>
            <a:r>
              <a:rPr lang="ru-RU" dirty="0" smtClean="0"/>
              <a:t>некурящие, главным образом от инфаркта миокарда и рака легких. При прекращении курения </a:t>
            </a:r>
          </a:p>
          <a:p>
            <a:pPr fontAlgn="base">
              <a:buNone/>
            </a:pPr>
            <a:r>
              <a:rPr lang="ru-RU" dirty="0" smtClean="0"/>
              <a:t>показатели смертности имеют тенденцию к снижению. В Англии большое число </a:t>
            </a:r>
          </a:p>
          <a:p>
            <a:pPr fontAlgn="base">
              <a:buNone/>
            </a:pPr>
            <a:r>
              <a:rPr lang="ru-RU" dirty="0" smtClean="0"/>
              <a:t>преждевременных смертей от респираторных и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заболеваний связывают с </a:t>
            </a:r>
          </a:p>
          <a:p>
            <a:pPr fontAlgn="base">
              <a:buNone/>
            </a:pPr>
            <a:r>
              <a:rPr lang="ru-RU" dirty="0" smtClean="0"/>
              <a:t>курением. Во Франции от болезней, вызванных курением, ежегодно умирает около 35 тысяч </a:t>
            </a:r>
          </a:p>
          <a:p>
            <a:pPr fontAlgn="base">
              <a:buNone/>
            </a:pPr>
            <a:r>
              <a:rPr lang="ru-RU" dirty="0" smtClean="0"/>
              <a:t>человек, в США — 300 тысяч человек. В 1967 г. в Японии было проведено крупное исследование </a:t>
            </a:r>
          </a:p>
          <a:p>
            <a:pPr fontAlgn="base">
              <a:buNone/>
            </a:pPr>
            <a:r>
              <a:rPr lang="ru-RU" dirty="0" smtClean="0"/>
              <a:t>по выяснению связи смертности с курением. Оказалось, что смертность среди как мужчин, так и </a:t>
            </a:r>
          </a:p>
          <a:p>
            <a:pPr fontAlgn="base">
              <a:buNone/>
            </a:pPr>
            <a:r>
              <a:rPr lang="ru-RU" dirty="0" smtClean="0"/>
              <a:t>женщин, курящих сигареты, на 22% выше, чем среди тех, кто не курит.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Никотин </a:t>
            </a:r>
            <a:r>
              <a:rPr lang="ru-RU" b="1" dirty="0" smtClean="0"/>
              <a:t>один из самых опасных ядов растительного происхождения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Птицы(воробьи, голуби) погибают, если к их </a:t>
            </a:r>
          </a:p>
          <a:p>
            <a:pPr>
              <a:buNone/>
            </a:pPr>
            <a:r>
              <a:rPr lang="ru-RU" dirty="0" smtClean="0"/>
              <a:t>клюву всего, лишь поднести стеклянную </a:t>
            </a:r>
          </a:p>
          <a:p>
            <a:pPr>
              <a:buNone/>
            </a:pPr>
            <a:r>
              <a:rPr lang="ru-RU" dirty="0" smtClean="0"/>
              <a:t>палочку, смоченную никотином.</a:t>
            </a:r>
          </a:p>
          <a:p>
            <a:pPr>
              <a:buNone/>
            </a:pPr>
            <a:r>
              <a:rPr lang="ru-RU" dirty="0" smtClean="0"/>
              <a:t>Кролик погибает от ¼ капли никотина, собака</a:t>
            </a:r>
          </a:p>
          <a:p>
            <a:pPr>
              <a:buNone/>
            </a:pPr>
            <a:r>
              <a:rPr lang="ru-RU" dirty="0" smtClean="0"/>
              <a:t>от ½.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Для человека смертельная доза составляет от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50 до 100 мг, или 2-3 капли.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Влияние курения на женский организм: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Женщинам курение грозит преждевременным старением.</a:t>
            </a:r>
          </a:p>
          <a:p>
            <a:r>
              <a:rPr lang="ru-RU" dirty="0" smtClean="0"/>
              <a:t>Кожа приобретает желтоватый оттенок с характерным запахом.</a:t>
            </a:r>
          </a:p>
          <a:p>
            <a:r>
              <a:rPr lang="ru-RU" dirty="0" smtClean="0"/>
              <a:t>Возникают осложнения при беременности.</a:t>
            </a:r>
          </a:p>
          <a:p>
            <a:r>
              <a:rPr lang="ru-RU" dirty="0" smtClean="0"/>
              <a:t>Учащаются случаи мертворождения, умственная и физическая недостаточность.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Связь памяти и интеллекта с курением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Результаты исследований </a:t>
            </a:r>
            <a:r>
              <a:rPr lang="ru-RU" smtClean="0"/>
              <a:t>Национального                  </a:t>
            </a:r>
          </a:p>
          <a:p>
            <a:pPr>
              <a:buNone/>
            </a:pPr>
            <a:r>
              <a:rPr lang="ru-RU" smtClean="0"/>
              <a:t>института </a:t>
            </a:r>
            <a:r>
              <a:rPr lang="ru-RU" dirty="0" smtClean="0"/>
              <a:t>старения </a:t>
            </a:r>
            <a:r>
              <a:rPr lang="ru-RU" smtClean="0"/>
              <a:t>США: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 курящих возрастная </a:t>
            </a:r>
            <a:r>
              <a:rPr lang="ru-RU" dirty="0" smtClean="0">
                <a:solidFill>
                  <a:srgbClr val="FF0000"/>
                </a:solidFill>
              </a:rPr>
              <a:t>деградация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интеллектуальных способностей </a:t>
            </a:r>
            <a:r>
              <a:rPr lang="ru-RU" dirty="0" smtClean="0"/>
              <a:t>идёт </a:t>
            </a:r>
            <a:r>
              <a:rPr lang="ru-RU" dirty="0" smtClean="0">
                <a:solidFill>
                  <a:srgbClr val="FF0000"/>
                </a:solidFill>
              </a:rPr>
              <a:t>в 5 раз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быстрее</a:t>
            </a:r>
            <a:r>
              <a:rPr lang="ru-RU" dirty="0" smtClean="0"/>
              <a:t>, чем у некурящих.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алкоголизма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Причины алкоголизма могут быть самыми разными: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обостренное </a:t>
            </a:r>
            <a:r>
              <a:rPr lang="ru-RU" dirty="0"/>
              <a:t>восприятие бытия и ранимость, чувство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вины </a:t>
            </a:r>
            <a:r>
              <a:rPr lang="ru-RU" dirty="0"/>
              <a:t>и муки совести, дурное влияние окружения,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слабоволие </a:t>
            </a:r>
            <a:r>
              <a:rPr lang="ru-RU" dirty="0"/>
              <a:t>и пассивность, невозможность изменить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неприглядный </a:t>
            </a:r>
            <a:r>
              <a:rPr lang="ru-RU" dirty="0"/>
              <a:t>окружающий мир, неумение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радоваться </a:t>
            </a:r>
            <a:r>
              <a:rPr lang="ru-RU" dirty="0"/>
              <a:t>жизни, безответственное отношение к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жизни</a:t>
            </a:r>
            <a:r>
              <a:rPr lang="ru-RU" dirty="0"/>
              <a:t>, чрезвычайная стрессовая ситуация, потеря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близкого </a:t>
            </a:r>
            <a:r>
              <a:rPr lang="ru-RU" dirty="0"/>
              <a:t>человека, постоянная усталость, депрессия,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неуверенность </a:t>
            </a:r>
            <a:r>
              <a:rPr lang="ru-RU" dirty="0"/>
              <a:t>в себе, серьезное заболевание, физическая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боль</a:t>
            </a:r>
            <a:r>
              <a:rPr lang="ru-RU" dirty="0"/>
              <a:t>, проблемы и неудачи в личной жизни,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разочарование </a:t>
            </a:r>
            <a:r>
              <a:rPr lang="ru-RU" dirty="0"/>
              <a:t>в жизни и сотни других причин.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img0.liveinternet.ru/images/attach/c/1/59/715/59715161_1275290198_slide0008_image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334000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Вредное воздействие наркотиков на организм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328592" cy="42484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НАРКОТИКИ</a:t>
            </a:r>
            <a:r>
              <a:rPr lang="ru-RU" sz="2000" i="1" dirty="0" smtClean="0"/>
              <a:t>(наркотические средства)</a:t>
            </a:r>
            <a:r>
              <a:rPr lang="ru-RU" sz="2000" dirty="0" smtClean="0"/>
              <a:t>группа </a:t>
            </a:r>
          </a:p>
          <a:p>
            <a:pPr>
              <a:buNone/>
            </a:pPr>
            <a:r>
              <a:rPr lang="ru-RU" sz="2000" dirty="0" smtClean="0"/>
              <a:t>веществ различного происхождения</a:t>
            </a:r>
          </a:p>
          <a:p>
            <a:pPr>
              <a:buNone/>
            </a:pPr>
            <a:r>
              <a:rPr lang="ru-RU" sz="2000" dirty="0" smtClean="0"/>
              <a:t>(природные, синтетические), злоупотребление </a:t>
            </a:r>
          </a:p>
          <a:p>
            <a:pPr>
              <a:buNone/>
            </a:pPr>
            <a:r>
              <a:rPr lang="ru-RU" sz="2000" dirty="0" smtClean="0"/>
              <a:t>которыми приводит к развитию наркомании. </a:t>
            </a:r>
          </a:p>
          <a:p>
            <a:pPr>
              <a:buNone/>
            </a:pPr>
            <a:r>
              <a:rPr lang="ru-RU" sz="2000" dirty="0" smtClean="0"/>
              <a:t>С точки зрения медицины, вещество </a:t>
            </a:r>
          </a:p>
          <a:p>
            <a:pPr>
              <a:buNone/>
            </a:pPr>
            <a:r>
              <a:rPr lang="ru-RU" sz="2000" dirty="0" smtClean="0"/>
              <a:t>(препарат) может быть признано </a:t>
            </a:r>
          </a:p>
          <a:p>
            <a:pPr>
              <a:buNone/>
            </a:pPr>
            <a:r>
              <a:rPr lang="ru-RU" sz="2000" dirty="0" smtClean="0"/>
              <a:t>наркотическим только при </a:t>
            </a:r>
          </a:p>
          <a:p>
            <a:pPr>
              <a:buNone/>
            </a:pPr>
            <a:r>
              <a:rPr lang="ru-RU" sz="2000" dirty="0" smtClean="0"/>
              <a:t>условии оказания им специфического </a:t>
            </a:r>
          </a:p>
          <a:p>
            <a:pPr>
              <a:buNone/>
            </a:pPr>
            <a:r>
              <a:rPr lang="ru-RU" sz="2000" dirty="0" smtClean="0"/>
              <a:t>воздействия на центральную нервную систему </a:t>
            </a:r>
          </a:p>
          <a:p>
            <a:pPr>
              <a:buNone/>
            </a:pPr>
            <a:r>
              <a:rPr lang="ru-RU" sz="2000" dirty="0" smtClean="0"/>
              <a:t>человека, обусловливающего </a:t>
            </a:r>
          </a:p>
          <a:p>
            <a:pPr>
              <a:buNone/>
            </a:pPr>
            <a:r>
              <a:rPr lang="ru-RU" sz="2000" dirty="0" smtClean="0"/>
              <a:t>патологическое, трудно преодолимое </a:t>
            </a:r>
          </a:p>
          <a:p>
            <a:pPr>
              <a:buNone/>
            </a:pPr>
            <a:r>
              <a:rPr lang="ru-RU" sz="2000" dirty="0" smtClean="0"/>
              <a:t>привыкание к нему.</a:t>
            </a:r>
          </a:p>
          <a:p>
            <a:endParaRPr lang="ru-RU" dirty="0"/>
          </a:p>
        </p:txBody>
      </p:sp>
      <p:pic>
        <p:nvPicPr>
          <p:cNvPr id="1026" name="Picture 2" descr="http://gorodkerch.com/media/blog/image_orig/0.267412975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48" y="2060849"/>
            <a:ext cx="3467052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Немного из истории наркотиков. Возраст исторических </a:t>
            </a:r>
          </a:p>
          <a:p>
            <a:pPr>
              <a:buNone/>
            </a:pPr>
            <a:r>
              <a:rPr lang="ru-RU" dirty="0" smtClean="0"/>
              <a:t>свидетельств об изготовлении и употреблении </a:t>
            </a:r>
          </a:p>
          <a:p>
            <a:pPr>
              <a:buNone/>
            </a:pPr>
            <a:r>
              <a:rPr lang="ru-RU" dirty="0" err="1" smtClean="0"/>
              <a:t>психоактивных</a:t>
            </a:r>
            <a:r>
              <a:rPr lang="ru-RU" dirty="0" smtClean="0"/>
              <a:t> веществ насчитывает более 7 тысяч лет. Первые упоминания относят к древней цивилизации </a:t>
            </a:r>
          </a:p>
          <a:p>
            <a:pPr>
              <a:buNone/>
            </a:pPr>
            <a:r>
              <a:rPr lang="ru-RU" dirty="0" smtClean="0"/>
              <a:t>шумеров, живущих за 5 тыс. лет до нашей эры.</a:t>
            </a:r>
          </a:p>
          <a:p>
            <a:pPr>
              <a:buNone/>
            </a:pPr>
            <a:r>
              <a:rPr lang="ru-RU" dirty="0" smtClean="0"/>
              <a:t>Упоминание о них можно найти в культурных памятниках </a:t>
            </a:r>
          </a:p>
          <a:p>
            <a:pPr>
              <a:buNone/>
            </a:pPr>
            <a:r>
              <a:rPr lang="ru-RU" dirty="0" smtClean="0"/>
              <a:t>многих народов. Первоначально они использовались как </a:t>
            </a:r>
          </a:p>
          <a:p>
            <a:pPr>
              <a:buNone/>
            </a:pPr>
            <a:r>
              <a:rPr lang="ru-RU" dirty="0" smtClean="0"/>
              <a:t>лечебные препараты для культовых целей (например,</a:t>
            </a:r>
          </a:p>
          <a:p>
            <a:pPr>
              <a:buNone/>
            </a:pPr>
            <a:r>
              <a:rPr lang="ru-RU" dirty="0" smtClean="0"/>
              <a:t>шаманства). Однако впоследствии употребление </a:t>
            </a:r>
          </a:p>
          <a:p>
            <a:pPr>
              <a:buNone/>
            </a:pPr>
            <a:r>
              <a:rPr lang="ru-RU" dirty="0" smtClean="0"/>
              <a:t>наркотиков вышло за рамки медицинского и культового </a:t>
            </a:r>
          </a:p>
          <a:p>
            <a:pPr>
              <a:buNone/>
            </a:pPr>
            <a:r>
              <a:rPr lang="ru-RU" dirty="0" smtClean="0"/>
              <a:t>применения. Стремление людей к гедонизму</a:t>
            </a:r>
          </a:p>
          <a:p>
            <a:pPr>
              <a:buNone/>
            </a:pPr>
            <a:r>
              <a:rPr lang="ru-RU" dirty="0" smtClean="0"/>
              <a:t>(удовольствие, наслаждение) а так же резкое появление </a:t>
            </a:r>
          </a:p>
          <a:p>
            <a:pPr>
              <a:buNone/>
            </a:pPr>
            <a:r>
              <a:rPr lang="ru-RU" dirty="0" smtClean="0"/>
              <a:t>все новых видов химических препаратов (синтетических</a:t>
            </a:r>
          </a:p>
          <a:p>
            <a:pPr>
              <a:buNone/>
            </a:pPr>
            <a:r>
              <a:rPr lang="ru-RU" dirty="0" smtClean="0"/>
              <a:t>наркотиков) без устоявшейся техники потребления</a:t>
            </a:r>
          </a:p>
          <a:p>
            <a:pPr>
              <a:buNone/>
            </a:pPr>
            <a:r>
              <a:rPr lang="ru-RU" dirty="0" smtClean="0"/>
              <a:t>привело массовым к злоупотреблениям.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0486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Наркомания – тяжелая проблема. Она проявляется постоянной</a:t>
            </a:r>
          </a:p>
          <a:p>
            <a:pPr>
              <a:buNone/>
            </a:pPr>
            <a:r>
              <a:rPr lang="ru-RU" sz="2000" dirty="0" smtClean="0"/>
              <a:t>потребностью, в приеме наркотических веществ, т.к. психическое и </a:t>
            </a:r>
          </a:p>
          <a:p>
            <a:pPr>
              <a:buNone/>
            </a:pPr>
            <a:r>
              <a:rPr lang="ru-RU" sz="2000" dirty="0" smtClean="0"/>
              <a:t>физическое состояние человека зависит от того, принял ли он наркотик, к </a:t>
            </a:r>
          </a:p>
          <a:p>
            <a:pPr>
              <a:buNone/>
            </a:pPr>
            <a:r>
              <a:rPr lang="ru-RU" sz="2000" dirty="0" smtClean="0"/>
              <a:t>которому развилось привыкание.</a:t>
            </a:r>
          </a:p>
          <a:p>
            <a:pPr>
              <a:buNone/>
            </a:pPr>
            <a:r>
              <a:rPr lang="ru-RU" sz="2000" dirty="0" smtClean="0"/>
              <a:t>Основным мотивом, толкающим молодежь к наркотическому дурману,</a:t>
            </a:r>
          </a:p>
          <a:p>
            <a:pPr>
              <a:buNone/>
            </a:pPr>
            <a:r>
              <a:rPr lang="ru-RU" sz="2000" dirty="0" smtClean="0"/>
              <a:t>является любопытство и подражание, а иногда к употреблению </a:t>
            </a:r>
          </a:p>
          <a:p>
            <a:pPr>
              <a:buNone/>
            </a:pPr>
            <a:r>
              <a:rPr lang="ru-RU" sz="2000" dirty="0" smtClean="0"/>
              <a:t>наркотиков приучают и принуждают более опытные товарищи, которые </a:t>
            </a:r>
          </a:p>
          <a:p>
            <a:pPr>
              <a:buNone/>
            </a:pPr>
            <a:r>
              <a:rPr lang="ru-RU" sz="2000" dirty="0" smtClean="0"/>
              <a:t>затягивают и новичков в свои сети, «угощая» дорогостоящим зельем. </a:t>
            </a:r>
          </a:p>
          <a:p>
            <a:pPr>
              <a:buNone/>
            </a:pPr>
            <a:r>
              <a:rPr lang="ru-RU" sz="2000" dirty="0" smtClean="0"/>
              <a:t>Среди молодежи нередко существует расхожее представление: если</a:t>
            </a:r>
          </a:p>
          <a:p>
            <a:pPr>
              <a:buNone/>
            </a:pPr>
            <a:r>
              <a:rPr lang="ru-RU" sz="2000" dirty="0" smtClean="0"/>
              <a:t>принять для пробы наркотик всего только один раз, в этом еще нет </a:t>
            </a:r>
          </a:p>
          <a:p>
            <a:pPr>
              <a:buNone/>
            </a:pPr>
            <a:r>
              <a:rPr lang="ru-RU" sz="2000" dirty="0" smtClean="0"/>
              <a:t>ничего ужасного. Однако это опасное заблуждение.</a:t>
            </a:r>
          </a:p>
          <a:p>
            <a:pPr>
              <a:buNone/>
            </a:pPr>
            <a:r>
              <a:rPr lang="ru-RU" sz="2000" dirty="0" smtClean="0"/>
              <a:t>Наркотическую зависимость делят на психическую и физическую. </a:t>
            </a:r>
          </a:p>
          <a:p>
            <a:pPr>
              <a:buNone/>
            </a:pPr>
            <a:r>
              <a:rPr lang="ru-RU" sz="2000" dirty="0" smtClean="0"/>
              <a:t>Психическая зависимость связана с тем, что прием определенного </a:t>
            </a:r>
          </a:p>
          <a:p>
            <a:pPr>
              <a:buNone/>
            </a:pPr>
            <a:r>
              <a:rPr lang="ru-RU" sz="2000" dirty="0" smtClean="0"/>
              <a:t>вещества, связывается с приятным состоянием (формируется условный </a:t>
            </a:r>
          </a:p>
          <a:p>
            <a:pPr>
              <a:buNone/>
            </a:pPr>
            <a:r>
              <a:rPr lang="ru-RU" sz="2000" dirty="0" smtClean="0"/>
              <a:t>рефлекс и сохраняется в течение всей жизни). Физическая зависимость </a:t>
            </a:r>
          </a:p>
          <a:p>
            <a:pPr>
              <a:buNone/>
            </a:pPr>
            <a:r>
              <a:rPr lang="ru-RU" sz="2000" dirty="0" smtClean="0"/>
              <a:t>связана с тем, что регулярный прием веществ изменяет обмен веществ в </a:t>
            </a:r>
          </a:p>
          <a:p>
            <a:pPr>
              <a:buNone/>
            </a:pPr>
            <a:r>
              <a:rPr lang="ru-RU" sz="2000" dirty="0" smtClean="0"/>
              <a:t>организме употребляющего.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u="sng" dirty="0" smtClean="0"/>
              <a:t>Мотивами к наркомании являются:</a:t>
            </a:r>
            <a:endParaRPr lang="ru-RU" dirty="0" smtClean="0"/>
          </a:p>
          <a:p>
            <a:r>
              <a:rPr lang="ru-RU" dirty="0" smtClean="0"/>
              <a:t>удовлетворение любопытства относительно действия наркотического вещества</a:t>
            </a:r>
          </a:p>
          <a:p>
            <a:r>
              <a:rPr lang="ru-RU" dirty="0" smtClean="0"/>
              <a:t>испытание чувства принадлежности с целью быть принятым определенной группой людей</a:t>
            </a:r>
          </a:p>
          <a:p>
            <a:r>
              <a:rPr lang="ru-RU" dirty="0" smtClean="0"/>
              <a:t>выражение независимости, а иногда враждебного отношения к окружающим</a:t>
            </a:r>
          </a:p>
          <a:p>
            <a:r>
              <a:rPr lang="ru-RU" dirty="0" smtClean="0"/>
              <a:t>познание приносящее удовольствие нового, волнующего и таящего опасность опыта</a:t>
            </a:r>
          </a:p>
          <a:p>
            <a:r>
              <a:rPr lang="ru-RU" dirty="0" smtClean="0"/>
              <a:t>достижение ясности мышления или творческого вдохновения</a:t>
            </a:r>
          </a:p>
          <a:p>
            <a:r>
              <a:rPr lang="ru-RU" dirty="0" smtClean="0"/>
              <a:t>достижение чувства полного расслабления</a:t>
            </a:r>
          </a:p>
          <a:p>
            <a:r>
              <a:rPr lang="ru-RU" dirty="0" smtClean="0"/>
              <a:t> уход от чего то гнетущего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Наркотик – это яд, который медленно разрушает мозг и </a:t>
            </a:r>
          </a:p>
          <a:p>
            <a:pPr>
              <a:buNone/>
            </a:pPr>
            <a:r>
              <a:rPr lang="ru-RU" dirty="0" smtClean="0"/>
              <a:t>психику человека. Бензин или клей «момент», например, </a:t>
            </a:r>
          </a:p>
          <a:p>
            <a:pPr>
              <a:buNone/>
            </a:pPr>
            <a:r>
              <a:rPr lang="ru-RU" dirty="0" smtClean="0"/>
              <a:t>превращает людей в умственно неполноценных через 3-4 </a:t>
            </a:r>
          </a:p>
          <a:p>
            <a:pPr>
              <a:buNone/>
            </a:pPr>
            <a:r>
              <a:rPr lang="ru-RU" dirty="0" smtClean="0"/>
              <a:t>месяца, «безопасная конопля» - за 3-4 года. Человек, </a:t>
            </a:r>
          </a:p>
          <a:p>
            <a:pPr>
              <a:buNone/>
            </a:pPr>
            <a:r>
              <a:rPr lang="ru-RU" dirty="0" smtClean="0"/>
              <a:t>употребляющий морфин через 2-3 месяца настолько </a:t>
            </a:r>
          </a:p>
          <a:p>
            <a:pPr>
              <a:buNone/>
            </a:pPr>
            <a:r>
              <a:rPr lang="ru-RU" dirty="0" smtClean="0"/>
              <a:t>утрачивает способность что либо делать, перестает за </a:t>
            </a:r>
          </a:p>
          <a:p>
            <a:pPr>
              <a:buNone/>
            </a:pPr>
            <a:r>
              <a:rPr lang="ru-RU" dirty="0" smtClean="0"/>
              <a:t>собой ухаживать и полностью теряет человеческий облик. </a:t>
            </a:r>
          </a:p>
          <a:p>
            <a:pPr>
              <a:buNone/>
            </a:pPr>
            <a:r>
              <a:rPr lang="ru-RU" dirty="0" smtClean="0"/>
              <a:t>Те же кто употребляют кокаин живут не больше трех лет. </a:t>
            </a:r>
          </a:p>
          <a:p>
            <a:pPr>
              <a:buNone/>
            </a:pPr>
            <a:r>
              <a:rPr lang="ru-RU" dirty="0" smtClean="0"/>
              <a:t>Они погибают от разрыва сердца или от того, что носовая </a:t>
            </a:r>
          </a:p>
          <a:p>
            <a:pPr>
              <a:buNone/>
            </a:pPr>
            <a:r>
              <a:rPr lang="ru-RU" dirty="0" smtClean="0"/>
              <a:t>перегородка истончается и превращается в пергаментный </a:t>
            </a:r>
          </a:p>
          <a:p>
            <a:pPr>
              <a:buNone/>
            </a:pPr>
            <a:r>
              <a:rPr lang="ru-RU" dirty="0" smtClean="0"/>
              <a:t>листок, который трескается , лопается и человек погибает </a:t>
            </a:r>
          </a:p>
          <a:p>
            <a:pPr>
              <a:buNone/>
            </a:pPr>
            <a:r>
              <a:rPr lang="ru-RU" dirty="0" smtClean="0"/>
              <a:t>от смертельного кровотечения.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Принцип действия наркотиков на организм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Если спросить наркомана, что ему дают наркотики, он наверняка ответит, </a:t>
            </a:r>
          </a:p>
          <a:p>
            <a:pPr>
              <a:buNone/>
            </a:pPr>
            <a:r>
              <a:rPr lang="ru-RU" dirty="0" smtClean="0"/>
              <a:t>что они снимают боль и дают ощущение удовольствия.</a:t>
            </a:r>
          </a:p>
          <a:p>
            <a:pPr>
              <a:buNone/>
            </a:pPr>
            <a:r>
              <a:rPr lang="ru-RU" dirty="0" smtClean="0"/>
              <a:t>Чтобы разобраться в принципе действия наркотика на организм </a:t>
            </a:r>
          </a:p>
          <a:p>
            <a:pPr>
              <a:buNone/>
            </a:pPr>
            <a:r>
              <a:rPr lang="ru-RU" dirty="0" smtClean="0"/>
              <a:t>человека, нужно понять, что именно ощущает наркоман после приема </a:t>
            </a:r>
          </a:p>
          <a:p>
            <a:pPr>
              <a:buNone/>
            </a:pPr>
            <a:r>
              <a:rPr lang="ru-RU" dirty="0" smtClean="0"/>
              <a:t>наркотика.</a:t>
            </a:r>
          </a:p>
          <a:p>
            <a:pPr>
              <a:buNone/>
            </a:pPr>
            <a:r>
              <a:rPr lang="ru-RU" dirty="0" smtClean="0"/>
              <a:t>Боль является своеобразным сигналом организма об опасности, о том, </a:t>
            </a:r>
          </a:p>
          <a:p>
            <a:pPr>
              <a:buNone/>
            </a:pPr>
            <a:r>
              <a:rPr lang="ru-RU" dirty="0" smtClean="0"/>
              <a:t>что что-то происходит не так. Без ощущения боли человек становится </a:t>
            </a:r>
          </a:p>
          <a:p>
            <a:pPr>
              <a:buNone/>
            </a:pPr>
            <a:r>
              <a:rPr lang="ru-RU" dirty="0" smtClean="0"/>
              <a:t>полностью беззащитным перед любым механическим повреждением. </a:t>
            </a:r>
          </a:p>
          <a:p>
            <a:pPr>
              <a:buNone/>
            </a:pPr>
            <a:r>
              <a:rPr lang="ru-RU" dirty="0" smtClean="0"/>
              <a:t>Организм воспринимает боль посредством специальных нервных </a:t>
            </a:r>
          </a:p>
          <a:p>
            <a:pPr>
              <a:buNone/>
            </a:pPr>
            <a:r>
              <a:rPr lang="ru-RU" dirty="0" smtClean="0"/>
              <a:t>структур – болевых рецепторов. Человек чувствует боль, когда что-то раздражает </a:t>
            </a:r>
          </a:p>
          <a:p>
            <a:pPr>
              <a:buNone/>
            </a:pPr>
            <a:r>
              <a:rPr lang="ru-RU" dirty="0" smtClean="0"/>
              <a:t>эти рецепторы – химические вещества (хеморецепторы), выделяющиеся из </a:t>
            </a:r>
          </a:p>
          <a:p>
            <a:pPr>
              <a:buNone/>
            </a:pPr>
            <a:r>
              <a:rPr lang="ru-RU" dirty="0" smtClean="0"/>
              <a:t>клеток после их разрушения, или механическое повреждение, возникающее при </a:t>
            </a:r>
          </a:p>
          <a:p>
            <a:pPr>
              <a:buNone/>
            </a:pPr>
            <a:r>
              <a:rPr lang="ru-RU" dirty="0" smtClean="0"/>
              <a:t>контакте с чем-либо (ушиб, растяжение и т. д.). Наркотики подавляют эти </a:t>
            </a:r>
          </a:p>
          <a:p>
            <a:pPr>
              <a:buNone/>
            </a:pPr>
            <a:r>
              <a:rPr lang="ru-RU" dirty="0" smtClean="0"/>
              <a:t>рецепторы, блокируя их, что негативным образом сказывается на регуляции </a:t>
            </a:r>
          </a:p>
          <a:p>
            <a:pPr>
              <a:buNone/>
            </a:pPr>
            <a:r>
              <a:rPr lang="ru-RU" dirty="0" smtClean="0"/>
              <a:t>многих жизненно важных функций организма.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По некоторым сведениям, подростки приобретают наркотики не </a:t>
            </a:r>
          </a:p>
          <a:p>
            <a:pPr>
              <a:buNone/>
            </a:pPr>
            <a:r>
              <a:rPr lang="ru-RU" dirty="0" smtClean="0"/>
              <a:t>только у знакомых на улице, но даже в учебных заведениях, где </a:t>
            </a:r>
          </a:p>
          <a:p>
            <a:pPr>
              <a:buNone/>
            </a:pPr>
            <a:r>
              <a:rPr lang="ru-RU" dirty="0" smtClean="0"/>
              <a:t>сами учатся.</a:t>
            </a:r>
          </a:p>
          <a:p>
            <a:pPr>
              <a:buNone/>
            </a:pPr>
            <a:r>
              <a:rPr lang="ru-RU" dirty="0" smtClean="0"/>
              <a:t>Также наркотики дают человеку способность испытать кратковременное </a:t>
            </a:r>
          </a:p>
          <a:p>
            <a:pPr>
              <a:buNone/>
            </a:pPr>
            <a:r>
              <a:rPr lang="ru-RU" dirty="0" smtClean="0"/>
              <a:t>удовольствие. Приятные ощущения человек чувствует в результате </a:t>
            </a:r>
          </a:p>
          <a:p>
            <a:pPr>
              <a:buNone/>
            </a:pPr>
            <a:r>
              <a:rPr lang="ru-RU" dirty="0" smtClean="0"/>
              <a:t>синтеза дофамина – особого вещества, отвечающего за возникновение </a:t>
            </a:r>
          </a:p>
          <a:p>
            <a:pPr>
              <a:buNone/>
            </a:pPr>
            <a:r>
              <a:rPr lang="ru-RU" dirty="0" smtClean="0"/>
              <a:t>импульса между клетками головного мозга. Наркотики способствуют </a:t>
            </a:r>
          </a:p>
          <a:p>
            <a:pPr>
              <a:buNone/>
            </a:pPr>
            <a:r>
              <a:rPr lang="ru-RU" dirty="0" smtClean="0"/>
              <a:t>повышенной выработке дофамина, и человек несколько минут находится </a:t>
            </a:r>
          </a:p>
          <a:p>
            <a:pPr>
              <a:buNone/>
            </a:pPr>
            <a:r>
              <a:rPr lang="ru-RU" dirty="0" smtClean="0"/>
              <a:t>на пике наслаждения. Но после этого начинается обратный процесс, </a:t>
            </a:r>
          </a:p>
          <a:p>
            <a:pPr>
              <a:buNone/>
            </a:pPr>
            <a:r>
              <a:rPr lang="ru-RU" dirty="0" smtClean="0"/>
              <a:t>уровень дофамина резко падает, и человек чувствует себя подавленным </a:t>
            </a:r>
          </a:p>
          <a:p>
            <a:pPr>
              <a:buNone/>
            </a:pPr>
            <a:r>
              <a:rPr lang="ru-RU" dirty="0" smtClean="0"/>
              <a:t>и усталым, быстро раздражается. Желание вновь испытать небывалое </a:t>
            </a:r>
          </a:p>
          <a:p>
            <a:pPr>
              <a:buNone/>
            </a:pPr>
            <a:r>
              <a:rPr lang="ru-RU" dirty="0" smtClean="0"/>
              <a:t>удовольствие заставляет его снова и снова принимать наркотики. Это </a:t>
            </a:r>
          </a:p>
          <a:p>
            <a:pPr>
              <a:buNone/>
            </a:pPr>
            <a:r>
              <a:rPr lang="ru-RU" dirty="0" smtClean="0"/>
              <a:t>продолжается до тех пор, пока желание получить удовольствие не </a:t>
            </a:r>
          </a:p>
          <a:p>
            <a:pPr>
              <a:buNone/>
            </a:pPr>
            <a:r>
              <a:rPr lang="ru-RU" dirty="0" smtClean="0"/>
              <a:t>замещается невозможностью жить без них.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Виды наркотиков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опиаты (героин, </a:t>
            </a:r>
            <a:r>
              <a:rPr lang="ru-RU" dirty="0" err="1" smtClean="0"/>
              <a:t>метадон</a:t>
            </a:r>
            <a:r>
              <a:rPr lang="ru-RU" dirty="0" smtClean="0"/>
              <a:t>, морфин, «</a:t>
            </a:r>
            <a:r>
              <a:rPr lang="ru-RU" dirty="0" err="1" smtClean="0"/>
              <a:t>ханка</a:t>
            </a:r>
            <a:r>
              <a:rPr lang="ru-RU" dirty="0" smtClean="0"/>
              <a:t>», «бинты»). Эти наркотики изготавливаются из мака или обладают схожим действием;</a:t>
            </a:r>
          </a:p>
          <a:p>
            <a:r>
              <a:rPr lang="ru-RU" dirty="0" err="1" smtClean="0"/>
              <a:t>психостимуляторы</a:t>
            </a:r>
            <a:r>
              <a:rPr lang="ru-RU" dirty="0" smtClean="0"/>
              <a:t> (</a:t>
            </a:r>
            <a:r>
              <a:rPr lang="ru-RU" dirty="0" err="1" smtClean="0"/>
              <a:t>экстези</a:t>
            </a:r>
            <a:r>
              <a:rPr lang="ru-RU" dirty="0" smtClean="0"/>
              <a:t>, кокаин, эфедрин, </a:t>
            </a:r>
            <a:r>
              <a:rPr lang="ru-RU" dirty="0" err="1" smtClean="0"/>
              <a:t>первитин</a:t>
            </a:r>
            <a:r>
              <a:rPr lang="ru-RU" dirty="0" smtClean="0"/>
              <a:t>, </a:t>
            </a:r>
            <a:r>
              <a:rPr lang="ru-RU" dirty="0" err="1" smtClean="0"/>
              <a:t>крэк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препараты конопли (марихуана, </a:t>
            </a:r>
            <a:r>
              <a:rPr lang="ru-RU" dirty="0" err="1" smtClean="0"/>
              <a:t>анаша</a:t>
            </a:r>
            <a:r>
              <a:rPr lang="ru-RU" dirty="0" smtClean="0"/>
              <a:t>, гашиш, план);</a:t>
            </a:r>
          </a:p>
          <a:p>
            <a:r>
              <a:rPr lang="ru-RU" dirty="0" smtClean="0"/>
              <a:t> галлюциногены (</a:t>
            </a:r>
            <a:r>
              <a:rPr lang="en-US" dirty="0" smtClean="0"/>
              <a:t>LSD, </a:t>
            </a:r>
            <a:r>
              <a:rPr lang="ru-RU" dirty="0" smtClean="0"/>
              <a:t>РСР, </a:t>
            </a:r>
            <a:r>
              <a:rPr lang="ru-RU" dirty="0" err="1" smtClean="0"/>
              <a:t>димедрол</a:t>
            </a:r>
            <a:r>
              <a:rPr lang="ru-RU" dirty="0" smtClean="0"/>
              <a:t>);</a:t>
            </a:r>
          </a:p>
          <a:p>
            <a:r>
              <a:rPr lang="ru-RU" dirty="0" smtClean="0"/>
              <a:t>снотворно-седативные средства (</a:t>
            </a:r>
            <a:r>
              <a:rPr lang="ru-RU" dirty="0" err="1" smtClean="0"/>
              <a:t>феназепам</a:t>
            </a:r>
            <a:r>
              <a:rPr lang="ru-RU" dirty="0" smtClean="0"/>
              <a:t>, </a:t>
            </a:r>
            <a:r>
              <a:rPr lang="ru-RU" dirty="0" err="1" smtClean="0"/>
              <a:t>барбамил</a:t>
            </a:r>
            <a:r>
              <a:rPr lang="ru-RU" dirty="0" smtClean="0"/>
              <a:t>, </a:t>
            </a:r>
            <a:r>
              <a:rPr lang="ru-RU" dirty="0" err="1" smtClean="0"/>
              <a:t>реладорм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 </a:t>
            </a:r>
            <a:r>
              <a:rPr lang="ru-RU" u="sng" dirty="0" smtClean="0"/>
              <a:t>К гибели наркоманов приводят: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 1. Травмы в дорожно-транспортных происшествиях.</a:t>
            </a:r>
          </a:p>
          <a:p>
            <a:pPr>
              <a:buNone/>
            </a:pPr>
            <a:r>
              <a:rPr lang="ru-RU" dirty="0" smtClean="0"/>
              <a:t>  2. Передозировка.</a:t>
            </a:r>
          </a:p>
          <a:p>
            <a:pPr>
              <a:buNone/>
            </a:pPr>
            <a:r>
              <a:rPr lang="ru-RU" dirty="0" smtClean="0"/>
              <a:t>  3. Отравления некачественными наркотиками.</a:t>
            </a:r>
          </a:p>
          <a:p>
            <a:pPr>
              <a:buNone/>
            </a:pPr>
            <a:r>
              <a:rPr lang="ru-RU" dirty="0" smtClean="0"/>
              <a:t>  4. Заболевания – сепсис, пневмония, хроническая печеночная  недостаточность, ВИЧ-инфекция и др.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Три основные группы причин алкоголизма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/>
              <a:t>Ученые разделили все существующие причины алкоголизма на три группы: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физиологические</a:t>
            </a:r>
            <a:r>
              <a:rPr lang="ru-RU" sz="1600" dirty="0"/>
              <a:t>, социальные и психологические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/>
              <a:t>К физиологическим причинам относится, прежде всего, наследственная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предрасположенность </a:t>
            </a:r>
            <a:r>
              <a:rPr lang="ru-RU" sz="1600" dirty="0"/>
              <a:t>к алкоголизму. Дети, родители которых зависимы от алкоголя,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находятся </a:t>
            </a:r>
            <a:r>
              <a:rPr lang="ru-RU" sz="1600" dirty="0"/>
              <a:t>в </a:t>
            </a:r>
            <a:r>
              <a:rPr lang="ru-RU" sz="1600" dirty="0" smtClean="0"/>
              <a:t>зоне </a:t>
            </a:r>
            <a:r>
              <a:rPr lang="ru-RU" sz="1600" dirty="0"/>
              <a:t>риска. Даже в том случае, если ребенок рос вдали от таких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родителей</a:t>
            </a:r>
            <a:r>
              <a:rPr lang="ru-RU" sz="1600" dirty="0"/>
              <a:t>, при первой же возможности у него проявится нездоровое желание выпить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Могут </a:t>
            </a:r>
            <a:r>
              <a:rPr lang="ru-RU" sz="1600" dirty="0"/>
              <a:t>повлиять сложная жизненная ситуация, постоянные неприятности на работе, разлад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 </a:t>
            </a:r>
            <a:r>
              <a:rPr lang="ru-RU" sz="1600" dirty="0"/>
              <a:t>семье... В этот период человек пытается найти способ избавиться от неприятных мыслей 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не </a:t>
            </a:r>
            <a:r>
              <a:rPr lang="ru-RU" sz="1600" dirty="0"/>
              <a:t>находит ничего лучше бутылки с алкогольным напитком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/>
              <a:t>Социальные причины алкоголизма тесно связаны с психологическими. Психологические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причины </a:t>
            </a:r>
            <a:r>
              <a:rPr lang="ru-RU" sz="1600" dirty="0"/>
              <a:t>алкоголизма зависят от характера человека, его умственных способностей (многие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пьют </a:t>
            </a:r>
            <a:r>
              <a:rPr lang="ru-RU" sz="1600" dirty="0"/>
              <a:t>или от избытка ума, или от его недостатка), а также от умения приспосабливаться к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сложным </a:t>
            </a:r>
            <a:r>
              <a:rPr lang="ru-RU" sz="1600" dirty="0"/>
              <a:t>жизненным ситуациям (то есть от адаптивных навыков человека). Одинокий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человек </a:t>
            </a:r>
            <a:r>
              <a:rPr lang="ru-RU" sz="1600" dirty="0"/>
              <a:t>не знает, кому рассказать о своих проблемах, не находит того, кто бы мог ему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помочь</a:t>
            </a:r>
            <a:r>
              <a:rPr lang="ru-RU" sz="1600" dirty="0"/>
              <a:t>. От страха перед безысходностью он начинает употреблять алкоголь как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«</a:t>
            </a:r>
            <a:r>
              <a:rPr lang="ru-RU" sz="1600" dirty="0"/>
              <a:t>успокоительное» средство. Уныние, страх, тревоги подталкивают человека к пьянству.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ДЫХАНИЕ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Наркотики «</a:t>
            </a:r>
            <a:r>
              <a:rPr lang="ru-RU" dirty="0" err="1" smtClean="0"/>
              <a:t>анальгезируют</a:t>
            </a:r>
            <a:r>
              <a:rPr lang="ru-RU" dirty="0" smtClean="0"/>
              <a:t>» (делают нечувствительными) хеморецепторы, </a:t>
            </a:r>
          </a:p>
          <a:p>
            <a:pPr>
              <a:buNone/>
            </a:pPr>
            <a:r>
              <a:rPr lang="ru-RU" dirty="0" smtClean="0"/>
              <a:t>вследствие этого при накоплении углекислого газа эти рецепторы до </a:t>
            </a:r>
          </a:p>
          <a:p>
            <a:pPr>
              <a:buNone/>
            </a:pPr>
            <a:r>
              <a:rPr lang="ru-RU" dirty="0" smtClean="0"/>
              <a:t>нормального уровня не возбуждаются. Неизбежно снижается, а затем угнетается </a:t>
            </a:r>
          </a:p>
          <a:p>
            <a:pPr>
              <a:buNone/>
            </a:pPr>
            <a:r>
              <a:rPr lang="ru-RU" dirty="0" smtClean="0"/>
              <a:t>возбудимость дыхательного центра. Наркоман уже никогда не сможет дышать </a:t>
            </a:r>
          </a:p>
          <a:p>
            <a:pPr>
              <a:buNone/>
            </a:pPr>
            <a:r>
              <a:rPr lang="ru-RU" dirty="0" smtClean="0"/>
              <a:t>досыта. Он обрекает себя на пожизненное кислородное голодание (гипоксию). </a:t>
            </a:r>
          </a:p>
          <a:p>
            <a:pPr>
              <a:buNone/>
            </a:pPr>
            <a:r>
              <a:rPr lang="ru-RU" dirty="0" smtClean="0"/>
              <a:t>Гипоксия развивается обычно в пожилом возрасте, в результате болезней легких, </a:t>
            </a:r>
          </a:p>
          <a:p>
            <a:pPr>
              <a:buNone/>
            </a:pPr>
            <a:r>
              <a:rPr lang="ru-RU" dirty="0" smtClean="0"/>
              <a:t>сердца, легких, а так же при отравлении алкоголем, угарным газом. Гипоксия </a:t>
            </a:r>
          </a:p>
          <a:p>
            <a:pPr>
              <a:buNone/>
            </a:pPr>
            <a:r>
              <a:rPr lang="ru-RU" dirty="0" smtClean="0"/>
              <a:t>является непосредственной причиной смерти при большинстве заболеваний. </a:t>
            </a:r>
          </a:p>
          <a:p>
            <a:pPr>
              <a:buNone/>
            </a:pPr>
            <a:r>
              <a:rPr lang="ru-RU" dirty="0" smtClean="0"/>
              <a:t>Наркоманы чаще всего умирают от остановки дыхания при случайной </a:t>
            </a:r>
          </a:p>
          <a:p>
            <a:pPr>
              <a:buNone/>
            </a:pPr>
            <a:r>
              <a:rPr lang="ru-RU" dirty="0" smtClean="0"/>
              <a:t>передозировке наркотиков. Смерть наступает уже через пять минут после </a:t>
            </a:r>
          </a:p>
          <a:p>
            <a:pPr>
              <a:buNone/>
            </a:pPr>
            <a:r>
              <a:rPr lang="ru-RU" dirty="0" smtClean="0"/>
              <a:t>внутривенного введения наркотика. Помощь обычно не могут и не успевают </a:t>
            </a:r>
          </a:p>
          <a:p>
            <a:pPr>
              <a:buNone/>
            </a:pPr>
            <a:r>
              <a:rPr lang="ru-RU" dirty="0" smtClean="0"/>
              <a:t>оказать. Хотя известен антидот – </a:t>
            </a:r>
            <a:r>
              <a:rPr lang="ru-RU" dirty="0" err="1" smtClean="0"/>
              <a:t>антогонист</a:t>
            </a:r>
            <a:r>
              <a:rPr lang="ru-RU" dirty="0" smtClean="0"/>
              <a:t> морфина </a:t>
            </a:r>
            <a:r>
              <a:rPr lang="ru-RU" dirty="0" err="1" smtClean="0"/>
              <a:t>налоксон</a:t>
            </a:r>
            <a:r>
              <a:rPr lang="ru-RU" dirty="0" smtClean="0"/>
              <a:t> или </a:t>
            </a:r>
            <a:r>
              <a:rPr lang="ru-RU" dirty="0" err="1" smtClean="0"/>
              <a:t>налорфин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 Наркоманам надо знать, что для испытания удовольствия, он позволяет надеть </a:t>
            </a:r>
          </a:p>
          <a:p>
            <a:pPr>
              <a:buNone/>
            </a:pPr>
            <a:r>
              <a:rPr lang="ru-RU" dirty="0" smtClean="0"/>
              <a:t>на свою шею удавку, которую постепенно будут затягивать всю его уже не долгую </a:t>
            </a:r>
          </a:p>
          <a:p>
            <a:pPr>
              <a:buNone/>
            </a:pPr>
            <a:r>
              <a:rPr lang="ru-RU" dirty="0" smtClean="0"/>
              <a:t>жизнь и, в конце концов задушат. Это метафора никакой петли на шее, конечно </a:t>
            </a:r>
          </a:p>
          <a:p>
            <a:pPr>
              <a:buNone/>
            </a:pPr>
            <a:r>
              <a:rPr lang="ru-RU" dirty="0" smtClean="0"/>
              <a:t>же, нет и снаружи не видно, что человек уже при жизни дал себя повесить, но </a:t>
            </a:r>
          </a:p>
          <a:p>
            <a:pPr>
              <a:buNone/>
            </a:pPr>
            <a:r>
              <a:rPr lang="ru-RU" dirty="0" smtClean="0"/>
              <a:t>конечный результат один – анальгезию от угнетения дыхания отделить </a:t>
            </a:r>
          </a:p>
          <a:p>
            <a:pPr>
              <a:buNone/>
            </a:pPr>
            <a:r>
              <a:rPr lang="ru-RU" dirty="0" smtClean="0"/>
              <a:t>невозможно. Человек, выбирающий наркотический кайф, обрекает себя на </a:t>
            </a:r>
          </a:p>
          <a:p>
            <a:pPr>
              <a:buNone/>
            </a:pPr>
            <a:r>
              <a:rPr lang="ru-RU" dirty="0" smtClean="0"/>
              <a:t>медленное </a:t>
            </a:r>
            <a:r>
              <a:rPr lang="ru-RU" dirty="0" err="1" smtClean="0"/>
              <a:t>самоудушение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ВЛИЯНИЕ НАРКОТИКОВ НА КАШЕЛЬ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Наркотики «</a:t>
            </a:r>
            <a:r>
              <a:rPr lang="ru-RU" dirty="0" err="1" smtClean="0"/>
              <a:t>анальгизируют</a:t>
            </a:r>
            <a:r>
              <a:rPr lang="ru-RU" dirty="0" smtClean="0"/>
              <a:t>» хемо- и </a:t>
            </a:r>
            <a:r>
              <a:rPr lang="ru-RU" dirty="0" err="1" smtClean="0"/>
              <a:t>барорецепторы</a:t>
            </a:r>
            <a:r>
              <a:rPr lang="ru-RU" dirty="0" smtClean="0"/>
              <a:t>, </a:t>
            </a:r>
          </a:p>
          <a:p>
            <a:pPr>
              <a:buNone/>
            </a:pPr>
            <a:r>
              <a:rPr lang="ru-RU" dirty="0" smtClean="0"/>
              <a:t>и вследствие этого, блокируют кашлевой центр. </a:t>
            </a:r>
          </a:p>
          <a:p>
            <a:pPr>
              <a:buNone/>
            </a:pPr>
            <a:r>
              <a:rPr lang="ru-RU" dirty="0" smtClean="0"/>
              <a:t>Человек, начавший принимать наркотики отключает </a:t>
            </a:r>
          </a:p>
          <a:p>
            <a:pPr>
              <a:buNone/>
            </a:pPr>
            <a:r>
              <a:rPr lang="ru-RU" dirty="0" smtClean="0"/>
              <a:t>защитный механизм кашля. Даже при простуде кашля не </a:t>
            </a:r>
          </a:p>
          <a:p>
            <a:pPr>
              <a:buNone/>
            </a:pPr>
            <a:r>
              <a:rPr lang="ru-RU" dirty="0" smtClean="0"/>
              <a:t>возникает. В легких наркомана накапливается мокрота, </a:t>
            </a:r>
          </a:p>
          <a:p>
            <a:pPr>
              <a:buNone/>
            </a:pPr>
            <a:r>
              <a:rPr lang="ru-RU" dirty="0" smtClean="0"/>
              <a:t>слизь, грязь, компоненты дыма, пыли из воздуха. </a:t>
            </a:r>
          </a:p>
          <a:p>
            <a:pPr>
              <a:buNone/>
            </a:pPr>
            <a:r>
              <a:rPr lang="ru-RU" dirty="0" smtClean="0"/>
              <a:t>Наркоман превращает свои легкие в переполненную </a:t>
            </a:r>
          </a:p>
          <a:p>
            <a:pPr>
              <a:buNone/>
            </a:pPr>
            <a:r>
              <a:rPr lang="ru-RU" dirty="0" smtClean="0"/>
              <a:t>плевательницу. Не может отхаркнуть наружу, а значит, </a:t>
            </a:r>
          </a:p>
          <a:p>
            <a:pPr>
              <a:buNone/>
            </a:pPr>
            <a:r>
              <a:rPr lang="ru-RU" dirty="0" smtClean="0"/>
              <a:t>плюет в самого себя, во внутреннее пространство своих </a:t>
            </a:r>
          </a:p>
          <a:p>
            <a:pPr>
              <a:buNone/>
            </a:pPr>
            <a:r>
              <a:rPr lang="ru-RU" dirty="0" smtClean="0"/>
              <a:t>легких. Мокрота разлагается, микробы размножаются. </a:t>
            </a:r>
          </a:p>
          <a:p>
            <a:pPr>
              <a:buNone/>
            </a:pPr>
            <a:r>
              <a:rPr lang="ru-RU" dirty="0" smtClean="0"/>
              <a:t>Наркоман на всю оставшуюся  жизнь  превращает легкие в </a:t>
            </a:r>
          </a:p>
          <a:p>
            <a:pPr>
              <a:buNone/>
            </a:pPr>
            <a:r>
              <a:rPr lang="ru-RU" dirty="0" smtClean="0"/>
              <a:t>урну с грязными плевками.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ПИЩЕВАРЕНИЯ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 Наркотики угнетают механизмы регуляции пищеварения. У наркоманов </a:t>
            </a:r>
          </a:p>
          <a:p>
            <a:pPr>
              <a:buNone/>
            </a:pPr>
            <a:r>
              <a:rPr lang="ru-RU" sz="1600" dirty="0" smtClean="0"/>
              <a:t>уменьшаются все вкусовые и обонятельные ощущения. Они уже не могут в </a:t>
            </a:r>
          </a:p>
          <a:p>
            <a:pPr>
              <a:buNone/>
            </a:pPr>
            <a:r>
              <a:rPr lang="ru-RU" sz="1600" dirty="0" smtClean="0"/>
              <a:t>полной мере получать удовольствие от пищи. Снижается аппетит. Уменьшается </a:t>
            </a:r>
          </a:p>
          <a:p>
            <a:pPr>
              <a:buNone/>
            </a:pPr>
            <a:r>
              <a:rPr lang="ru-RU" sz="1600" dirty="0" smtClean="0"/>
              <a:t>выработка ферментов, желчи, желудочного и кишечного соков. Пища не в полной </a:t>
            </a:r>
          </a:p>
          <a:p>
            <a:pPr>
              <a:buNone/>
            </a:pPr>
            <a:r>
              <a:rPr lang="ru-RU" sz="1600" dirty="0" smtClean="0"/>
              <a:t>мере усваивается и переваривается. Наркоман обрекает себя на хроническое </a:t>
            </a:r>
          </a:p>
          <a:p>
            <a:pPr>
              <a:buNone/>
            </a:pPr>
            <a:r>
              <a:rPr lang="ru-RU" sz="1600" dirty="0" smtClean="0"/>
              <a:t>голодание. Обычно наркоманы имеют дефицит веса. Наркотики вызывают спазм </a:t>
            </a:r>
          </a:p>
          <a:p>
            <a:pPr>
              <a:buNone/>
            </a:pPr>
            <a:r>
              <a:rPr lang="ru-RU" sz="1600" dirty="0" smtClean="0"/>
              <a:t>гладкомышечных сфинктеров кишечника. В результате этого задерживается </a:t>
            </a:r>
          </a:p>
          <a:p>
            <a:pPr>
              <a:buNone/>
            </a:pPr>
            <a:r>
              <a:rPr lang="ru-RU" sz="1600" dirty="0" smtClean="0"/>
              <a:t>переход каловых масс из одного отдела в другой. возникают запоры на 5-10 </a:t>
            </a:r>
          </a:p>
          <a:p>
            <a:pPr>
              <a:buNone/>
            </a:pPr>
            <a:r>
              <a:rPr lang="ru-RU" sz="1600" dirty="0" smtClean="0"/>
              <a:t>дней. нужно совсем немного воображения, чтобы представить себе засоренный </a:t>
            </a:r>
          </a:p>
          <a:p>
            <a:pPr>
              <a:buNone/>
            </a:pPr>
            <a:r>
              <a:rPr lang="ru-RU" sz="1600" dirty="0" smtClean="0"/>
              <a:t>унитаз, в котором 10 дней находятся каловые массы  и перенести этот отвратительный </a:t>
            </a:r>
          </a:p>
          <a:p>
            <a:pPr>
              <a:buNone/>
            </a:pPr>
            <a:r>
              <a:rPr lang="ru-RU" sz="1600" dirty="0" smtClean="0"/>
              <a:t>образ на область живота наркомана. Процессы разложения и гниения все время </a:t>
            </a:r>
          </a:p>
          <a:p>
            <a:pPr>
              <a:buNone/>
            </a:pPr>
            <a:r>
              <a:rPr lang="ru-RU" sz="1600" dirty="0" smtClean="0"/>
              <a:t>продолжаются. Образующиеся токсины всасываются в кровь и разносятся по всему</a:t>
            </a:r>
          </a:p>
          <a:p>
            <a:pPr>
              <a:buNone/>
            </a:pPr>
            <a:r>
              <a:rPr lang="ru-RU" sz="1600" dirty="0" smtClean="0"/>
              <a:t>организму, повреждают клетки, вызывают их старение и гибель. У наркоманов всегда </a:t>
            </a:r>
          </a:p>
          <a:p>
            <a:pPr>
              <a:buNone/>
            </a:pPr>
            <a:r>
              <a:rPr lang="ru-RU" sz="1600" dirty="0" smtClean="0"/>
              <a:t>плохой цвет и запах кожи. В палатах, где находятся наркоманы, стоит неприятный, </a:t>
            </a:r>
          </a:p>
          <a:p>
            <a:pPr>
              <a:buNone/>
            </a:pPr>
            <a:r>
              <a:rPr lang="ru-RU" sz="1600" dirty="0" smtClean="0"/>
              <a:t>специфический запах. Все наркоманы имеют  запоры, но до их ума не доходит, что они </a:t>
            </a:r>
          </a:p>
          <a:p>
            <a:pPr>
              <a:buNone/>
            </a:pPr>
            <a:r>
              <a:rPr lang="ru-RU" sz="1600" dirty="0" smtClean="0"/>
              <a:t>превращают свой кишечник в </a:t>
            </a:r>
            <a:r>
              <a:rPr lang="ru-RU" sz="1600" dirty="0" err="1" smtClean="0"/>
              <a:t>непромываемый</a:t>
            </a:r>
            <a:r>
              <a:rPr lang="ru-RU" sz="1600" dirty="0" smtClean="0"/>
              <a:t> унитаз, который носят в себе пока </a:t>
            </a:r>
          </a:p>
          <a:p>
            <a:pPr>
              <a:buNone/>
            </a:pPr>
            <a:r>
              <a:rPr lang="ru-RU" sz="1600" dirty="0" smtClean="0"/>
              <a:t>наслаждаются наркотиками.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ВЛИЯНИЕ НАРКОТИКОВ НА СЕРДЕЧНО-СОСУДИСТУЮ СИСТЕМУ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Наркотики способствуют угнетению сосудодвигательного  центра, </a:t>
            </a:r>
          </a:p>
          <a:p>
            <a:pPr>
              <a:buNone/>
            </a:pPr>
            <a:r>
              <a:rPr lang="ru-RU" dirty="0" smtClean="0"/>
              <a:t>а в </a:t>
            </a:r>
            <a:r>
              <a:rPr lang="ru-RU" dirty="0" err="1" smtClean="0"/>
              <a:t>следтсвие</a:t>
            </a:r>
            <a:r>
              <a:rPr lang="ru-RU" dirty="0" smtClean="0"/>
              <a:t> этого снижение кровяного давления и замедлению </a:t>
            </a:r>
          </a:p>
          <a:p>
            <a:pPr>
              <a:buNone/>
            </a:pPr>
            <a:r>
              <a:rPr lang="ru-RU" dirty="0" smtClean="0"/>
              <a:t>пульса.</a:t>
            </a:r>
          </a:p>
          <a:p>
            <a:pPr>
              <a:buNone/>
            </a:pPr>
            <a:r>
              <a:rPr lang="ru-RU" dirty="0" smtClean="0"/>
              <a:t>По этой причине в организме наркомана всегда возникает </a:t>
            </a:r>
          </a:p>
          <a:p>
            <a:pPr>
              <a:buNone/>
            </a:pPr>
            <a:r>
              <a:rPr lang="ru-RU" dirty="0" smtClean="0"/>
              <a:t>снижение функций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системы, </a:t>
            </a:r>
          </a:p>
          <a:p>
            <a:pPr>
              <a:buNone/>
            </a:pPr>
            <a:r>
              <a:rPr lang="ru-RU" dirty="0" smtClean="0"/>
              <a:t>уменьшение снабжения клеток необходимыми им </a:t>
            </a:r>
          </a:p>
          <a:p>
            <a:pPr>
              <a:buNone/>
            </a:pPr>
            <a:r>
              <a:rPr lang="ru-RU" dirty="0" smtClean="0"/>
              <a:t>веществами, а так же очистка клеток и тканей. Функции всех </a:t>
            </a:r>
          </a:p>
          <a:p>
            <a:pPr>
              <a:buNone/>
            </a:pPr>
            <a:r>
              <a:rPr lang="ru-RU" dirty="0" smtClean="0"/>
              <a:t>клеток слабеют, они дряхлеют, как в глубокой старости. Наркоман </a:t>
            </a:r>
          </a:p>
          <a:p>
            <a:pPr>
              <a:buNone/>
            </a:pPr>
            <a:r>
              <a:rPr lang="ru-RU" dirty="0" smtClean="0"/>
              <a:t>уже не может развить достаточно больших усилий, справляться с </a:t>
            </a:r>
          </a:p>
          <a:p>
            <a:pPr>
              <a:buNone/>
            </a:pPr>
            <a:r>
              <a:rPr lang="ru-RU" dirty="0" smtClean="0"/>
              <a:t>обычным объемом работы. Старческие изменения в юном </a:t>
            </a:r>
          </a:p>
          <a:p>
            <a:pPr>
              <a:buNone/>
            </a:pPr>
            <a:r>
              <a:rPr lang="ru-RU" dirty="0" smtClean="0"/>
              <a:t>возрасте никак не могут добавить радости в жизни.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Облик человека, постоянно принимающего наркотическое зелье: гнилые </a:t>
            </a:r>
          </a:p>
          <a:p>
            <a:pPr>
              <a:buNone/>
            </a:pPr>
            <a:r>
              <a:rPr lang="ru-RU" sz="2000" dirty="0" smtClean="0"/>
              <a:t>зубы, преждевременное облысение, желтушно-серая кожа, лицо с </a:t>
            </a:r>
          </a:p>
          <a:p>
            <a:pPr>
              <a:buNone/>
            </a:pPr>
            <a:r>
              <a:rPr lang="ru-RU" sz="2000" dirty="0" smtClean="0"/>
              <a:t>ранними. Прием наркотика обязательно приводит к изменению </a:t>
            </a:r>
          </a:p>
          <a:p>
            <a:pPr>
              <a:buNone/>
            </a:pPr>
            <a:r>
              <a:rPr lang="ru-RU" sz="2000" dirty="0" smtClean="0"/>
              <a:t>психики человека, что проявляется в грубости, равнодушии к </a:t>
            </a:r>
          </a:p>
          <a:p>
            <a:pPr>
              <a:buNone/>
            </a:pPr>
            <a:r>
              <a:rPr lang="ru-RU" sz="2000" dirty="0" smtClean="0"/>
              <a:t>окружающим, жестокости, трудности в общении. Поведение наркомана </a:t>
            </a:r>
          </a:p>
          <a:p>
            <a:pPr>
              <a:buNone/>
            </a:pPr>
            <a:r>
              <a:rPr lang="ru-RU" sz="2000" dirty="0" smtClean="0"/>
              <a:t>настолько зависит от этого ощущения сиюминутного удовольствия, что </a:t>
            </a:r>
          </a:p>
          <a:p>
            <a:pPr>
              <a:buNone/>
            </a:pPr>
            <a:r>
              <a:rPr lang="ru-RU" sz="2000" dirty="0" smtClean="0"/>
              <a:t>заставить его осмыслить грозящую опасность невозможно. Через </a:t>
            </a:r>
          </a:p>
          <a:p>
            <a:pPr>
              <a:buNone/>
            </a:pPr>
            <a:r>
              <a:rPr lang="ru-RU" sz="2000" dirty="0" smtClean="0"/>
              <a:t>определенное время наступает такой момент, когда наркотики нужны </a:t>
            </a:r>
          </a:p>
          <a:p>
            <a:pPr>
              <a:buNone/>
            </a:pPr>
            <a:r>
              <a:rPr lang="ru-RU" sz="2000" dirty="0" smtClean="0"/>
              <a:t>ему вовсе не для веселого настроения, а для поддержания относительно</a:t>
            </a:r>
          </a:p>
          <a:p>
            <a:pPr>
              <a:buNone/>
            </a:pPr>
            <a:r>
              <a:rPr lang="ru-RU" sz="2000" dirty="0" smtClean="0"/>
              <a:t>нормального самочувствия. Жизнь БЕЗ НАРКОТИКОВ становится </a:t>
            </a:r>
          </a:p>
          <a:p>
            <a:pPr>
              <a:buNone/>
            </a:pPr>
            <a:r>
              <a:rPr lang="ru-RU" sz="2000" dirty="0" smtClean="0"/>
              <a:t>невозможной.</a:t>
            </a:r>
          </a:p>
          <a:p>
            <a:pPr>
              <a:buNone/>
            </a:pPr>
            <a:r>
              <a:rPr lang="ru-RU" sz="2000" dirty="0" smtClean="0"/>
              <a:t>Среди наркоманов часто встречаются случаи одного из серьезнейших </a:t>
            </a:r>
          </a:p>
          <a:p>
            <a:pPr>
              <a:buNone/>
            </a:pPr>
            <a:r>
              <a:rPr lang="ru-RU" sz="2000" dirty="0" smtClean="0"/>
              <a:t>заболеваний нашего времени </a:t>
            </a:r>
            <a:r>
              <a:rPr lang="ru-RU" sz="2000" dirty="0" err="1" smtClean="0"/>
              <a:t>СПИДа</a:t>
            </a:r>
            <a:r>
              <a:rPr lang="ru-RU" sz="2000" dirty="0" smtClean="0"/>
              <a:t> (синдрома приобретенного </a:t>
            </a:r>
          </a:p>
          <a:p>
            <a:pPr>
              <a:buNone/>
            </a:pPr>
            <a:r>
              <a:rPr lang="ru-RU" sz="2000" dirty="0" smtClean="0"/>
              <a:t>иммунодефицита), не поддающегося никакому лечению. Те, кто </a:t>
            </a:r>
          </a:p>
          <a:p>
            <a:pPr>
              <a:buNone/>
            </a:pPr>
            <a:r>
              <a:rPr lang="ru-RU" sz="2000" dirty="0" smtClean="0"/>
              <a:t>употребляют наркотики, чаще всего умирают молодыми. Врачи редко </a:t>
            </a:r>
          </a:p>
          <a:p>
            <a:pPr>
              <a:buNone/>
            </a:pPr>
            <a:r>
              <a:rPr lang="ru-RU" sz="2000" dirty="0" smtClean="0"/>
              <a:t>сталкиваются с наркоманами- стариками, так как даже до среднего </a:t>
            </a:r>
          </a:p>
          <a:p>
            <a:pPr>
              <a:buNone/>
            </a:pPr>
            <a:r>
              <a:rPr lang="ru-RU" sz="2000" dirty="0" smtClean="0"/>
              <a:t>возраста эти люди не доживают.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hostingkartinok.com/uploads/images/2012/01/9bf12957ad64d507949eb4dd9c5e1f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econom-apteka.kiev.ua/wp-content/uploads/2012-07-31/dejstvie-narkotikov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dirty="0" smtClean="0"/>
              <a:t>Конец.</a:t>
            </a: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Эти и многие другие причины пьянства и алкоголизма приводят к печальным последствиям.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Но</a:t>
            </a:r>
            <a:r>
              <a:rPr lang="ru-RU" sz="1600" dirty="0"/>
              <a:t>, к сожалению, далеко не каждый больной полностью осознает всю серьезность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заболевания</a:t>
            </a:r>
            <a:r>
              <a:rPr lang="ru-RU" sz="1600" dirty="0"/>
              <a:t>: многие верят в то, что справятся с недугом самостоятельно. Проходит время,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алкогольная </a:t>
            </a:r>
            <a:r>
              <a:rPr lang="ru-RU" sz="1600" dirty="0"/>
              <a:t>зависимость увеличивается, окончательно пропадает интерес к работе 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саморазвитию</a:t>
            </a:r>
            <a:r>
              <a:rPr lang="ru-RU" sz="1600" dirty="0"/>
              <a:t>, семья и близкие люди отходят на второй план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/>
              <a:t>Алкоголь сильно меняет жизнь человека. Но когда, кажется, что многое уже потеряно,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отчаиваться </a:t>
            </a:r>
            <a:r>
              <a:rPr lang="ru-RU" sz="1600" dirty="0"/>
              <a:t>не стоит. Нельзя допускать того, чтобы алкоголь полностью завладел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человеком</a:t>
            </a:r>
            <a:r>
              <a:rPr lang="ru-RU" sz="1600" dirty="0"/>
              <a:t>. К счастью, современная медицина и лекарственные препараты способны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вернуть </a:t>
            </a:r>
            <a:r>
              <a:rPr lang="ru-RU" sz="1600" dirty="0"/>
              <a:t>больного человека к прежней жизни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/>
              <a:t>Лечение больных алкоголизмом включает в себя полный отказ от алкоголя, очищение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организма </a:t>
            </a:r>
            <a:r>
              <a:rPr lang="ru-RU" sz="1600" dirty="0"/>
              <a:t>от скопившихся вредных веществ, а также психологическую помощь. Лечение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алкоголизма </a:t>
            </a:r>
            <a:r>
              <a:rPr lang="ru-RU" sz="1600" dirty="0"/>
              <a:t>– сложный процесс, требующий внимания и контроля специалистов. Важно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учитывать </a:t>
            </a:r>
            <a:r>
              <a:rPr lang="ru-RU" sz="1600" dirty="0"/>
              <a:t>возраст больного, общее состояние его здоровья, наличие хронических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заболеваний </a:t>
            </a:r>
            <a:r>
              <a:rPr lang="ru-RU" sz="1600" dirty="0"/>
              <a:t>и переносимость некоторых видов лекарственных препаратов.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Алкоголь всасывается в кровь легко, без </a:t>
            </a:r>
          </a:p>
          <a:p>
            <a:pPr>
              <a:buNone/>
            </a:pPr>
            <a:r>
              <a:rPr lang="ru-RU" dirty="0" smtClean="0"/>
              <a:t>предварительного переваривания. </a:t>
            </a:r>
          </a:p>
          <a:p>
            <a:pPr>
              <a:buNone/>
            </a:pPr>
            <a:r>
              <a:rPr lang="ru-RU" dirty="0" smtClean="0"/>
              <a:t>Всасывание происходит быстро и начинается </a:t>
            </a:r>
          </a:p>
          <a:p>
            <a:pPr>
              <a:buNone/>
            </a:pPr>
            <a:r>
              <a:rPr lang="ru-RU" dirty="0" smtClean="0"/>
              <a:t>уже в слизистой оболочке ротовой полости. </a:t>
            </a:r>
          </a:p>
          <a:p>
            <a:pPr>
              <a:buNone/>
            </a:pPr>
            <a:r>
              <a:rPr lang="ru-RU" dirty="0" smtClean="0"/>
              <a:t>Приблизительно 20% алкоголя всасывается в </a:t>
            </a:r>
          </a:p>
          <a:p>
            <a:pPr>
              <a:buNone/>
            </a:pPr>
            <a:r>
              <a:rPr lang="ru-RU" dirty="0" smtClean="0"/>
              <a:t>желудке, остальная часть поглощается в </a:t>
            </a:r>
          </a:p>
          <a:p>
            <a:pPr>
              <a:buNone/>
            </a:pPr>
            <a:r>
              <a:rPr lang="ru-RU" dirty="0" smtClean="0"/>
              <a:t>тонком кишечнике.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организме алкоголь оказывает четыре основных эффекта: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Обеспечивает организм энергией;</a:t>
            </a:r>
          </a:p>
          <a:p>
            <a:pPr>
              <a:buFontTx/>
              <a:buChar char="-"/>
            </a:pPr>
            <a:r>
              <a:rPr lang="ru-RU" dirty="0"/>
              <a:t>з</a:t>
            </a:r>
            <a:r>
              <a:rPr lang="ru-RU" dirty="0" smtClean="0"/>
              <a:t>амедляет работу центральной нервной системы, снижает её эффективность;</a:t>
            </a:r>
          </a:p>
          <a:p>
            <a:pPr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тимулирует производство мочи (вследствие этого клетки обезвоживаются);</a:t>
            </a:r>
          </a:p>
          <a:p>
            <a:pPr>
              <a:buFontTx/>
              <a:buChar char="-"/>
            </a:pPr>
            <a:r>
              <a:rPr lang="ru-RU" dirty="0"/>
              <a:t>в</a:t>
            </a:r>
            <a:r>
              <a:rPr lang="ru-RU" dirty="0" smtClean="0"/>
              <a:t>ыводит из строя печень.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4308</Words>
  <Application>Microsoft Office PowerPoint</Application>
  <PresentationFormat>Экран (4:3)</PresentationFormat>
  <Paragraphs>679</Paragraphs>
  <Slides>67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Презентация PowerPoint</vt:lpstr>
      <vt:lpstr>Вредное влияние алкоголя на организм человека </vt:lpstr>
      <vt:lpstr>Презентация PowerPoint</vt:lpstr>
      <vt:lpstr>Алкоголизм — важнейшая проблема современного общества </vt:lpstr>
      <vt:lpstr>Причины алкоголизма</vt:lpstr>
      <vt:lpstr>Три основные группы причин алкоголизма </vt:lpstr>
      <vt:lpstr>Презентация PowerPoint</vt:lpstr>
      <vt:lpstr>Механизм:</vt:lpstr>
      <vt:lpstr>В организме алкоголь оказывает четыре основных эффекта:</vt:lpstr>
      <vt:lpstr>Влияние алкоголя на сердце</vt:lpstr>
      <vt:lpstr>Презентация PowerPoint</vt:lpstr>
      <vt:lpstr>Влияние алкоголя на печень</vt:lpstr>
      <vt:lpstr>Презентация PowerPoint</vt:lpstr>
      <vt:lpstr>Влияние алкоголя на почки   </vt:lpstr>
      <vt:lpstr>Презентация PowerPoint</vt:lpstr>
      <vt:lpstr>Влияние алкоголя на легкие </vt:lpstr>
      <vt:lpstr>Презентация PowerPoint</vt:lpstr>
      <vt:lpstr>Влияние алкоголя на организм: пищеварительная система</vt:lpstr>
      <vt:lpstr>Презентация PowerPoint</vt:lpstr>
      <vt:lpstr>Влияние алкоголя на головной мозг</vt:lpstr>
      <vt:lpstr>Презентация PowerPoint</vt:lpstr>
      <vt:lpstr>Влияние алкоголя на организм: репродуктивные функции и половые органы</vt:lpstr>
      <vt:lpstr>Продукты, выводящие алкоголь из организма </vt:lpstr>
      <vt:lpstr>Презентация PowerPoint</vt:lpstr>
      <vt:lpstr>Презентация PowerPoint</vt:lpstr>
      <vt:lpstr>Вредное влияние курения на организм человека</vt:lpstr>
      <vt:lpstr>В дыме табака содержится более 30 ядовитых веществ:</vt:lpstr>
      <vt:lpstr>Курение и болезни</vt:lpstr>
      <vt:lpstr>Кровь</vt:lpstr>
      <vt:lpstr>Обмен веществ</vt:lpstr>
      <vt:lpstr>  Мозг  </vt:lpstr>
      <vt:lpstr>Сердечно-сосудистая система</vt:lpstr>
      <vt:lpstr>Презентация PowerPoint</vt:lpstr>
      <vt:lpstr>Легкие</vt:lpstr>
      <vt:lpstr>Презентация PowerPoint</vt:lpstr>
      <vt:lpstr>Желудок</vt:lpstr>
      <vt:lpstr>Презентация PowerPoint</vt:lpstr>
      <vt:lpstr>Глаза</vt:lpstr>
      <vt:lpstr>Другие органы чувств</vt:lpstr>
      <vt:lpstr>Мочевой пузырь</vt:lpstr>
      <vt:lpstr>Презентация PowerPoint</vt:lpstr>
      <vt:lpstr>Презентация PowerPoint</vt:lpstr>
      <vt:lpstr>Презентация PowerPoint</vt:lpstr>
      <vt:lpstr>Презентация PowerPoint</vt:lpstr>
      <vt:lpstr>Репродуктивная система</vt:lpstr>
      <vt:lpstr> КУРЕНИЕ И СМЕРТНОСТЬ </vt:lpstr>
      <vt:lpstr>Никотин один из самых опасных ядов растительного происхождения</vt:lpstr>
      <vt:lpstr>Влияние курения на женский организм:</vt:lpstr>
      <vt:lpstr>Связь памяти и интеллекта с курением</vt:lpstr>
      <vt:lpstr>Презентация PowerPoint</vt:lpstr>
      <vt:lpstr>Вредное воздействие наркотиков на организм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действия наркотиков на организм </vt:lpstr>
      <vt:lpstr>Презентация PowerPoint</vt:lpstr>
      <vt:lpstr>Виды наркотиков </vt:lpstr>
      <vt:lpstr> К гибели наркоманов приводят:</vt:lpstr>
      <vt:lpstr>ДЫХАНИЕ</vt:lpstr>
      <vt:lpstr>ВЛИЯНИЕ НАРКОТИКОВ НА КАШЕЛЬ</vt:lpstr>
      <vt:lpstr>СИСТЕМА ПИЩЕВАРЕНИЯ</vt:lpstr>
      <vt:lpstr>ВЛИЯНИЕ НАРКОТИКОВ НА СЕРДЕЧНО-СОСУДИСТУЮ СИСТЕМУ</vt:lpstr>
      <vt:lpstr>Презентация PowerPoint</vt:lpstr>
      <vt:lpstr>Презентация PowerPoint</vt:lpstr>
      <vt:lpstr>Презентация PowerPoint</vt:lpstr>
      <vt:lpstr>Конец.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Воздействие вредных веществ на организм человека </dc:title>
  <dc:creator>Админ</dc:creator>
  <cp:lastModifiedBy>User</cp:lastModifiedBy>
  <cp:revision>87</cp:revision>
  <dcterms:created xsi:type="dcterms:W3CDTF">2014-03-14T16:52:54Z</dcterms:created>
  <dcterms:modified xsi:type="dcterms:W3CDTF">2014-04-17T19:02:23Z</dcterms:modified>
</cp:coreProperties>
</file>