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61EB6B-A67B-45D9-9CE1-E3A84895247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C8B5B19-D420-42A6-82CD-D22AF102A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6" y="188640"/>
            <a:ext cx="8731509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400" y="5085184"/>
            <a:ext cx="4013200" cy="136815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uk-UA" sz="2800" dirty="0" smtClean="0"/>
              <a:t>Штучні супутники Землі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678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3923928" cy="6858000"/>
          </a:xfrm>
        </p:spPr>
        <p:txBody>
          <a:bodyPr>
            <a:noAutofit/>
          </a:bodyPr>
          <a:lstStyle/>
          <a:p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міжнародної</a:t>
            </a:r>
            <a:r>
              <a:rPr lang="ru-RU" sz="2400" dirty="0"/>
              <a:t> </a:t>
            </a:r>
            <a:r>
              <a:rPr lang="ru-RU" sz="2400" dirty="0" err="1"/>
              <a:t>домовленості</a:t>
            </a:r>
            <a:r>
              <a:rPr lang="ru-RU" sz="2400" dirty="0"/>
              <a:t> </a:t>
            </a:r>
            <a:r>
              <a:rPr lang="ru-RU" sz="2400" dirty="0" err="1"/>
              <a:t>космічний</a:t>
            </a:r>
            <a:r>
              <a:rPr lang="ru-RU" sz="2400" dirty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b="1" dirty="0" err="1"/>
              <a:t>супутником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зробив</a:t>
            </a:r>
            <a:r>
              <a:rPr lang="ru-RU" sz="2400" dirty="0"/>
              <a:t> не </a:t>
            </a:r>
            <a:r>
              <a:rPr lang="ru-RU" sz="2400" dirty="0" err="1"/>
              <a:t>менше</a:t>
            </a:r>
            <a:r>
              <a:rPr lang="ru-RU" sz="2400" dirty="0"/>
              <a:t> одного </a:t>
            </a:r>
            <a:r>
              <a:rPr lang="ru-RU" sz="2400" dirty="0" err="1"/>
              <a:t>звороту</a:t>
            </a:r>
            <a:r>
              <a:rPr lang="ru-RU" sz="2400" dirty="0"/>
              <a:t> </a:t>
            </a:r>
            <a:r>
              <a:rPr lang="ru-RU" sz="2400" dirty="0" err="1"/>
              <a:t>довкола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Інакше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b="1" dirty="0" err="1"/>
              <a:t>ракетним</a:t>
            </a:r>
            <a:r>
              <a:rPr lang="ru-RU" sz="2400" b="1" dirty="0"/>
              <a:t> зондом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проводив </a:t>
            </a:r>
            <a:r>
              <a:rPr lang="ru-RU" sz="2400" dirty="0" err="1"/>
              <a:t>виміри</a:t>
            </a:r>
            <a:r>
              <a:rPr lang="ru-RU" sz="2400" dirty="0"/>
              <a:t> </a:t>
            </a:r>
            <a:r>
              <a:rPr lang="ru-RU" sz="2400" dirty="0" err="1"/>
              <a:t>уздовж</a:t>
            </a:r>
            <a:r>
              <a:rPr lang="ru-RU" sz="2400" dirty="0"/>
              <a:t> </a:t>
            </a:r>
            <a:r>
              <a:rPr lang="ru-RU" sz="2400" dirty="0" err="1"/>
              <a:t>балістичної</a:t>
            </a:r>
            <a:r>
              <a:rPr lang="ru-RU" sz="2400" dirty="0"/>
              <a:t> </a:t>
            </a:r>
            <a:r>
              <a:rPr lang="ru-RU" sz="2400" dirty="0" err="1"/>
              <a:t>траєкторії</a:t>
            </a:r>
            <a:r>
              <a:rPr lang="ru-RU" sz="2400" dirty="0"/>
              <a:t>, і не </a:t>
            </a:r>
            <a:r>
              <a:rPr lang="ru-RU" sz="2400" dirty="0" err="1"/>
              <a:t>реєструється</a:t>
            </a:r>
            <a:r>
              <a:rPr lang="ru-RU" sz="2400" dirty="0"/>
              <a:t> як </a:t>
            </a:r>
            <a:r>
              <a:rPr lang="ru-RU" sz="2400" dirty="0" err="1"/>
              <a:t>супутник</a:t>
            </a:r>
            <a:r>
              <a:rPr lang="ru-RU" sz="2400" dirty="0"/>
              <a:t>.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вирішуються</a:t>
            </a:r>
            <a:r>
              <a:rPr lang="ru-RU" sz="2400" dirty="0"/>
              <a:t> з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smtClean="0"/>
              <a:t>ШСЗ,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підрозділяють</a:t>
            </a:r>
            <a:r>
              <a:rPr lang="ru-RU" sz="2400" dirty="0"/>
              <a:t> на </a:t>
            </a:r>
            <a:r>
              <a:rPr lang="ru-RU" sz="2400" b="1" dirty="0" err="1"/>
              <a:t>науководослідницькі</a:t>
            </a:r>
            <a:r>
              <a:rPr lang="ru-RU" sz="2400" b="1" dirty="0"/>
              <a:t> і </a:t>
            </a:r>
            <a:r>
              <a:rPr lang="ru-RU" sz="2400" b="1" dirty="0" err="1"/>
              <a:t>прикладні</a:t>
            </a:r>
            <a:r>
              <a:rPr lang="ru-RU" sz="2400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4" y="1801701"/>
            <a:ext cx="4974193" cy="325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64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2400" dirty="0" err="1"/>
              <a:t>Якщо</a:t>
            </a:r>
            <a:r>
              <a:rPr lang="ru-RU" sz="2400" dirty="0"/>
              <a:t> на </a:t>
            </a:r>
            <a:r>
              <a:rPr lang="ru-RU" sz="2400" dirty="0" err="1"/>
              <a:t>супутнику</a:t>
            </a:r>
            <a:r>
              <a:rPr lang="ru-RU" sz="2400" dirty="0"/>
              <a:t> </a:t>
            </a:r>
            <a:r>
              <a:rPr lang="ru-RU" sz="2400" dirty="0" err="1"/>
              <a:t>встановлені</a:t>
            </a:r>
            <a:r>
              <a:rPr lang="ru-RU" sz="2400" dirty="0"/>
              <a:t> </a:t>
            </a:r>
            <a:r>
              <a:rPr lang="ru-RU" sz="2400" dirty="0" err="1"/>
              <a:t>радіопередавачі</a:t>
            </a:r>
            <a:r>
              <a:rPr lang="ru-RU" sz="2400" dirty="0"/>
              <a:t>, та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інша</a:t>
            </a:r>
            <a:r>
              <a:rPr lang="ru-RU" sz="2400" dirty="0"/>
              <a:t> </a:t>
            </a:r>
            <a:r>
              <a:rPr lang="ru-RU" sz="2400" dirty="0" err="1"/>
              <a:t>вимірювальна</a:t>
            </a:r>
            <a:r>
              <a:rPr lang="ru-RU" sz="2400" dirty="0"/>
              <a:t> </a:t>
            </a:r>
            <a:r>
              <a:rPr lang="ru-RU" sz="2400" dirty="0" err="1"/>
              <a:t>апаратура</a:t>
            </a:r>
            <a:r>
              <a:rPr lang="ru-RU" sz="2400" dirty="0"/>
              <a:t>, </a:t>
            </a:r>
            <a:r>
              <a:rPr lang="ru-RU" sz="2400" dirty="0" err="1"/>
              <a:t>імпульсні</a:t>
            </a:r>
            <a:r>
              <a:rPr lang="ru-RU" sz="2400" dirty="0"/>
              <a:t> </a:t>
            </a:r>
            <a:r>
              <a:rPr lang="ru-RU" sz="2400" dirty="0" err="1"/>
              <a:t>лампи</a:t>
            </a:r>
            <a:r>
              <a:rPr lang="ru-RU" sz="2400" dirty="0"/>
              <a:t> для </a:t>
            </a:r>
            <a:r>
              <a:rPr lang="ru-RU" sz="2400" dirty="0" err="1"/>
              <a:t>подачі</a:t>
            </a:r>
            <a:r>
              <a:rPr lang="ru-RU" sz="2400" dirty="0"/>
              <a:t> </a:t>
            </a:r>
            <a:r>
              <a:rPr lang="ru-RU" sz="2400" dirty="0" err="1"/>
              <a:t>світлових</a:t>
            </a:r>
            <a:r>
              <a:rPr lang="ru-RU" sz="2400" dirty="0"/>
              <a:t> </a:t>
            </a:r>
            <a:r>
              <a:rPr lang="ru-RU" sz="2400" dirty="0" err="1"/>
              <a:t>сигналів</a:t>
            </a:r>
            <a:r>
              <a:rPr lang="ru-RU" sz="2400" dirty="0"/>
              <a:t> і т. п.,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b="1" dirty="0" err="1"/>
              <a:t>активним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63" y="2238374"/>
            <a:ext cx="6167874" cy="385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54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Пасивні</a:t>
            </a:r>
            <a:r>
              <a:rPr lang="ru-RU" sz="2400" b="1" dirty="0"/>
              <a:t> </a:t>
            </a:r>
            <a:r>
              <a:rPr lang="ru-RU" sz="2400" dirty="0" smtClean="0"/>
              <a:t>ШСЗ </a:t>
            </a:r>
            <a:r>
              <a:rPr lang="ru-RU" sz="2400" dirty="0" err="1" smtClean="0"/>
              <a:t>призначені</a:t>
            </a:r>
            <a:r>
              <a:rPr lang="ru-RU" sz="2400" dirty="0" smtClean="0"/>
              <a:t> </a:t>
            </a:r>
            <a:r>
              <a:rPr lang="ru-RU" sz="2400" dirty="0" err="1"/>
              <a:t>зазвичай</a:t>
            </a:r>
            <a:r>
              <a:rPr lang="ru-RU" sz="2400" dirty="0"/>
              <a:t> для </a:t>
            </a:r>
            <a:r>
              <a:rPr lang="ru-RU" sz="2400" dirty="0" err="1"/>
              <a:t>спостережень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земної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при </a:t>
            </a:r>
            <a:r>
              <a:rPr lang="ru-RU" sz="2400" dirty="0" err="1"/>
              <a:t>вирішенні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(до таких Ш</a:t>
            </a:r>
            <a:r>
              <a:rPr lang="ru-RU" sz="2400" dirty="0" smtClean="0"/>
              <a:t>СЗ належать </a:t>
            </a:r>
            <a:r>
              <a:rPr lang="ru-RU" sz="2400" dirty="0" err="1"/>
              <a:t>супутники-балони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досягають</a:t>
            </a:r>
            <a:r>
              <a:rPr lang="ru-RU" sz="2400" dirty="0"/>
              <a:t> в </a:t>
            </a:r>
            <a:r>
              <a:rPr lang="ru-RU" sz="2400" dirty="0" err="1"/>
              <a:t>діаметрі</a:t>
            </a:r>
            <a:r>
              <a:rPr lang="ru-RU" sz="2400" dirty="0"/>
              <a:t>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десятків</a:t>
            </a:r>
            <a:r>
              <a:rPr lang="ru-RU" sz="2400" dirty="0"/>
              <a:t> </a:t>
            </a:r>
            <a:r>
              <a:rPr lang="ru-RU" sz="2400" dirty="0" err="1" smtClean="0"/>
              <a:t>мкоду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29" y="1781174"/>
            <a:ext cx="5401342" cy="467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05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 err="1"/>
              <a:t>Науково-дослідницькі</a:t>
            </a:r>
            <a:r>
              <a:rPr lang="ru-RU" sz="2400" dirty="0"/>
              <a:t> </a:t>
            </a:r>
            <a:r>
              <a:rPr lang="ru-RU" sz="2400" dirty="0" err="1"/>
              <a:t>служать</a:t>
            </a:r>
            <a:r>
              <a:rPr lang="ru-RU" sz="2400" dirty="0"/>
              <a:t> для </a:t>
            </a:r>
            <a:r>
              <a:rPr lang="ru-RU" sz="2400" dirty="0" err="1"/>
              <a:t>досліджень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небесних</a:t>
            </a:r>
            <a:r>
              <a:rPr lang="ru-RU" sz="2400" dirty="0"/>
              <a:t> </a:t>
            </a:r>
            <a:r>
              <a:rPr lang="ru-RU" sz="2400" dirty="0" err="1"/>
              <a:t>тіл</a:t>
            </a:r>
            <a:r>
              <a:rPr lang="ru-RU" sz="2400" dirty="0"/>
              <a:t>, </a:t>
            </a:r>
            <a:r>
              <a:rPr lang="ru-RU" sz="2400" dirty="0" err="1"/>
              <a:t>космічного</a:t>
            </a:r>
            <a:r>
              <a:rPr lang="ru-RU" sz="2400" dirty="0"/>
              <a:t> простору. До </a:t>
            </a:r>
            <a:r>
              <a:rPr lang="ru-RU" sz="2400" dirty="0" err="1"/>
              <a:t>їх</a:t>
            </a:r>
            <a:r>
              <a:rPr lang="ru-RU" sz="2400" dirty="0"/>
              <a:t> числа </a:t>
            </a:r>
            <a:r>
              <a:rPr lang="ru-RU" sz="2400" dirty="0" err="1"/>
              <a:t>відносяться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, </a:t>
            </a:r>
            <a:r>
              <a:rPr lang="ru-RU" sz="2400" dirty="0" err="1"/>
              <a:t>геофизичні</a:t>
            </a:r>
            <a:r>
              <a:rPr lang="ru-RU" sz="2400" dirty="0"/>
              <a:t> </a:t>
            </a:r>
            <a:r>
              <a:rPr lang="ru-RU" sz="2400" dirty="0" err="1"/>
              <a:t>супутники</a:t>
            </a:r>
            <a:r>
              <a:rPr lang="ru-RU" sz="2400" dirty="0"/>
              <a:t>, </a:t>
            </a:r>
            <a:r>
              <a:rPr lang="ru-RU" sz="2400" dirty="0" err="1"/>
              <a:t>геодезичні</a:t>
            </a:r>
            <a:r>
              <a:rPr lang="ru-RU" sz="2400" dirty="0"/>
              <a:t> </a:t>
            </a:r>
            <a:r>
              <a:rPr lang="ru-RU" sz="2400" dirty="0" err="1"/>
              <a:t>супутники</a:t>
            </a:r>
            <a:r>
              <a:rPr lang="ru-RU" sz="2400" dirty="0"/>
              <a:t>, </a:t>
            </a:r>
            <a:r>
              <a:rPr lang="ru-RU" sz="2400" dirty="0" err="1"/>
              <a:t>орбітальні</a:t>
            </a:r>
            <a:r>
              <a:rPr lang="ru-RU" sz="2400" dirty="0"/>
              <a:t> </a:t>
            </a:r>
            <a:r>
              <a:rPr lang="ru-RU" sz="2400" dirty="0" err="1"/>
              <a:t>астрономічні</a:t>
            </a:r>
            <a:r>
              <a:rPr lang="ru-RU" sz="2400" dirty="0"/>
              <a:t> </a:t>
            </a:r>
            <a:r>
              <a:rPr lang="ru-RU" sz="2400" dirty="0" err="1"/>
              <a:t>обсерваторії</a:t>
            </a:r>
            <a:r>
              <a:rPr lang="ru-RU" sz="2400" dirty="0"/>
              <a:t> і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58" y="2060848"/>
            <a:ext cx="6131484" cy="435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23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Прикладними</a:t>
            </a:r>
            <a:r>
              <a:rPr lang="ru-RU" sz="2400" dirty="0"/>
              <a:t> є </a:t>
            </a:r>
            <a:r>
              <a:rPr lang="ru-RU" sz="2400" dirty="0" err="1"/>
              <a:t>супутники</a:t>
            </a:r>
            <a:r>
              <a:rPr lang="ru-RU" sz="2400" dirty="0"/>
              <a:t> </a:t>
            </a:r>
            <a:r>
              <a:rPr lang="ru-RU" sz="2400" dirty="0" err="1"/>
              <a:t>зв‘язку</a:t>
            </a:r>
            <a:r>
              <a:rPr lang="ru-RU" sz="2400" dirty="0"/>
              <a:t>, </a:t>
            </a:r>
            <a:r>
              <a:rPr lang="ru-RU" sz="2400" dirty="0" err="1"/>
              <a:t>метеорологічні</a:t>
            </a:r>
            <a:r>
              <a:rPr lang="ru-RU" sz="2400" dirty="0"/>
              <a:t> </a:t>
            </a:r>
            <a:r>
              <a:rPr lang="ru-RU" sz="2400" dirty="0" err="1"/>
              <a:t>супутники</a:t>
            </a:r>
            <a:r>
              <a:rPr lang="ru-RU" sz="2400" dirty="0"/>
              <a:t>, ШСЗ для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земних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, </a:t>
            </a:r>
            <a:r>
              <a:rPr lang="ru-RU" sz="2400" dirty="0" err="1"/>
              <a:t>навігаційні</a:t>
            </a:r>
            <a:r>
              <a:rPr lang="ru-RU" sz="2400" dirty="0"/>
              <a:t> </a:t>
            </a:r>
            <a:r>
              <a:rPr lang="ru-RU" sz="2400" dirty="0" err="1"/>
              <a:t>супутники</a:t>
            </a:r>
            <a:r>
              <a:rPr lang="ru-RU" sz="2400" dirty="0"/>
              <a:t>, </a:t>
            </a:r>
            <a:r>
              <a:rPr lang="ru-RU" sz="2400" dirty="0" err="1"/>
              <a:t>супутники</a:t>
            </a:r>
            <a:r>
              <a:rPr lang="ru-RU" sz="2400" dirty="0"/>
              <a:t> </a:t>
            </a:r>
            <a:r>
              <a:rPr lang="ru-RU" sz="2400" dirty="0" err="1"/>
              <a:t>технічного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 (для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космічних</a:t>
            </a:r>
            <a:r>
              <a:rPr lang="ru-RU" sz="2400" dirty="0"/>
              <a:t> умов на </a:t>
            </a:r>
            <a:r>
              <a:rPr lang="ru-RU" sz="2400" dirty="0" err="1"/>
              <a:t>матеріали</a:t>
            </a:r>
            <a:r>
              <a:rPr lang="ru-RU" sz="2400" dirty="0"/>
              <a:t>, для </a:t>
            </a:r>
            <a:r>
              <a:rPr lang="ru-RU" sz="2400" dirty="0" err="1"/>
              <a:t>випробувань</a:t>
            </a:r>
            <a:r>
              <a:rPr lang="ru-RU" sz="2400" dirty="0"/>
              <a:t> і </a:t>
            </a:r>
            <a:r>
              <a:rPr lang="ru-RU" sz="2400" dirty="0" err="1"/>
              <a:t>відробітку</a:t>
            </a:r>
            <a:r>
              <a:rPr lang="ru-RU" sz="2400" dirty="0"/>
              <a:t> </a:t>
            </a:r>
            <a:r>
              <a:rPr lang="ru-RU" sz="2400" dirty="0" err="1"/>
              <a:t>бортових</a:t>
            </a:r>
            <a:r>
              <a:rPr lang="ru-RU" sz="2400" dirty="0"/>
              <a:t> систем) і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15" y="2420888"/>
            <a:ext cx="5268416" cy="395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54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80" y="1310841"/>
            <a:ext cx="5964420" cy="423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5580112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ШСЗ,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польоту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пілотованими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кораблями-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екваторіальній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лежачій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екватора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екваторіальними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приполярною)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проходить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—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виведені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екваторіальну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видалену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35860 км.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рухомі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співпадаючому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висять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непорушно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точкою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стаціонарними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412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276872"/>
            <a:ext cx="6876256" cy="429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міжнародної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об'єктів</a:t>
            </a:r>
            <a:r>
              <a:rPr lang="ru-RU" sz="2400" dirty="0"/>
              <a:t> (ШСЗ,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зондів</a:t>
            </a:r>
            <a:r>
              <a:rPr lang="ru-RU" sz="2400" dirty="0"/>
              <a:t> і </a:t>
            </a:r>
            <a:r>
              <a:rPr lang="ru-RU" sz="2400" dirty="0" err="1"/>
              <a:t>ін</a:t>
            </a:r>
            <a:r>
              <a:rPr lang="ru-RU" sz="2400" dirty="0"/>
              <a:t>.) в рамках </a:t>
            </a:r>
            <a:r>
              <a:rPr lang="ru-RU" sz="2400" dirty="0" err="1"/>
              <a:t>міжнародної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КОСПАР в 1957—1962 </a:t>
            </a:r>
            <a:r>
              <a:rPr lang="ru-RU" sz="2400" dirty="0" err="1"/>
              <a:t>космічні</a:t>
            </a:r>
            <a:r>
              <a:rPr lang="ru-RU" sz="2400" dirty="0"/>
              <a:t> </a:t>
            </a:r>
            <a:r>
              <a:rPr lang="ru-RU" sz="2400" dirty="0" err="1"/>
              <a:t>об'єкти</a:t>
            </a:r>
            <a:r>
              <a:rPr lang="ru-RU" sz="2400" dirty="0"/>
              <a:t> </a:t>
            </a:r>
            <a:r>
              <a:rPr lang="ru-RU" sz="2400" dirty="0" err="1"/>
              <a:t>позначалися</a:t>
            </a:r>
            <a:r>
              <a:rPr lang="ru-RU" sz="2400" dirty="0"/>
              <a:t> роком запуску з </a:t>
            </a:r>
            <a:r>
              <a:rPr lang="ru-RU" sz="2400" dirty="0" err="1"/>
              <a:t>додаванням</a:t>
            </a:r>
            <a:r>
              <a:rPr lang="ru-RU" sz="2400" dirty="0"/>
              <a:t> </a:t>
            </a:r>
            <a:r>
              <a:rPr lang="ru-RU" sz="2400" dirty="0" err="1"/>
              <a:t>букви</a:t>
            </a:r>
            <a:r>
              <a:rPr lang="ru-RU" sz="2400" dirty="0"/>
              <a:t> </a:t>
            </a:r>
            <a:r>
              <a:rPr lang="ru-RU" sz="2400" dirty="0" err="1"/>
              <a:t>грецького</a:t>
            </a:r>
            <a:r>
              <a:rPr lang="ru-RU" sz="2400" dirty="0"/>
              <a:t> </a:t>
            </a:r>
            <a:r>
              <a:rPr lang="ru-RU" sz="2400" dirty="0" err="1"/>
              <a:t>алфавіту</a:t>
            </a:r>
            <a:r>
              <a:rPr lang="ru-RU" sz="2400" dirty="0"/>
              <a:t>, </a:t>
            </a:r>
            <a:r>
              <a:rPr lang="ru-RU" sz="2400" dirty="0" err="1"/>
              <a:t>відповідної</a:t>
            </a:r>
            <a:r>
              <a:rPr lang="ru-RU" sz="2400" dirty="0"/>
              <a:t> порядковому номеру запуску в </a:t>
            </a:r>
            <a:r>
              <a:rPr lang="ru-RU" sz="2400" dirty="0" err="1"/>
              <a:t>даному</a:t>
            </a:r>
            <a:r>
              <a:rPr lang="ru-RU" sz="2400" dirty="0"/>
              <a:t> </a:t>
            </a:r>
            <a:r>
              <a:rPr lang="ru-RU" sz="2400" dirty="0" err="1"/>
              <a:t>році</a:t>
            </a:r>
            <a:r>
              <a:rPr lang="ru-RU" sz="2400" dirty="0"/>
              <a:t>, і </a:t>
            </a:r>
            <a:r>
              <a:rPr lang="ru-RU" sz="2400" dirty="0" err="1"/>
              <a:t>арабської</a:t>
            </a:r>
            <a:r>
              <a:rPr lang="ru-RU" sz="2400" dirty="0"/>
              <a:t> </a:t>
            </a:r>
            <a:r>
              <a:rPr lang="ru-RU" sz="2400" dirty="0" err="1"/>
              <a:t>цифри</a:t>
            </a:r>
            <a:r>
              <a:rPr lang="ru-RU" sz="2400" dirty="0"/>
              <a:t> — </a:t>
            </a:r>
            <a:r>
              <a:rPr lang="ru-RU" sz="2400" dirty="0" err="1"/>
              <a:t>номери</a:t>
            </a:r>
            <a:r>
              <a:rPr lang="ru-RU" sz="2400" dirty="0"/>
              <a:t> </a:t>
            </a:r>
            <a:r>
              <a:rPr lang="ru-RU" sz="2400" dirty="0" err="1"/>
              <a:t>орбітального</a:t>
            </a:r>
            <a:r>
              <a:rPr lang="ru-RU" sz="2400" dirty="0"/>
              <a:t> </a:t>
            </a:r>
            <a:r>
              <a:rPr lang="ru-RU" sz="2400" dirty="0" err="1"/>
              <a:t>об'єкту</a:t>
            </a:r>
            <a:r>
              <a:rPr lang="ru-RU" sz="2400" dirty="0"/>
              <a:t>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яскравості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міри</a:t>
            </a:r>
            <a:r>
              <a:rPr lang="ru-RU" sz="2400" dirty="0"/>
              <a:t> </a:t>
            </a:r>
            <a:r>
              <a:rPr lang="ru-RU" sz="2400" dirty="0" err="1"/>
              <a:t>наукової</a:t>
            </a:r>
            <a:r>
              <a:rPr lang="ru-RU" sz="2400" dirty="0"/>
              <a:t> </a:t>
            </a:r>
            <a:r>
              <a:rPr lang="ru-RU" sz="2400" dirty="0" err="1"/>
              <a:t>значущості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174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8686800" cy="6096000"/>
          </a:xfrm>
        </p:spPr>
        <p:txBody>
          <a:bodyPr/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різноманітності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і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вирішуються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smtClean="0"/>
              <a:t>ШСЗ, </a:t>
            </a:r>
            <a:r>
              <a:rPr lang="ru-RU" dirty="0" err="1"/>
              <a:t>супутники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, </a:t>
            </a:r>
            <a:r>
              <a:rPr lang="ru-RU" dirty="0" err="1"/>
              <a:t>масу</a:t>
            </a:r>
            <a:r>
              <a:rPr lang="ru-RU" dirty="0"/>
              <a:t>, </a:t>
            </a:r>
            <a:r>
              <a:rPr lang="ru-RU" dirty="0" err="1"/>
              <a:t>конструктивні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, склад бортового </a:t>
            </a:r>
            <a:r>
              <a:rPr lang="ru-RU" dirty="0" err="1"/>
              <a:t>устаткування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найменшого</a:t>
            </a:r>
            <a:r>
              <a:rPr lang="ru-RU" dirty="0"/>
              <a:t> </a:t>
            </a:r>
            <a:r>
              <a:rPr lang="ru-RU" dirty="0" smtClean="0"/>
              <a:t>ШСЗ (</a:t>
            </a:r>
            <a:r>
              <a:rPr lang="ru-RU" dirty="0"/>
              <a:t>з </a:t>
            </a:r>
            <a:r>
              <a:rPr lang="ru-RU" dirty="0" err="1"/>
              <a:t>серії</a:t>
            </a:r>
            <a:r>
              <a:rPr lang="ru-RU" dirty="0"/>
              <a:t> «ЕРС») — </a:t>
            </a:r>
            <a:r>
              <a:rPr lang="ru-RU" dirty="0" err="1"/>
              <a:t>всього</a:t>
            </a:r>
            <a:r>
              <a:rPr lang="ru-RU" dirty="0"/>
              <a:t> 0,7 кг ; </a:t>
            </a:r>
            <a:r>
              <a:rPr lang="ru-RU" dirty="0" err="1"/>
              <a:t>радянський</a:t>
            </a:r>
            <a:r>
              <a:rPr lang="ru-RU" dirty="0"/>
              <a:t> ШСЗ «Протон-4»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17 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08" y="2785110"/>
            <a:ext cx="4116784" cy="309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67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 err="1"/>
              <a:t>Енергоживлення</a:t>
            </a:r>
            <a:r>
              <a:rPr lang="ru-RU" sz="2400" dirty="0"/>
              <a:t> </a:t>
            </a:r>
            <a:r>
              <a:rPr lang="ru-RU" sz="2400" dirty="0" err="1"/>
              <a:t>бортової</a:t>
            </a:r>
            <a:r>
              <a:rPr lang="ru-RU" sz="2400" dirty="0"/>
              <a:t> </a:t>
            </a:r>
            <a:r>
              <a:rPr lang="ru-RU" sz="2400" dirty="0" err="1"/>
              <a:t>апаратури</a:t>
            </a:r>
            <a:r>
              <a:rPr lang="ru-RU" sz="2400" dirty="0"/>
              <a:t> </a:t>
            </a:r>
            <a:r>
              <a:rPr lang="ru-RU" sz="2400" dirty="0" err="1"/>
              <a:t>більшості</a:t>
            </a:r>
            <a:r>
              <a:rPr lang="ru-RU" sz="2400" dirty="0"/>
              <a:t> ШСЗ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сонячних</a:t>
            </a:r>
            <a:r>
              <a:rPr lang="ru-RU" sz="2400" dirty="0"/>
              <a:t> батарей, </a:t>
            </a:r>
            <a:r>
              <a:rPr lang="ru-RU" sz="2400" dirty="0" err="1"/>
              <a:t>панелі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орієнтуються</a:t>
            </a:r>
            <a:r>
              <a:rPr lang="ru-RU" sz="2400" dirty="0"/>
              <a:t> перпендикулярно </a:t>
            </a:r>
            <a:r>
              <a:rPr lang="ru-RU" sz="2400" dirty="0" err="1"/>
              <a:t>напряму</a:t>
            </a:r>
            <a:r>
              <a:rPr lang="ru-RU" sz="2400" dirty="0"/>
              <a:t> </a:t>
            </a:r>
            <a:r>
              <a:rPr lang="ru-RU" sz="2400" dirty="0" err="1"/>
              <a:t>сонячних</a:t>
            </a:r>
            <a:r>
              <a:rPr lang="ru-RU" sz="2400" dirty="0"/>
              <a:t> </a:t>
            </a:r>
            <a:r>
              <a:rPr lang="ru-RU" sz="2400" dirty="0" err="1"/>
              <a:t>променів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розташовані</a:t>
            </a:r>
            <a:r>
              <a:rPr lang="ru-RU" sz="2400" dirty="0"/>
              <a:t> так,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з них </a:t>
            </a:r>
            <a:r>
              <a:rPr lang="ru-RU" sz="2400" dirty="0" err="1"/>
              <a:t>освітлювала</a:t>
            </a:r>
            <a:r>
              <a:rPr lang="ru-RU" sz="2400" dirty="0"/>
              <a:t> </a:t>
            </a:r>
            <a:r>
              <a:rPr lang="ru-RU" sz="2400" dirty="0" err="1"/>
              <a:t>Сонцем</a:t>
            </a:r>
            <a:r>
              <a:rPr lang="ru-RU" sz="2400" dirty="0"/>
              <a:t> при будь-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положенні</a:t>
            </a:r>
            <a:r>
              <a:rPr lang="ru-RU" sz="2400" dirty="0"/>
              <a:t> </a:t>
            </a:r>
            <a:r>
              <a:rPr lang="ru-RU" sz="2400" dirty="0" err="1"/>
              <a:t>відносно</a:t>
            </a:r>
            <a:r>
              <a:rPr lang="ru-RU" sz="2400" dirty="0"/>
              <a:t> ШСЗ (так </a:t>
            </a:r>
            <a:r>
              <a:rPr lang="ru-RU" sz="2400" dirty="0" err="1"/>
              <a:t>звані</a:t>
            </a:r>
            <a:r>
              <a:rPr lang="ru-RU" sz="2400" dirty="0"/>
              <a:t> </a:t>
            </a:r>
            <a:r>
              <a:rPr lang="ru-RU" sz="2400" b="1" dirty="0" err="1"/>
              <a:t>всенаправлені</a:t>
            </a:r>
            <a:r>
              <a:rPr lang="ru-RU" sz="2400" b="1" dirty="0"/>
              <a:t> </a:t>
            </a:r>
            <a:r>
              <a:rPr lang="ru-RU" sz="2400" b="1" dirty="0" err="1"/>
              <a:t>сонячні</a:t>
            </a:r>
            <a:r>
              <a:rPr lang="ru-RU" sz="2400" b="1" dirty="0"/>
              <a:t> </a:t>
            </a:r>
            <a:r>
              <a:rPr lang="ru-RU" sz="2400" b="1" dirty="0" err="1"/>
              <a:t>батареї</a:t>
            </a:r>
            <a:r>
              <a:rPr lang="ru-RU" sz="2400" dirty="0"/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6" y="2420888"/>
            <a:ext cx="7740352" cy="435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80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/>
              <a:t>ШСЗ </a:t>
            </a:r>
            <a:r>
              <a:rPr lang="ru-RU" sz="2400" dirty="0" err="1"/>
              <a:t>виводяться</a:t>
            </a:r>
            <a:r>
              <a:rPr lang="ru-RU" sz="2400" dirty="0"/>
              <a:t> на </a:t>
            </a:r>
            <a:r>
              <a:rPr lang="ru-RU" sz="2400" dirty="0" err="1"/>
              <a:t>орбіти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автоматичних</a:t>
            </a:r>
            <a:r>
              <a:rPr lang="ru-RU" sz="2400" dirty="0"/>
              <a:t> </a:t>
            </a:r>
            <a:r>
              <a:rPr lang="ru-RU" sz="2400" dirty="0" err="1"/>
              <a:t>керованих</a:t>
            </a:r>
            <a:r>
              <a:rPr lang="ru-RU" sz="2400" dirty="0"/>
              <a:t> </a:t>
            </a:r>
            <a:r>
              <a:rPr lang="ru-RU" sz="2400" dirty="0" err="1"/>
              <a:t>багатоступінчастих</a:t>
            </a:r>
            <a:r>
              <a:rPr lang="ru-RU" sz="2400" dirty="0"/>
              <a:t> ракет-</a:t>
            </a:r>
            <a:r>
              <a:rPr lang="ru-RU" sz="2400" dirty="0" err="1"/>
              <a:t>носіїв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старту до </a:t>
            </a:r>
            <a:r>
              <a:rPr lang="ru-RU" sz="2400" dirty="0" err="1"/>
              <a:t>деякої</a:t>
            </a:r>
            <a:r>
              <a:rPr lang="ru-RU" sz="2400" dirty="0"/>
              <a:t> </a:t>
            </a:r>
            <a:r>
              <a:rPr lang="ru-RU" sz="2400" dirty="0" err="1"/>
              <a:t>розрахункової</a:t>
            </a:r>
            <a:r>
              <a:rPr lang="ru-RU" sz="2400" dirty="0"/>
              <a:t> </a:t>
            </a:r>
            <a:r>
              <a:rPr lang="ru-RU" sz="2400" dirty="0" err="1"/>
              <a:t>крапки</a:t>
            </a:r>
            <a:r>
              <a:rPr lang="ru-RU" sz="2400" dirty="0"/>
              <a:t> в </a:t>
            </a:r>
            <a:r>
              <a:rPr lang="ru-RU" sz="2400" dirty="0" err="1"/>
              <a:t>просторі</a:t>
            </a:r>
            <a:r>
              <a:rPr lang="ru-RU" sz="2400" dirty="0"/>
              <a:t> </a:t>
            </a:r>
            <a:r>
              <a:rPr lang="ru-RU" sz="2400" dirty="0" err="1"/>
              <a:t>рухаються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тязі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</a:t>
            </a:r>
            <a:r>
              <a:rPr lang="ru-RU" sz="2400" dirty="0" err="1"/>
              <a:t>реактивними</a:t>
            </a:r>
            <a:r>
              <a:rPr lang="ru-RU" sz="2400" dirty="0"/>
              <a:t> </a:t>
            </a:r>
            <a:r>
              <a:rPr lang="ru-RU" sz="2400" dirty="0" err="1"/>
              <a:t>двигунами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47" y="1628800"/>
            <a:ext cx="3807906" cy="507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8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Штучні</a:t>
            </a:r>
            <a:r>
              <a:rPr lang="ru-RU" sz="2400" b="1" dirty="0"/>
              <a:t> </a:t>
            </a:r>
            <a:r>
              <a:rPr lang="ru-RU" sz="2400" b="1" dirty="0" err="1"/>
              <a:t>Супутники</a:t>
            </a:r>
            <a:r>
              <a:rPr lang="ru-RU" sz="2400" b="1" dirty="0"/>
              <a:t> </a:t>
            </a:r>
            <a:r>
              <a:rPr lang="ru-RU" sz="2400" b="1" dirty="0" err="1"/>
              <a:t>Землі</a:t>
            </a:r>
            <a:r>
              <a:rPr lang="ru-RU" sz="2400" b="1" dirty="0"/>
              <a:t> (ШСЗ</a:t>
            </a:r>
            <a:r>
              <a:rPr lang="ru-RU" sz="2400" b="1" dirty="0" smtClean="0"/>
              <a:t>) </a:t>
            </a:r>
            <a:r>
              <a:rPr lang="ru-RU" sz="2400" dirty="0" smtClean="0"/>
              <a:t>- </a:t>
            </a:r>
            <a:r>
              <a:rPr lang="ru-RU" sz="2400" dirty="0" err="1"/>
              <a:t>космічні</a:t>
            </a:r>
            <a:r>
              <a:rPr lang="ru-RU" sz="2400" dirty="0"/>
              <a:t> </a:t>
            </a:r>
            <a:r>
              <a:rPr lang="ru-RU" sz="2400" dirty="0" err="1"/>
              <a:t>літальні</a:t>
            </a:r>
            <a:r>
              <a:rPr lang="ru-RU" sz="2400" dirty="0"/>
              <a:t> </a:t>
            </a:r>
            <a:r>
              <a:rPr lang="ru-RU" sz="2400" dirty="0" err="1"/>
              <a:t>апарати</a:t>
            </a:r>
            <a:r>
              <a:rPr lang="ru-RU" sz="2400" dirty="0"/>
              <a:t>, </a:t>
            </a:r>
            <a:r>
              <a:rPr lang="ru-RU" sz="2400" dirty="0" err="1"/>
              <a:t>виведені</a:t>
            </a:r>
            <a:r>
              <a:rPr lang="ru-RU" sz="2400" dirty="0"/>
              <a:t> на </a:t>
            </a:r>
            <a:r>
              <a:rPr lang="ru-RU" sz="2400" dirty="0" err="1"/>
              <a:t>орбіти</a:t>
            </a:r>
            <a:r>
              <a:rPr lang="ru-RU" sz="2400" dirty="0"/>
              <a:t> </a:t>
            </a:r>
            <a:r>
              <a:rPr lang="ru-RU" sz="2400" dirty="0" err="1"/>
              <a:t>довкола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і </a:t>
            </a:r>
            <a:r>
              <a:rPr lang="ru-RU" sz="2400" dirty="0" err="1"/>
              <a:t>призначені</a:t>
            </a:r>
            <a:r>
              <a:rPr lang="ru-RU" sz="2400" dirty="0"/>
              <a:t> для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і </a:t>
            </a:r>
            <a:r>
              <a:rPr lang="ru-RU" sz="2400" dirty="0" err="1"/>
              <a:t>прикладних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86" y="1700808"/>
            <a:ext cx="6470848" cy="48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80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3563888" cy="6858000"/>
          </a:xfrm>
        </p:spPr>
        <p:txBody>
          <a:bodyPr>
            <a:noAutofit/>
          </a:bodyPr>
          <a:lstStyle/>
          <a:p>
            <a:r>
              <a:rPr lang="ru-RU" sz="2400" dirty="0" err="1"/>
              <a:t>Ця</a:t>
            </a:r>
            <a:r>
              <a:rPr lang="ru-RU" sz="2400" dirty="0"/>
              <a:t> дорога, звана </a:t>
            </a:r>
            <a:r>
              <a:rPr lang="ru-RU" sz="2400" dirty="0" err="1"/>
              <a:t>траєкторією</a:t>
            </a:r>
            <a:r>
              <a:rPr lang="ru-RU" sz="2400" dirty="0"/>
              <a:t> </a:t>
            </a:r>
            <a:r>
              <a:rPr lang="ru-RU" sz="2400" dirty="0" err="1"/>
              <a:t>виведення</a:t>
            </a:r>
            <a:r>
              <a:rPr lang="ru-RU" sz="2400" dirty="0"/>
              <a:t> ШСЗ на </a:t>
            </a:r>
            <a:r>
              <a:rPr lang="ru-RU" sz="2400" dirty="0" err="1"/>
              <a:t>орбіту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активною </a:t>
            </a:r>
            <a:r>
              <a:rPr lang="ru-RU" sz="2400" dirty="0" err="1"/>
              <a:t>ділянкою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/>
              <a:t>ракети</a:t>
            </a:r>
            <a:r>
              <a:rPr lang="ru-RU" sz="2400" dirty="0"/>
              <a:t>, </a:t>
            </a:r>
            <a:r>
              <a:rPr lang="ru-RU" sz="2400" dirty="0" err="1"/>
              <a:t>складає</a:t>
            </a:r>
            <a:r>
              <a:rPr lang="ru-RU" sz="2400" dirty="0"/>
              <a:t> </a:t>
            </a:r>
            <a:r>
              <a:rPr lang="ru-RU" sz="2400" dirty="0" err="1"/>
              <a:t>зазвичай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сотень</a:t>
            </a:r>
            <a:r>
              <a:rPr lang="ru-RU" sz="2400" dirty="0"/>
              <a:t> до </a:t>
            </a:r>
            <a:r>
              <a:rPr lang="ru-RU" sz="2400" dirty="0" err="1"/>
              <a:t>двох-трьох</a:t>
            </a:r>
            <a:r>
              <a:rPr lang="ru-RU" sz="2400" dirty="0"/>
              <a:t> тис. км. . Ракета </a:t>
            </a:r>
            <a:r>
              <a:rPr lang="ru-RU" sz="2400" dirty="0" err="1"/>
              <a:t>стартує</a:t>
            </a:r>
            <a:r>
              <a:rPr lang="ru-RU" sz="2400" dirty="0"/>
              <a:t>, </a:t>
            </a:r>
            <a:r>
              <a:rPr lang="ru-RU" sz="2400" dirty="0" err="1"/>
              <a:t>рухаючись</a:t>
            </a:r>
            <a:r>
              <a:rPr lang="ru-RU" sz="2400" dirty="0"/>
              <a:t> вертикально </a:t>
            </a:r>
            <a:r>
              <a:rPr lang="ru-RU" sz="2400" dirty="0" err="1"/>
              <a:t>вгору</a:t>
            </a:r>
            <a:r>
              <a:rPr lang="ru-RU" sz="2400" dirty="0"/>
              <a:t>, і </a:t>
            </a:r>
            <a:r>
              <a:rPr lang="ru-RU" sz="2400" dirty="0" err="1"/>
              <a:t>проходіт</a:t>
            </a:r>
            <a:r>
              <a:rPr lang="ru-RU" sz="2400" dirty="0"/>
              <a:t> </a:t>
            </a:r>
            <a:r>
              <a:rPr lang="ru-RU" sz="2400" dirty="0" err="1"/>
              <a:t>крізь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щільні</a:t>
            </a:r>
            <a:r>
              <a:rPr lang="ru-RU" sz="2400" dirty="0"/>
              <a:t> </a:t>
            </a:r>
            <a:r>
              <a:rPr lang="ru-RU" sz="2400" dirty="0" err="1"/>
              <a:t>шари</a:t>
            </a:r>
            <a:r>
              <a:rPr lang="ru-RU" sz="2400" dirty="0"/>
              <a:t> </a:t>
            </a:r>
            <a:r>
              <a:rPr lang="ru-RU" sz="2400" dirty="0" err="1"/>
              <a:t>земної</a:t>
            </a:r>
            <a:r>
              <a:rPr lang="ru-RU" sz="2400" dirty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 на </a:t>
            </a:r>
            <a:r>
              <a:rPr lang="ru-RU" sz="2400" dirty="0" err="1"/>
              <a:t>порівняно</a:t>
            </a:r>
            <a:r>
              <a:rPr lang="ru-RU" sz="2400" dirty="0"/>
              <a:t> </a:t>
            </a:r>
            <a:r>
              <a:rPr lang="ru-RU" sz="2400" dirty="0" err="1"/>
              <a:t>малій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(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скорочує</a:t>
            </a:r>
            <a:r>
              <a:rPr lang="ru-RU" sz="2400" dirty="0"/>
              <a:t> </a:t>
            </a:r>
            <a:r>
              <a:rPr lang="ru-RU" sz="2400" dirty="0" err="1"/>
              <a:t>енергетичні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 на </a:t>
            </a:r>
            <a:r>
              <a:rPr lang="ru-RU" sz="2400" dirty="0" err="1"/>
              <a:t>подолання</a:t>
            </a:r>
            <a:r>
              <a:rPr lang="ru-RU" sz="2400" dirty="0"/>
              <a:t> опору </a:t>
            </a:r>
            <a:r>
              <a:rPr lang="ru-RU" sz="2400" dirty="0" err="1"/>
              <a:t>атмосфери</a:t>
            </a:r>
            <a:r>
              <a:rPr lang="ru-RU" sz="2400" dirty="0"/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89" y="1560595"/>
            <a:ext cx="5623011" cy="373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9190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4716016" cy="6858000"/>
          </a:xfrm>
        </p:spPr>
        <p:txBody>
          <a:bodyPr>
            <a:normAutofit/>
          </a:bodyPr>
          <a:lstStyle/>
          <a:p>
            <a:r>
              <a:rPr lang="ru-RU" sz="2400" dirty="0"/>
              <a:t>При </a:t>
            </a:r>
            <a:r>
              <a:rPr lang="ru-RU" sz="2400" dirty="0" err="1"/>
              <a:t>підйомі</a:t>
            </a:r>
            <a:r>
              <a:rPr lang="ru-RU" sz="2400" dirty="0"/>
              <a:t> ракета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розвертається</a:t>
            </a:r>
            <a:r>
              <a:rPr lang="ru-RU" sz="2400" dirty="0"/>
              <a:t>, і </a:t>
            </a:r>
            <a:r>
              <a:rPr lang="ru-RU" sz="2400" dirty="0" err="1"/>
              <a:t>напрям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близьким</a:t>
            </a:r>
            <a:r>
              <a:rPr lang="ru-RU" sz="2400" dirty="0"/>
              <a:t> до горизонтального. На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горизонтальному </a:t>
            </a:r>
            <a:r>
              <a:rPr lang="ru-RU" sz="2400" dirty="0" err="1"/>
              <a:t>відрізку</a:t>
            </a:r>
            <a:r>
              <a:rPr lang="ru-RU" sz="2400" dirty="0"/>
              <a:t> сила тяги </a:t>
            </a:r>
            <a:r>
              <a:rPr lang="ru-RU" sz="2400" dirty="0" err="1"/>
              <a:t>ракети</a:t>
            </a:r>
            <a:r>
              <a:rPr lang="ru-RU" sz="2400" dirty="0"/>
              <a:t> </a:t>
            </a:r>
            <a:r>
              <a:rPr lang="ru-RU" sz="2400" dirty="0" err="1"/>
              <a:t>витрачається</a:t>
            </a:r>
            <a:r>
              <a:rPr lang="ru-RU" sz="2400" dirty="0"/>
              <a:t> не на </a:t>
            </a:r>
            <a:r>
              <a:rPr lang="ru-RU" sz="2400" dirty="0" err="1"/>
              <a:t>подолання</a:t>
            </a:r>
            <a:r>
              <a:rPr lang="ru-RU" sz="2400" dirty="0"/>
              <a:t> </a:t>
            </a:r>
            <a:r>
              <a:rPr lang="ru-RU" sz="2400" dirty="0" err="1"/>
              <a:t>гальмівної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сил </a:t>
            </a:r>
            <a:r>
              <a:rPr lang="ru-RU" sz="2400" dirty="0" err="1"/>
              <a:t>тяжіння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і опору </a:t>
            </a:r>
            <a:r>
              <a:rPr lang="ru-RU" sz="2400" dirty="0" err="1"/>
              <a:t>атмосфери</a:t>
            </a:r>
            <a:r>
              <a:rPr lang="ru-RU" sz="2400" dirty="0"/>
              <a:t>, а </a:t>
            </a:r>
            <a:r>
              <a:rPr lang="ru-RU" sz="2400" dirty="0" err="1"/>
              <a:t>головним</a:t>
            </a:r>
            <a:r>
              <a:rPr lang="ru-RU" sz="2400" dirty="0"/>
              <a:t> чином на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 ракетою в </a:t>
            </a:r>
            <a:r>
              <a:rPr lang="ru-RU" sz="2400" dirty="0" err="1"/>
              <a:t>кінці</a:t>
            </a:r>
            <a:r>
              <a:rPr lang="ru-RU" sz="2400" dirty="0"/>
              <a:t> </a:t>
            </a:r>
            <a:r>
              <a:rPr lang="ru-RU" sz="2400" dirty="0" err="1"/>
              <a:t>активної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 </a:t>
            </a:r>
            <a:r>
              <a:rPr lang="ru-RU" sz="2400" dirty="0" err="1"/>
              <a:t>розрахункової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 (по </a:t>
            </a:r>
            <a:r>
              <a:rPr lang="ru-RU" sz="2400" dirty="0" err="1"/>
              <a:t>величині</a:t>
            </a:r>
            <a:r>
              <a:rPr lang="ru-RU" sz="2400" dirty="0"/>
              <a:t> і </a:t>
            </a:r>
            <a:r>
              <a:rPr lang="ru-RU" sz="2400" dirty="0" err="1"/>
              <a:t>напряму</a:t>
            </a:r>
            <a:r>
              <a:rPr lang="ru-RU" sz="2400" dirty="0"/>
              <a:t>) робота </a:t>
            </a:r>
            <a:r>
              <a:rPr lang="ru-RU" sz="2400" dirty="0" err="1"/>
              <a:t>реактивних</a:t>
            </a:r>
            <a:r>
              <a:rPr lang="ru-RU" sz="2400" dirty="0"/>
              <a:t> </a:t>
            </a:r>
            <a:r>
              <a:rPr lang="ru-RU" sz="2400" dirty="0" err="1"/>
              <a:t>двигунів</a:t>
            </a:r>
            <a:r>
              <a:rPr lang="ru-RU" sz="2400" dirty="0"/>
              <a:t> </a:t>
            </a:r>
            <a:r>
              <a:rPr lang="ru-RU" sz="2400" dirty="0" err="1"/>
              <a:t>припиняється</a:t>
            </a:r>
            <a:r>
              <a:rPr lang="ru-RU" sz="2400" dirty="0"/>
              <a:t>; </a:t>
            </a:r>
            <a:r>
              <a:rPr lang="ru-RU" sz="2400" dirty="0" err="1"/>
              <a:t>це</a:t>
            </a:r>
            <a:r>
              <a:rPr lang="ru-RU" sz="2400" dirty="0"/>
              <a:t> — так звана </a:t>
            </a:r>
            <a:r>
              <a:rPr lang="ru-RU" sz="2400" b="1" dirty="0"/>
              <a:t>точка </a:t>
            </a:r>
            <a:r>
              <a:rPr lang="ru-RU" sz="2400" b="1" dirty="0" err="1"/>
              <a:t>виведення</a:t>
            </a:r>
            <a:r>
              <a:rPr lang="ru-RU" sz="2400" b="1" dirty="0"/>
              <a:t> </a:t>
            </a:r>
            <a:r>
              <a:rPr lang="ru-RU" sz="2400" b="1" dirty="0" smtClean="0"/>
              <a:t>ШСЗ </a:t>
            </a:r>
            <a:r>
              <a:rPr lang="ru-RU" sz="2400" dirty="0" smtClean="0"/>
              <a:t>на </a:t>
            </a:r>
            <a:r>
              <a:rPr lang="ru-RU" sz="2400" dirty="0" err="1"/>
              <a:t>орбіту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84" y="1724025"/>
            <a:ext cx="4493216" cy="321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74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/>
              <a:t>Контроль </a:t>
            </a:r>
            <a:r>
              <a:rPr lang="ru-RU" sz="2400" dirty="0" err="1"/>
              <a:t>руху</a:t>
            </a:r>
            <a:r>
              <a:rPr lang="ru-RU" sz="2400" dirty="0"/>
              <a:t> ШСЗ і </a:t>
            </a:r>
            <a:r>
              <a:rPr lang="ru-RU" sz="2400" dirty="0" err="1"/>
              <a:t>вторинних</a:t>
            </a:r>
            <a:r>
              <a:rPr lang="ru-RU" sz="2400" dirty="0"/>
              <a:t> </a:t>
            </a:r>
            <a:r>
              <a:rPr lang="ru-RU" sz="2400" dirty="0" err="1"/>
              <a:t>орбітальних</a:t>
            </a:r>
            <a:r>
              <a:rPr lang="ru-RU" sz="2400" dirty="0"/>
              <a:t> </a:t>
            </a:r>
            <a:r>
              <a:rPr lang="ru-RU" sz="2400" dirty="0" err="1"/>
              <a:t>об'єктів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шляхом </a:t>
            </a:r>
            <a:r>
              <a:rPr lang="ru-RU" sz="2400" dirty="0" err="1"/>
              <a:t>спостережень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спеціальних</a:t>
            </a:r>
            <a:r>
              <a:rPr lang="ru-RU" sz="2400" dirty="0"/>
              <a:t> </a:t>
            </a:r>
            <a:r>
              <a:rPr lang="ru-RU" sz="2400" dirty="0" err="1"/>
              <a:t>наземних</a:t>
            </a:r>
            <a:r>
              <a:rPr lang="ru-RU" sz="2400" dirty="0"/>
              <a:t> </a:t>
            </a:r>
            <a:r>
              <a:rPr lang="ru-RU" sz="2400" dirty="0" err="1"/>
              <a:t>станцій</a:t>
            </a:r>
            <a:r>
              <a:rPr lang="ru-RU" sz="2400" dirty="0"/>
              <a:t>. За результатами таких </a:t>
            </a:r>
            <a:r>
              <a:rPr lang="ru-RU" sz="2400" dirty="0" err="1"/>
              <a:t>спостережень</a:t>
            </a:r>
            <a:r>
              <a:rPr lang="ru-RU" sz="2400" dirty="0"/>
              <a:t> </a:t>
            </a:r>
            <a:r>
              <a:rPr lang="ru-RU" sz="2400" dirty="0" err="1"/>
              <a:t>уточнюються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орбіт</a:t>
            </a:r>
            <a:r>
              <a:rPr lang="ru-RU" sz="2400" dirty="0"/>
              <a:t> </a:t>
            </a:r>
            <a:r>
              <a:rPr lang="ru-RU" sz="2400" dirty="0" err="1"/>
              <a:t>супутників</a:t>
            </a:r>
            <a:r>
              <a:rPr lang="ru-RU" sz="2400" dirty="0"/>
              <a:t> і </a:t>
            </a:r>
            <a:r>
              <a:rPr lang="ru-RU" sz="2400" dirty="0" err="1"/>
              <a:t>обчислюються</a:t>
            </a:r>
            <a:r>
              <a:rPr lang="ru-RU" sz="2400" dirty="0"/>
              <a:t> </a:t>
            </a:r>
            <a:r>
              <a:rPr lang="ru-RU" sz="2400" dirty="0" err="1"/>
              <a:t>ефемериди</a:t>
            </a:r>
            <a:r>
              <a:rPr lang="ru-RU" sz="2400" dirty="0"/>
              <a:t> для </a:t>
            </a:r>
            <a:r>
              <a:rPr lang="ru-RU" sz="2400" dirty="0" err="1"/>
              <a:t>майбутніх</a:t>
            </a:r>
            <a:r>
              <a:rPr lang="ru-RU" sz="2400" dirty="0"/>
              <a:t> </a:t>
            </a:r>
            <a:r>
              <a:rPr lang="ru-RU" sz="2400" dirty="0" err="1"/>
              <a:t>спостережень</a:t>
            </a:r>
            <a:r>
              <a:rPr lang="ru-RU" sz="2400" dirty="0"/>
              <a:t>, у тому </a:t>
            </a:r>
            <a:r>
              <a:rPr lang="ru-RU" sz="2400" dirty="0" err="1"/>
              <a:t>числі</a:t>
            </a:r>
            <a:r>
              <a:rPr lang="ru-RU" sz="2400" dirty="0"/>
              <a:t> і для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і </a:t>
            </a:r>
            <a:r>
              <a:rPr lang="ru-RU" sz="2400" dirty="0" err="1"/>
              <a:t>прикладних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97100"/>
            <a:ext cx="5715000" cy="466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591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/>
              <a:t>По </a:t>
            </a:r>
            <a:r>
              <a:rPr lang="ru-RU" sz="2400" dirty="0" err="1"/>
              <a:t>використовуваній</a:t>
            </a:r>
            <a:r>
              <a:rPr lang="ru-RU" sz="2400" dirty="0"/>
              <a:t> </a:t>
            </a:r>
            <a:r>
              <a:rPr lang="ru-RU" sz="2400" dirty="0" err="1"/>
              <a:t>апаратурі</a:t>
            </a:r>
            <a:r>
              <a:rPr lang="ru-RU" sz="2400" dirty="0"/>
              <a:t> </a:t>
            </a:r>
            <a:r>
              <a:rPr lang="ru-RU" sz="2400" dirty="0" err="1"/>
              <a:t>спостереження</a:t>
            </a:r>
            <a:r>
              <a:rPr lang="ru-RU" sz="2400" dirty="0"/>
              <a:t> ШСЗ </a:t>
            </a:r>
            <a:r>
              <a:rPr lang="ru-RU" sz="2400" dirty="0" err="1"/>
              <a:t>розділяються</a:t>
            </a:r>
            <a:r>
              <a:rPr lang="ru-RU" sz="2400" dirty="0"/>
              <a:t> на </a:t>
            </a:r>
            <a:r>
              <a:rPr lang="ru-RU" sz="2400" b="1" dirty="0" err="1"/>
              <a:t>оптичних</a:t>
            </a:r>
            <a:r>
              <a:rPr lang="ru-RU" sz="2400" b="1" dirty="0"/>
              <a:t>, </a:t>
            </a:r>
            <a:r>
              <a:rPr lang="ru-RU" sz="2400" b="1" dirty="0" err="1"/>
              <a:t>радіотехнічних</a:t>
            </a:r>
            <a:r>
              <a:rPr lang="ru-RU" sz="2400" b="1" dirty="0"/>
              <a:t>, </a:t>
            </a:r>
            <a:r>
              <a:rPr lang="ru-RU" sz="2400" b="1" dirty="0" err="1"/>
              <a:t>лазерних</a:t>
            </a:r>
            <a:r>
              <a:rPr lang="ru-RU" sz="2400" dirty="0"/>
              <a:t>; по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кінцевій</a:t>
            </a:r>
            <a:r>
              <a:rPr lang="ru-RU" sz="2400" dirty="0"/>
              <a:t> </a:t>
            </a:r>
            <a:r>
              <a:rPr lang="ru-RU" sz="2400" dirty="0" err="1"/>
              <a:t>меті</a:t>
            </a:r>
            <a:r>
              <a:rPr lang="ru-RU" sz="2400" dirty="0"/>
              <a:t> — на </a:t>
            </a:r>
            <a:r>
              <a:rPr lang="ru-RU" sz="2400" b="1" dirty="0" err="1"/>
              <a:t>позиційні</a:t>
            </a:r>
            <a:r>
              <a:rPr lang="ru-RU" sz="2400" dirty="0"/>
              <a:t> (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напрямів</a:t>
            </a:r>
            <a:r>
              <a:rPr lang="ru-RU" sz="2400" dirty="0"/>
              <a:t> на ШСЗ) </a:t>
            </a:r>
            <a:r>
              <a:rPr lang="ru-RU" sz="2400" b="1" dirty="0"/>
              <a:t>і </a:t>
            </a:r>
            <a:r>
              <a:rPr lang="ru-RU" sz="2400" b="1" dirty="0" err="1"/>
              <a:t>далекомірні</a:t>
            </a:r>
            <a:r>
              <a:rPr lang="ru-RU" sz="2400" b="1" dirty="0"/>
              <a:t> </a:t>
            </a:r>
            <a:r>
              <a:rPr lang="ru-RU" sz="2400" dirty="0" err="1"/>
              <a:t>спостереження</a:t>
            </a:r>
            <a:r>
              <a:rPr lang="ru-RU" sz="2400" dirty="0"/>
              <a:t>, </a:t>
            </a:r>
            <a:r>
              <a:rPr lang="ru-RU" sz="2400" dirty="0" err="1"/>
              <a:t>виміри</a:t>
            </a:r>
            <a:r>
              <a:rPr lang="ru-RU" sz="2400" dirty="0"/>
              <a:t> </a:t>
            </a:r>
            <a:r>
              <a:rPr lang="ru-RU" sz="2400" dirty="0" err="1"/>
              <a:t>кутової</a:t>
            </a:r>
            <a:r>
              <a:rPr lang="ru-RU" sz="2400" dirty="0"/>
              <a:t> і </a:t>
            </a:r>
            <a:r>
              <a:rPr lang="ru-RU" sz="2400" dirty="0" err="1"/>
              <a:t>просторової</a:t>
            </a:r>
            <a:r>
              <a:rPr lang="ru-RU" sz="2400" dirty="0"/>
              <a:t> </a:t>
            </a:r>
            <a:r>
              <a:rPr lang="ru-RU" sz="2400" dirty="0" err="1"/>
              <a:t>швидкості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74" y="2492896"/>
            <a:ext cx="5438652" cy="382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45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простими</a:t>
            </a:r>
            <a:r>
              <a:rPr lang="ru-RU" sz="2400" dirty="0"/>
              <a:t> </a:t>
            </a:r>
            <a:r>
              <a:rPr lang="ru-RU" sz="2400" dirty="0" err="1"/>
              <a:t>позиційними</a:t>
            </a:r>
            <a:r>
              <a:rPr lang="ru-RU" sz="2400" dirty="0"/>
              <a:t> </a:t>
            </a:r>
            <a:r>
              <a:rPr lang="ru-RU" sz="2400" dirty="0" err="1"/>
              <a:t>спостереженнями</a:t>
            </a:r>
            <a:r>
              <a:rPr lang="ru-RU" sz="2400" dirty="0"/>
              <a:t> є </a:t>
            </a:r>
            <a:r>
              <a:rPr lang="ru-RU" sz="2400" dirty="0" err="1"/>
              <a:t>візуальні</a:t>
            </a:r>
            <a:r>
              <a:rPr lang="ru-RU" sz="2400" dirty="0"/>
              <a:t> (</a:t>
            </a:r>
            <a:r>
              <a:rPr lang="ru-RU" sz="2400" dirty="0" err="1"/>
              <a:t>оптичні</a:t>
            </a:r>
            <a:r>
              <a:rPr lang="ru-RU" sz="2400" dirty="0"/>
              <a:t>), </a:t>
            </a:r>
            <a:r>
              <a:rPr lang="ru-RU" sz="2400" dirty="0" err="1"/>
              <a:t>виконувані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візуальних</a:t>
            </a:r>
            <a:r>
              <a:rPr lang="ru-RU" sz="2400" dirty="0"/>
              <a:t> </a:t>
            </a:r>
            <a:r>
              <a:rPr lang="ru-RU" sz="2400" dirty="0" err="1"/>
              <a:t>оптичних</a:t>
            </a:r>
            <a:r>
              <a:rPr lang="ru-RU" sz="2400" dirty="0"/>
              <a:t> </a:t>
            </a:r>
            <a:r>
              <a:rPr lang="ru-RU" sz="2400" dirty="0" err="1"/>
              <a:t>інструментів</a:t>
            </a:r>
            <a:r>
              <a:rPr lang="ru-RU" sz="2400" dirty="0"/>
              <a:t> і </a:t>
            </a:r>
            <a:r>
              <a:rPr lang="ru-RU" sz="2400" dirty="0" err="1"/>
              <a:t>дозволяючі</a:t>
            </a:r>
            <a:r>
              <a:rPr lang="ru-RU" sz="2400" dirty="0"/>
              <a:t> </a:t>
            </a:r>
            <a:r>
              <a:rPr lang="ru-RU" sz="2400" dirty="0" err="1"/>
              <a:t>визначати</a:t>
            </a:r>
            <a:r>
              <a:rPr lang="ru-RU" sz="2400" dirty="0"/>
              <a:t> </a:t>
            </a:r>
            <a:r>
              <a:rPr lang="ru-RU" sz="2400" dirty="0" err="1"/>
              <a:t>небесні</a:t>
            </a:r>
            <a:r>
              <a:rPr lang="ru-RU" sz="2400" dirty="0"/>
              <a:t> </a:t>
            </a:r>
            <a:r>
              <a:rPr lang="ru-RU" sz="2400" dirty="0" err="1"/>
              <a:t>координати</a:t>
            </a:r>
            <a:r>
              <a:rPr lang="ru-RU" sz="2400" dirty="0"/>
              <a:t> </a:t>
            </a:r>
            <a:r>
              <a:rPr lang="ru-RU" sz="2400" dirty="0" smtClean="0"/>
              <a:t>ШСЗ з </a:t>
            </a:r>
            <a:r>
              <a:rPr lang="ru-RU" sz="2400" dirty="0" err="1"/>
              <a:t>точністю</a:t>
            </a:r>
            <a:r>
              <a:rPr lang="ru-RU" sz="2400" dirty="0"/>
              <a:t> до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хвилин</a:t>
            </a:r>
            <a:r>
              <a:rPr lang="ru-RU" sz="2400" dirty="0"/>
              <a:t> дуги.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44" y="1844824"/>
            <a:ext cx="6113712" cy="473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18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наукових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</a:t>
            </a:r>
            <a:r>
              <a:rPr lang="ru-RU" sz="2400" dirty="0" err="1"/>
              <a:t>ведуться</a:t>
            </a:r>
            <a:r>
              <a:rPr lang="ru-RU" sz="2400" dirty="0"/>
              <a:t> </a:t>
            </a:r>
            <a:r>
              <a:rPr lang="ru-RU" sz="2400" dirty="0" err="1"/>
              <a:t>фотографічні</a:t>
            </a:r>
            <a:r>
              <a:rPr lang="ru-RU" sz="2400" dirty="0"/>
              <a:t> </a:t>
            </a:r>
            <a:r>
              <a:rPr lang="ru-RU" sz="2400" dirty="0" err="1"/>
              <a:t>спостереження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супутникових</a:t>
            </a:r>
            <a:r>
              <a:rPr lang="ru-RU" sz="2400" dirty="0"/>
              <a:t> фотокамер,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точність</a:t>
            </a:r>
            <a:r>
              <a:rPr lang="ru-RU" sz="2400" dirty="0"/>
              <a:t> </a:t>
            </a:r>
            <a:r>
              <a:rPr lang="ru-RU" sz="2400" dirty="0" err="1"/>
              <a:t>визначень</a:t>
            </a:r>
            <a:r>
              <a:rPr lang="ru-RU" sz="2400" dirty="0"/>
              <a:t> до 1—2¢¢ по </a:t>
            </a:r>
            <a:r>
              <a:rPr lang="ru-RU" sz="2400" dirty="0" err="1"/>
              <a:t>положенню</a:t>
            </a:r>
            <a:r>
              <a:rPr lang="ru-RU" sz="2400" dirty="0"/>
              <a:t> і 0,001 </a:t>
            </a:r>
            <a:r>
              <a:rPr lang="ru-RU" sz="2400" dirty="0" err="1"/>
              <a:t>сік</a:t>
            </a:r>
            <a:r>
              <a:rPr lang="ru-RU" sz="2400" dirty="0"/>
              <a:t> за часом.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1438275"/>
            <a:ext cx="7553325" cy="541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07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r>
              <a:rPr lang="ru-RU" sz="2400" dirty="0" err="1"/>
              <a:t>Користуючись</a:t>
            </a:r>
            <a:r>
              <a:rPr lang="ru-RU" sz="2400" dirty="0"/>
              <a:t> законом </a:t>
            </a:r>
            <a:r>
              <a:rPr lang="ru-RU" sz="2400" dirty="0" err="1"/>
              <a:t>всесвітнього</a:t>
            </a:r>
            <a:r>
              <a:rPr lang="ru-RU" sz="2400" dirty="0"/>
              <a:t> </a:t>
            </a:r>
            <a:r>
              <a:rPr lang="ru-RU" sz="2400" dirty="0" err="1"/>
              <a:t>тяжіння</a:t>
            </a:r>
            <a:r>
              <a:rPr lang="ru-RU" sz="2400" dirty="0"/>
              <a:t> і ІІ законом Ньютона,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розрахувати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, яку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надати</a:t>
            </a:r>
            <a:r>
              <a:rPr lang="ru-RU" sz="2400" dirty="0"/>
              <a:t> </a:t>
            </a:r>
            <a:r>
              <a:rPr lang="ru-RU" sz="2400" dirty="0" err="1"/>
              <a:t>тілу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рухалося</a:t>
            </a:r>
            <a:r>
              <a:rPr lang="ru-RU" sz="2400" dirty="0"/>
              <a:t> по </a:t>
            </a:r>
            <a:r>
              <a:rPr lang="ru-RU" sz="2400" dirty="0" err="1"/>
              <a:t>коловій</a:t>
            </a:r>
            <a:r>
              <a:rPr lang="ru-RU" sz="2400" dirty="0"/>
              <a:t> </a:t>
            </a:r>
            <a:r>
              <a:rPr lang="ru-RU" sz="2400" dirty="0" err="1"/>
              <a:t>орбіті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 буде </a:t>
            </a:r>
            <a:r>
              <a:rPr lang="ru-RU" sz="2400" dirty="0" err="1"/>
              <a:t>дорівнювати</a:t>
            </a:r>
            <a:r>
              <a:rPr lang="ru-RU" sz="2400" dirty="0"/>
              <a:t> квадратному </a:t>
            </a:r>
            <a:r>
              <a:rPr lang="ru-RU" sz="2400" dirty="0" err="1"/>
              <a:t>кореню</a:t>
            </a:r>
            <a:r>
              <a:rPr lang="ru-RU" sz="2400" dirty="0"/>
              <a:t> з </a:t>
            </a:r>
            <a:r>
              <a:rPr lang="ru-RU" sz="2400" dirty="0" err="1"/>
              <a:t>відношення</a:t>
            </a:r>
            <a:r>
              <a:rPr lang="ru-RU" sz="2400" dirty="0"/>
              <a:t> </a:t>
            </a:r>
            <a:r>
              <a:rPr lang="ru-RU" sz="2400" dirty="0" err="1"/>
              <a:t>гравітаційної</a:t>
            </a:r>
            <a:r>
              <a:rPr lang="ru-RU" sz="2400" dirty="0"/>
              <a:t> </a:t>
            </a:r>
            <a:r>
              <a:rPr lang="ru-RU" sz="2400" dirty="0" err="1"/>
              <a:t>сталої</a:t>
            </a:r>
            <a:r>
              <a:rPr lang="ru-RU" sz="2400" dirty="0"/>
              <a:t> та </a:t>
            </a:r>
            <a:r>
              <a:rPr lang="ru-RU" sz="2400" dirty="0" err="1"/>
              <a:t>маси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до </a:t>
            </a:r>
            <a:r>
              <a:rPr lang="ru-RU" sz="2400" dirty="0" err="1"/>
              <a:t>суми</a:t>
            </a:r>
            <a:r>
              <a:rPr lang="ru-RU" sz="2400" dirty="0"/>
              <a:t> </a:t>
            </a:r>
            <a:r>
              <a:rPr lang="ru-RU" sz="2400" dirty="0" err="1"/>
              <a:t>радіусу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і </a:t>
            </a:r>
            <a:r>
              <a:rPr lang="ru-RU" sz="2400" dirty="0" err="1"/>
              <a:t>висоти</a:t>
            </a:r>
            <a:r>
              <a:rPr lang="ru-RU" sz="2400" dirty="0"/>
              <a:t>, на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</a:t>
            </a:r>
            <a:r>
              <a:rPr lang="ru-RU" sz="2400" dirty="0" err="1"/>
              <a:t>тіло</a:t>
            </a:r>
            <a:r>
              <a:rPr lang="ru-RU" sz="2400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0" y="3068960"/>
            <a:ext cx="7399959" cy="29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151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916832"/>
          </a:xfrm>
        </p:spPr>
        <p:txBody>
          <a:bodyPr>
            <a:noAutofit/>
          </a:bodyPr>
          <a:lstStyle/>
          <a:p>
            <a:r>
              <a:rPr lang="ru-RU" sz="2400" dirty="0" err="1"/>
              <a:t>Мінімальну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, яку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надати</a:t>
            </a:r>
            <a:r>
              <a:rPr lang="ru-RU" sz="2400" dirty="0"/>
              <a:t> </a:t>
            </a:r>
            <a:r>
              <a:rPr lang="ru-RU" sz="2400" dirty="0" err="1"/>
              <a:t>тілу</a:t>
            </a:r>
            <a:r>
              <a:rPr lang="ru-RU" sz="2400" dirty="0"/>
              <a:t> в горизонтальному </a:t>
            </a:r>
            <a:r>
              <a:rPr lang="ru-RU" sz="2400" dirty="0" err="1"/>
              <a:t>напрямі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воно</a:t>
            </a:r>
            <a:r>
              <a:rPr lang="ru-RU" sz="2400" dirty="0"/>
              <a:t> стало </a:t>
            </a:r>
            <a:r>
              <a:rPr lang="ru-RU" sz="2400" dirty="0" err="1"/>
              <a:t>штучним</a:t>
            </a:r>
            <a:r>
              <a:rPr lang="ru-RU" sz="2400" dirty="0"/>
              <a:t> </a:t>
            </a:r>
            <a:r>
              <a:rPr lang="ru-RU" sz="2400" dirty="0" err="1"/>
              <a:t>супутником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,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b="1" dirty="0" err="1"/>
              <a:t>першою</a:t>
            </a:r>
            <a:r>
              <a:rPr lang="ru-RU" sz="2400" b="1" dirty="0"/>
              <a:t> </a:t>
            </a:r>
            <a:r>
              <a:rPr lang="ru-RU" sz="2400" b="1" dirty="0" err="1"/>
              <a:t>космічною</a:t>
            </a:r>
            <a:r>
              <a:rPr lang="ru-RU" sz="2400" b="1" dirty="0"/>
              <a:t> </a:t>
            </a:r>
            <a:r>
              <a:rPr lang="ru-RU" sz="2400" b="1" dirty="0" err="1"/>
              <a:t>швидкістю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розрахувати</a:t>
            </a:r>
            <a:r>
              <a:rPr lang="ru-RU" sz="2400" dirty="0"/>
              <a:t> як </a:t>
            </a:r>
            <a:r>
              <a:rPr lang="ru-RU" sz="2400" dirty="0" err="1"/>
              <a:t>квадратний</a:t>
            </a:r>
            <a:r>
              <a:rPr lang="ru-RU" sz="2400" dirty="0"/>
              <a:t> </a:t>
            </a:r>
            <a:r>
              <a:rPr lang="ru-RU" sz="2400" dirty="0" err="1"/>
              <a:t>корінь</a:t>
            </a:r>
            <a:r>
              <a:rPr lang="ru-RU" sz="2400" dirty="0"/>
              <a:t> з </a:t>
            </a:r>
            <a:r>
              <a:rPr lang="ru-RU" sz="2400" dirty="0" err="1"/>
              <a:t>радіусу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і </a:t>
            </a:r>
            <a:r>
              <a:rPr lang="ru-RU" sz="2400" dirty="0" err="1"/>
              <a:t>прискорення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падіння</a:t>
            </a:r>
            <a:r>
              <a:rPr lang="ru-RU" sz="2400" dirty="0"/>
              <a:t>. Перша </a:t>
            </a:r>
            <a:r>
              <a:rPr lang="ru-RU" sz="2400" dirty="0" err="1"/>
              <a:t>космічна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b="1" dirty="0"/>
              <a:t>8 </a:t>
            </a:r>
            <a:r>
              <a:rPr lang="ru-RU" sz="2400" b="1" dirty="0" err="1"/>
              <a:t>кілометрів</a:t>
            </a:r>
            <a:r>
              <a:rPr lang="ru-RU" sz="2400" b="1" dirty="0"/>
              <a:t> за секунду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14" y="2708920"/>
            <a:ext cx="63500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3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780928"/>
          </a:xfrm>
        </p:spPr>
        <p:txBody>
          <a:bodyPr>
            <a:normAutofit/>
          </a:bodyPr>
          <a:lstStyle/>
          <a:p>
            <a:r>
              <a:rPr lang="ru-RU" sz="2400" dirty="0"/>
              <a:t>Запуск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smtClean="0"/>
              <a:t>ШСЗ,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/>
              <a:t>став першим </a:t>
            </a:r>
            <a:r>
              <a:rPr lang="ru-RU" sz="2400" dirty="0" err="1"/>
              <a:t>штучним</a:t>
            </a:r>
            <a:r>
              <a:rPr lang="ru-RU" sz="2400" dirty="0"/>
              <a:t> </a:t>
            </a:r>
            <a:r>
              <a:rPr lang="ru-RU" sz="2400" dirty="0" err="1"/>
              <a:t>небесним</a:t>
            </a:r>
            <a:r>
              <a:rPr lang="ru-RU" sz="2400" dirty="0"/>
              <a:t> </a:t>
            </a:r>
            <a:r>
              <a:rPr lang="ru-RU" sz="2400" dirty="0" err="1"/>
              <a:t>тілом</a:t>
            </a:r>
            <a:r>
              <a:rPr lang="ru-RU" sz="2400" dirty="0"/>
              <a:t>, </a:t>
            </a:r>
            <a:r>
              <a:rPr lang="ru-RU" sz="2400" dirty="0" err="1"/>
              <a:t>створеною</a:t>
            </a:r>
            <a:r>
              <a:rPr lang="ru-RU" sz="2400" dirty="0"/>
              <a:t> </a:t>
            </a:r>
            <a:r>
              <a:rPr lang="ru-RU" sz="2400" dirty="0" err="1"/>
              <a:t>людиною</a:t>
            </a:r>
            <a:r>
              <a:rPr lang="ru-RU" sz="2400" dirty="0"/>
              <a:t>,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здійснений</a:t>
            </a:r>
            <a:r>
              <a:rPr lang="ru-RU" sz="2400" dirty="0"/>
              <a:t> в </a:t>
            </a:r>
            <a:r>
              <a:rPr lang="ru-RU" sz="2400" b="1" dirty="0"/>
              <a:t>СРСР 4 </a:t>
            </a:r>
            <a:r>
              <a:rPr lang="ru-RU" sz="2400" b="1" dirty="0" err="1"/>
              <a:t>жовтня</a:t>
            </a:r>
            <a:r>
              <a:rPr lang="ru-RU" sz="2400" b="1" dirty="0"/>
              <a:t> 1957 </a:t>
            </a:r>
            <a:r>
              <a:rPr lang="ru-RU" sz="2400" dirty="0"/>
              <a:t>і </a:t>
            </a:r>
            <a:r>
              <a:rPr lang="ru-RU" sz="2400" dirty="0" err="1"/>
              <a:t>з'явився</a:t>
            </a:r>
            <a:r>
              <a:rPr lang="ru-RU" sz="2400" dirty="0"/>
              <a:t> результатом </a:t>
            </a:r>
            <a:r>
              <a:rPr lang="ru-RU" sz="2400" dirty="0" err="1"/>
              <a:t>досягнень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ракетної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, </a:t>
            </a:r>
            <a:r>
              <a:rPr lang="ru-RU" sz="2400" dirty="0" err="1"/>
              <a:t>електроніки</a:t>
            </a:r>
            <a:r>
              <a:rPr lang="ru-RU" sz="2400" dirty="0"/>
              <a:t>, автоматичного </a:t>
            </a:r>
            <a:r>
              <a:rPr lang="ru-RU" sz="2400" dirty="0" err="1"/>
              <a:t>управління</a:t>
            </a:r>
            <a:r>
              <a:rPr lang="ru-RU" sz="2400" dirty="0"/>
              <a:t>, </a:t>
            </a:r>
            <a:r>
              <a:rPr lang="ru-RU" sz="2400" dirty="0" err="1"/>
              <a:t>обчислювальної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 </a:t>
            </a:r>
            <a:r>
              <a:rPr lang="ru-RU" sz="2400" dirty="0" err="1"/>
              <a:t>небесної</a:t>
            </a:r>
            <a:r>
              <a:rPr lang="ru-RU" sz="2400" dirty="0"/>
              <a:t> </a:t>
            </a:r>
            <a:r>
              <a:rPr lang="ru-RU" sz="2400" dirty="0" err="1"/>
              <a:t>механіки</a:t>
            </a:r>
            <a:r>
              <a:rPr lang="ru-RU" sz="2400" dirty="0"/>
              <a:t> і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розділів</a:t>
            </a:r>
            <a:r>
              <a:rPr lang="ru-RU" sz="2400" dirty="0"/>
              <a:t> науки і </a:t>
            </a:r>
            <a:r>
              <a:rPr lang="ru-RU" sz="2400" dirty="0" err="1"/>
              <a:t>техніки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07" y="2348880"/>
            <a:ext cx="63500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71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636912"/>
          </a:xfrm>
        </p:spPr>
        <p:txBody>
          <a:bodyPr>
            <a:normAutofit/>
          </a:bodyPr>
          <a:lstStyle/>
          <a:p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вперше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виміряна</a:t>
            </a:r>
            <a:r>
              <a:rPr lang="ru-RU" sz="2400" dirty="0"/>
              <a:t> </a:t>
            </a:r>
            <a:r>
              <a:rPr lang="ru-RU" sz="2400" dirty="0" err="1"/>
              <a:t>щільність</a:t>
            </a:r>
            <a:r>
              <a:rPr lang="ru-RU" sz="2400" dirty="0"/>
              <a:t> </a:t>
            </a:r>
            <a:r>
              <a:rPr lang="ru-RU" sz="2400" dirty="0" err="1"/>
              <a:t>верхньої</a:t>
            </a:r>
            <a:r>
              <a:rPr lang="ru-RU" sz="2400" dirty="0"/>
              <a:t> </a:t>
            </a:r>
            <a:r>
              <a:rPr lang="ru-RU" sz="2400" dirty="0" err="1"/>
              <a:t>атмосфери</a:t>
            </a:r>
            <a:r>
              <a:rPr lang="ru-RU" sz="2400" dirty="0"/>
              <a:t> (по </a:t>
            </a:r>
            <a:r>
              <a:rPr lang="ru-RU" sz="2400" dirty="0" err="1"/>
              <a:t>змінах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орбіти</a:t>
            </a:r>
            <a:r>
              <a:rPr lang="ru-RU" sz="2400" dirty="0"/>
              <a:t>), </a:t>
            </a:r>
            <a:r>
              <a:rPr lang="ru-RU" sz="2400" dirty="0" err="1"/>
              <a:t>досліджені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поширення</a:t>
            </a:r>
            <a:r>
              <a:rPr lang="ru-RU" sz="2400" dirty="0"/>
              <a:t> </a:t>
            </a:r>
            <a:r>
              <a:rPr lang="ru-RU" sz="2400" dirty="0" err="1"/>
              <a:t>радіосигналів</a:t>
            </a:r>
            <a:r>
              <a:rPr lang="ru-RU" sz="2400" dirty="0"/>
              <a:t> в </a:t>
            </a:r>
            <a:r>
              <a:rPr lang="ru-RU" sz="2400" dirty="0" err="1"/>
              <a:t>іоносфері</a:t>
            </a:r>
            <a:r>
              <a:rPr lang="ru-RU" sz="2400" dirty="0"/>
              <a:t>, </a:t>
            </a:r>
            <a:r>
              <a:rPr lang="ru-RU" sz="2400" dirty="0" err="1"/>
              <a:t>перевірені</a:t>
            </a:r>
            <a:r>
              <a:rPr lang="ru-RU" sz="2400" dirty="0"/>
              <a:t> </a:t>
            </a:r>
            <a:r>
              <a:rPr lang="ru-RU" sz="2400" dirty="0" err="1"/>
              <a:t>теоретичні</a:t>
            </a:r>
            <a:r>
              <a:rPr lang="ru-RU" sz="2400" dirty="0"/>
              <a:t> </a:t>
            </a:r>
            <a:r>
              <a:rPr lang="ru-RU" sz="2400" dirty="0" err="1"/>
              <a:t>розрахунки</a:t>
            </a:r>
            <a:r>
              <a:rPr lang="ru-RU" sz="2400" dirty="0"/>
              <a:t> і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,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виведенням</a:t>
            </a:r>
            <a:r>
              <a:rPr lang="ru-RU" sz="2400" dirty="0"/>
              <a:t> ШСЗ.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09" y="2335876"/>
            <a:ext cx="4970582" cy="397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117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4211960" cy="6858000"/>
          </a:xfrm>
        </p:spPr>
        <p:txBody>
          <a:bodyPr>
            <a:normAutofit/>
          </a:bodyPr>
          <a:lstStyle/>
          <a:p>
            <a:r>
              <a:rPr lang="ru-RU" sz="2400" b="1" dirty="0"/>
              <a:t>1 лютого 1958 </a:t>
            </a:r>
            <a:r>
              <a:rPr lang="ru-RU" sz="2400" dirty="0"/>
              <a:t>на </a:t>
            </a:r>
            <a:r>
              <a:rPr lang="ru-RU" sz="2400" dirty="0" err="1"/>
              <a:t>орбіту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виведений</a:t>
            </a:r>
            <a:r>
              <a:rPr lang="ru-RU" sz="2400" dirty="0"/>
              <a:t> перший </a:t>
            </a:r>
            <a:r>
              <a:rPr lang="ru-RU" sz="2400" dirty="0" err="1"/>
              <a:t>американський</a:t>
            </a:r>
            <a:r>
              <a:rPr lang="ru-RU" sz="2400" dirty="0"/>
              <a:t> </a:t>
            </a:r>
            <a:r>
              <a:rPr lang="ru-RU" sz="2400" dirty="0" smtClean="0"/>
              <a:t>ШСЗ (</a:t>
            </a:r>
            <a:r>
              <a:rPr lang="ru-RU" sz="2400" dirty="0" err="1"/>
              <a:t>штучний</a:t>
            </a:r>
            <a:r>
              <a:rPr lang="ru-RU" sz="2400" dirty="0"/>
              <a:t> </a:t>
            </a:r>
            <a:r>
              <a:rPr lang="ru-RU" sz="2400" dirty="0" err="1"/>
              <a:t>супутник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) </a:t>
            </a:r>
            <a:r>
              <a:rPr lang="ru-RU" sz="2400" b="1" dirty="0"/>
              <a:t>«Експлорер-1</a:t>
            </a:r>
            <a:r>
              <a:rPr lang="ru-RU" sz="2400" b="1" dirty="0" smtClean="0"/>
              <a:t>»</a:t>
            </a:r>
            <a:r>
              <a:rPr lang="ru-RU" sz="2400" dirty="0" smtClean="0"/>
              <a:t>, </a:t>
            </a:r>
            <a:r>
              <a:rPr lang="ru-RU" sz="2400" dirty="0"/>
              <a:t>а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пізніше</a:t>
            </a:r>
            <a:r>
              <a:rPr lang="ru-RU" sz="2400" dirty="0"/>
              <a:t> </a:t>
            </a:r>
            <a:r>
              <a:rPr lang="ru-RU" sz="2400" dirty="0" err="1"/>
              <a:t>самостійні</a:t>
            </a:r>
            <a:r>
              <a:rPr lang="ru-RU" sz="2400" dirty="0"/>
              <a:t> запуски </a:t>
            </a:r>
            <a:r>
              <a:rPr lang="ru-RU" sz="2400" dirty="0" err="1"/>
              <a:t>виробили</a:t>
            </a:r>
            <a:r>
              <a:rPr lang="ru-RU" sz="2400" dirty="0"/>
              <a:t> і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: 26 листопада 1965 — </a:t>
            </a:r>
            <a:r>
              <a:rPr lang="ru-RU" sz="2400" dirty="0" err="1"/>
              <a:t>Франція</a:t>
            </a:r>
            <a:r>
              <a:rPr lang="ru-RU" sz="2400" dirty="0"/>
              <a:t> (</a:t>
            </a:r>
            <a:r>
              <a:rPr lang="ru-RU" sz="2400" dirty="0" err="1"/>
              <a:t>супутник</a:t>
            </a:r>
            <a:r>
              <a:rPr lang="ru-RU" sz="2400" dirty="0"/>
              <a:t> «А-1»), 29 листопада 1967 — </a:t>
            </a:r>
            <a:r>
              <a:rPr lang="ru-RU" sz="2400" dirty="0" err="1"/>
              <a:t>Австралія</a:t>
            </a:r>
            <a:r>
              <a:rPr lang="ru-RU" sz="2400" dirty="0"/>
              <a:t> («ВРЕСАТ-1»), 11 лютого 1970 — </a:t>
            </a:r>
            <a:r>
              <a:rPr lang="ru-RU" sz="2400" dirty="0" err="1"/>
              <a:t>Японія</a:t>
            </a:r>
            <a:r>
              <a:rPr lang="ru-RU" sz="2400" dirty="0"/>
              <a:t> («</a:t>
            </a:r>
            <a:r>
              <a:rPr lang="ru-RU" sz="2400" dirty="0" err="1"/>
              <a:t>Осумі</a:t>
            </a:r>
            <a:r>
              <a:rPr lang="ru-RU" sz="2400" dirty="0"/>
              <a:t>»), 24 </a:t>
            </a:r>
            <a:r>
              <a:rPr lang="ru-RU" sz="2400" dirty="0" err="1"/>
              <a:t>квітня</a:t>
            </a:r>
            <a:r>
              <a:rPr lang="ru-RU" sz="2400" dirty="0"/>
              <a:t> 1970 — КНР(</a:t>
            </a:r>
            <a:r>
              <a:rPr lang="ru-RU" sz="2400" dirty="0" err="1"/>
              <a:t>Китайська</a:t>
            </a:r>
            <a:r>
              <a:rPr lang="ru-RU" sz="2400" dirty="0"/>
              <a:t> Народна </a:t>
            </a:r>
            <a:r>
              <a:rPr lang="ru-RU" sz="2400" dirty="0" err="1"/>
              <a:t>Республіка</a:t>
            </a:r>
            <a:r>
              <a:rPr lang="ru-RU" sz="2400" dirty="0"/>
              <a:t>) («Китай-1»), 28 </a:t>
            </a:r>
            <a:r>
              <a:rPr lang="ru-RU" sz="2400" dirty="0" err="1"/>
              <a:t>жовтня</a:t>
            </a:r>
            <a:r>
              <a:rPr lang="ru-RU" sz="2400" dirty="0"/>
              <a:t> 1971 — </a:t>
            </a:r>
            <a:r>
              <a:rPr lang="ru-RU" sz="2400" dirty="0" err="1"/>
              <a:t>Великобританія</a:t>
            </a:r>
            <a:r>
              <a:rPr lang="ru-RU" sz="2400" dirty="0"/>
              <a:t> («Просперо»).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42864"/>
            <a:ext cx="3972272" cy="39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76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космічних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широкого </a:t>
            </a:r>
            <a:r>
              <a:rPr lang="ru-RU" sz="2400" dirty="0" err="1"/>
              <a:t>поширення</a:t>
            </a:r>
            <a:r>
              <a:rPr lang="ru-RU" sz="2400" dirty="0"/>
              <a:t> </a:t>
            </a:r>
            <a:r>
              <a:rPr lang="ru-RU" sz="2400" dirty="0" err="1"/>
              <a:t>набула</a:t>
            </a:r>
            <a:r>
              <a:rPr lang="ru-RU" sz="2400" dirty="0"/>
              <a:t> </a:t>
            </a:r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співпраця</a:t>
            </a:r>
            <a:r>
              <a:rPr lang="ru-RU" sz="2400" dirty="0"/>
              <a:t>. Так, в рамках </a:t>
            </a:r>
            <a:r>
              <a:rPr lang="ru-RU" sz="2400" dirty="0" err="1"/>
              <a:t>науковотехнічної</a:t>
            </a:r>
            <a:r>
              <a:rPr lang="ru-RU" sz="2400" dirty="0"/>
              <a:t> </a:t>
            </a:r>
            <a:r>
              <a:rPr lang="ru-RU" sz="2400" dirty="0" err="1"/>
              <a:t>співпраці</a:t>
            </a:r>
            <a:r>
              <a:rPr lang="ru-RU" sz="2400" dirty="0"/>
              <a:t> </a:t>
            </a:r>
            <a:r>
              <a:rPr lang="ru-RU" sz="2400" dirty="0" err="1"/>
              <a:t>соціалістичних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запущений</a:t>
            </a:r>
            <a:r>
              <a:rPr lang="ru-RU" sz="2400" dirty="0"/>
              <a:t> ряд </a:t>
            </a:r>
            <a:r>
              <a:rPr lang="ru-RU" sz="2400" dirty="0" smtClean="0"/>
              <a:t>ШСЗ. Перший </a:t>
            </a:r>
            <a:r>
              <a:rPr lang="ru-RU" sz="2400" dirty="0"/>
              <a:t>з них — </a:t>
            </a:r>
            <a:r>
              <a:rPr lang="ru-RU" sz="2400" b="1" dirty="0"/>
              <a:t>«Інтеркосмос-1»</a:t>
            </a:r>
            <a:r>
              <a:rPr lang="ru-RU" sz="2400" dirty="0"/>
              <a:t> —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виведений</a:t>
            </a:r>
            <a:r>
              <a:rPr lang="ru-RU" sz="2400" dirty="0"/>
              <a:t> на </a:t>
            </a:r>
            <a:r>
              <a:rPr lang="ru-RU" sz="2400" dirty="0" err="1"/>
              <a:t>орбіту</a:t>
            </a:r>
            <a:r>
              <a:rPr lang="ru-RU" sz="2400" dirty="0"/>
              <a:t> </a:t>
            </a:r>
            <a:r>
              <a:rPr lang="ru-RU" sz="2400" b="1" dirty="0"/>
              <a:t>14 </a:t>
            </a:r>
            <a:r>
              <a:rPr lang="ru-RU" sz="2400" b="1" dirty="0" err="1"/>
              <a:t>жовтня</a:t>
            </a:r>
            <a:r>
              <a:rPr lang="ru-RU" sz="2400" b="1" dirty="0"/>
              <a:t> 1969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10" y="2348880"/>
            <a:ext cx="6350000" cy="394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57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ru-RU" sz="2400" dirty="0" err="1"/>
              <a:t>Всього</a:t>
            </a:r>
            <a:r>
              <a:rPr lang="ru-RU" sz="2400" dirty="0"/>
              <a:t> до 1973 запущено </a:t>
            </a:r>
            <a:r>
              <a:rPr lang="ru-RU" sz="2400" dirty="0" err="1"/>
              <a:t>понад</a:t>
            </a:r>
            <a:r>
              <a:rPr lang="ru-RU" sz="2400" dirty="0"/>
              <a:t> 1300 </a:t>
            </a:r>
            <a:r>
              <a:rPr lang="ru-RU" sz="2400" dirty="0" smtClean="0"/>
              <a:t>ШСЗ </a:t>
            </a:r>
            <a:r>
              <a:rPr lang="ru-RU" sz="2400" dirty="0" err="1" smtClean="0"/>
              <a:t>різного</a:t>
            </a:r>
            <a:r>
              <a:rPr lang="ru-RU" sz="2400" dirty="0" smtClean="0"/>
              <a:t> </a:t>
            </a:r>
            <a:r>
              <a:rPr lang="ru-RU" sz="2400" dirty="0"/>
              <a:t>типа, у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600 </a:t>
            </a:r>
            <a:r>
              <a:rPr lang="ru-RU" sz="2400" dirty="0" err="1"/>
              <a:t>радянських</a:t>
            </a:r>
            <a:r>
              <a:rPr lang="ru-RU" sz="2400" dirty="0"/>
              <a:t> і </a:t>
            </a:r>
            <a:r>
              <a:rPr lang="ru-RU" sz="2400" dirty="0" err="1"/>
              <a:t>понад</a:t>
            </a:r>
            <a:r>
              <a:rPr lang="ru-RU" sz="2400" dirty="0"/>
              <a:t> 700 </a:t>
            </a:r>
            <a:r>
              <a:rPr lang="ru-RU" sz="2400" dirty="0" err="1"/>
              <a:t>американських</a:t>
            </a:r>
            <a:r>
              <a:rPr lang="ru-RU" sz="2400" dirty="0"/>
              <a:t> і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пілотовані</a:t>
            </a:r>
            <a:r>
              <a:rPr lang="ru-RU" sz="2400" dirty="0"/>
              <a:t> </a:t>
            </a:r>
            <a:r>
              <a:rPr lang="ru-RU" sz="2400" dirty="0" err="1"/>
              <a:t>космічні</a:t>
            </a:r>
            <a:r>
              <a:rPr lang="ru-RU" sz="2400" dirty="0"/>
              <a:t> </a:t>
            </a:r>
            <a:r>
              <a:rPr lang="ru-RU" sz="2400" dirty="0" err="1"/>
              <a:t>кораблі-супутники</a:t>
            </a:r>
            <a:r>
              <a:rPr lang="ru-RU" sz="2400" dirty="0"/>
              <a:t> і </a:t>
            </a:r>
            <a:r>
              <a:rPr lang="ru-RU" sz="2400" dirty="0" err="1"/>
              <a:t>орбітальні</a:t>
            </a:r>
            <a:r>
              <a:rPr lang="ru-RU" sz="2400" dirty="0"/>
              <a:t> </a:t>
            </a:r>
            <a:r>
              <a:rPr lang="ru-RU" sz="2400" dirty="0" err="1"/>
              <a:t>станції</a:t>
            </a:r>
            <a:r>
              <a:rPr lang="ru-RU" sz="2400" dirty="0"/>
              <a:t> з </a:t>
            </a:r>
            <a:r>
              <a:rPr lang="ru-RU" sz="2400" dirty="0" err="1"/>
              <a:t>екіпажем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568489"/>
            <a:ext cx="60198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493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71</TotalTime>
  <Words>1063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BlackTie</vt:lpstr>
      <vt:lpstr>Штучні супутники Землі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Штучні супутники Землі</dc:title>
  <dc:creator>Sasha</dc:creator>
  <cp:lastModifiedBy>Sasha</cp:lastModifiedBy>
  <cp:revision>8</cp:revision>
  <dcterms:created xsi:type="dcterms:W3CDTF">2014-01-09T10:59:09Z</dcterms:created>
  <dcterms:modified xsi:type="dcterms:W3CDTF">2014-06-08T21:47:42Z</dcterms:modified>
</cp:coreProperties>
</file>