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80920" cy="191683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atin typeface="Gabriola" pitchFamily="82" charset="0"/>
                <a:ea typeface="DFKai-SB" pitchFamily="65" charset="-120"/>
                <a:cs typeface="Kokila" pitchFamily="34" charset="0"/>
              </a:rPr>
              <a:t>Сучасні українські письменники. Сучасна українська література.</a:t>
            </a:r>
            <a:endParaRPr lang="uk-UA" sz="6000" b="1" dirty="0">
              <a:latin typeface="Gabriola" pitchFamily="82" charset="0"/>
              <a:ea typeface="DFKai-SB" pitchFamily="65" charset="-120"/>
              <a:cs typeface="Kokil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105400"/>
            <a:ext cx="6400800" cy="1752600"/>
          </a:xfrm>
        </p:spPr>
        <p:txBody>
          <a:bodyPr/>
          <a:lstStyle/>
          <a:p>
            <a:r>
              <a:rPr lang="uk-UA" b="1" dirty="0" smtClean="0"/>
              <a:t>   </a:t>
            </a:r>
            <a:r>
              <a:rPr lang="uk-UA" b="1" dirty="0" smtClean="0">
                <a:solidFill>
                  <a:schemeClr val="tx1"/>
                </a:solidFill>
                <a:latin typeface="Gabriola" pitchFamily="82" charset="0"/>
              </a:rPr>
              <a:t>Презентацію підготувала</a:t>
            </a:r>
            <a:br>
              <a:rPr lang="uk-UA" b="1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Gabriola" pitchFamily="82" charset="0"/>
              </a:rPr>
              <a:t>                    учениця 11Б класу</a:t>
            </a:r>
            <a:br>
              <a:rPr lang="uk-UA" b="1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Gabriola" pitchFamily="82" charset="0"/>
              </a:rPr>
              <a:t>                    </a:t>
            </a:r>
            <a:r>
              <a:rPr lang="uk-UA" b="1" dirty="0" err="1" smtClean="0">
                <a:solidFill>
                  <a:schemeClr val="tx1"/>
                </a:solidFill>
                <a:latin typeface="Gabriola" pitchFamily="82" charset="0"/>
              </a:rPr>
              <a:t>Миронюк</a:t>
            </a:r>
            <a:r>
              <a:rPr lang="uk-UA" b="1" dirty="0" smtClean="0">
                <a:solidFill>
                  <a:schemeClr val="tx1"/>
                </a:solidFill>
                <a:latin typeface="Gabriola" pitchFamily="82" charset="0"/>
              </a:rPr>
              <a:t> Тетяна</a:t>
            </a:r>
            <a:endParaRPr lang="uk-UA" b="1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Gabriola" pitchFamily="82" charset="0"/>
              </a:rPr>
              <a:t>Надійка </a:t>
            </a:r>
            <a:r>
              <a:rPr lang="uk-UA" sz="6600" dirty="0" err="1" smtClean="0">
                <a:latin typeface="Gabriola" pitchFamily="82" charset="0"/>
              </a:rPr>
              <a:t>Гербіш</a:t>
            </a:r>
            <a:endParaRPr lang="uk-UA" sz="66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980728"/>
            <a:ext cx="9217024" cy="4525963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 </a:t>
            </a:r>
            <a:r>
              <a:rPr lang="ru-RU" sz="2800" dirty="0" err="1" smtClean="0"/>
              <a:t>П</a:t>
            </a:r>
            <a:r>
              <a:rPr lang="ru-RU" sz="2800" dirty="0" err="1" smtClean="0"/>
              <a:t>исьменниця</a:t>
            </a:r>
            <a:r>
              <a:rPr lang="ru-RU" sz="2800" dirty="0" smtClean="0"/>
              <a:t>, </a:t>
            </a:r>
            <a:r>
              <a:rPr lang="ru-RU" sz="2800" dirty="0" err="1" smtClean="0"/>
              <a:t>журналістка</a:t>
            </a:r>
            <a:r>
              <a:rPr lang="ru-RU" sz="2800" dirty="0" smtClean="0"/>
              <a:t>, </a:t>
            </a:r>
            <a:r>
              <a:rPr lang="ru-RU" sz="2800" dirty="0" err="1" smtClean="0"/>
              <a:t>перекладачка</a:t>
            </a:r>
            <a:r>
              <a:rPr lang="ru-RU" sz="2800" dirty="0" smtClean="0"/>
              <a:t>, фотограф, </a:t>
            </a:r>
            <a:r>
              <a:rPr lang="ru-RU" sz="2800" dirty="0" err="1" smtClean="0"/>
              <a:t>мандрівниця</a:t>
            </a:r>
            <a:r>
              <a:rPr lang="ru-RU" sz="2800" dirty="0" smtClean="0"/>
              <a:t>. У 2008-му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стала членом </a:t>
            </a:r>
            <a:r>
              <a:rPr lang="ru-RU" sz="2800" u="sng" dirty="0" err="1" smtClean="0"/>
              <a:t>Національної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спілки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журналістів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України</a:t>
            </a:r>
            <a:r>
              <a:rPr lang="ru-RU" sz="2800" dirty="0" smtClean="0"/>
              <a:t>. </a:t>
            </a:r>
            <a:r>
              <a:rPr lang="ru-RU" sz="2800" dirty="0" err="1" smtClean="0"/>
              <a:t>Велику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популярність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здобула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книжок</a:t>
            </a:r>
            <a:r>
              <a:rPr lang="ru-RU" sz="2800" dirty="0" smtClean="0"/>
              <a:t> «</a:t>
            </a:r>
            <a:r>
              <a:rPr lang="ru-RU" sz="2800" dirty="0" err="1" smtClean="0"/>
              <a:t>Теплі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 до </a:t>
            </a:r>
            <a:r>
              <a:rPr lang="ru-RU" sz="2800" dirty="0" err="1" smtClean="0"/>
              <a:t>кави</a:t>
            </a:r>
            <a:r>
              <a:rPr lang="ru-RU" sz="2800" dirty="0" smtClean="0"/>
              <a:t>» та «</a:t>
            </a:r>
            <a:r>
              <a:rPr lang="ru-RU" sz="2800" dirty="0" err="1" smtClean="0"/>
              <a:t>Теплі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 до шоколаду». 2013 року стала </a:t>
            </a:r>
            <a:r>
              <a:rPr lang="ru-RU" sz="2800" dirty="0" err="1" smtClean="0"/>
              <a:t>однією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переможниць</a:t>
            </a:r>
            <a:r>
              <a:rPr lang="ru-RU" sz="2800" dirty="0" smtClean="0"/>
              <a:t> конкурсу «</a:t>
            </a:r>
            <a:r>
              <a:rPr lang="ru-RU" sz="2800" dirty="0" err="1" smtClean="0"/>
              <a:t>Жінка</a:t>
            </a:r>
            <a:r>
              <a:rPr lang="ru-RU" sz="2800" dirty="0" smtClean="0"/>
              <a:t> року» </a:t>
            </a:r>
            <a:r>
              <a:rPr lang="ru-RU" sz="2800" dirty="0" err="1" smtClean="0"/>
              <a:t>від</a:t>
            </a:r>
            <a:r>
              <a:rPr lang="ru-RU" sz="2800" dirty="0" smtClean="0"/>
              <a:t> «РІА плюс»</a:t>
            </a:r>
            <a:endParaRPr lang="uk-UA" sz="28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073008" cy="43204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«Як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квітка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не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може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цвісти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без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стеблини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й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корінця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або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прекрасний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купол на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церкві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не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височітиме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без фундаменту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й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стін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, так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і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людина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не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може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розвиватися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й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досягати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вершин без тих,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хто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даруватиме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</a:t>
            </a:r>
            <a:r>
              <a:rPr lang="ru-RU" dirty="0" err="1" smtClean="0">
                <a:latin typeface="Gabriola" pitchFamily="82" charset="0"/>
                <a:cs typeface="Arabic Typesetting" pitchFamily="66" charset="-78"/>
              </a:rPr>
              <a:t>їй</a:t>
            </a:r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 опору.»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</a:t>
            </a:r>
            <a:r>
              <a:rPr lang="ru-RU" dirty="0" err="1" smtClean="0">
                <a:latin typeface="Gabriola" pitchFamily="82" charset="0"/>
              </a:rPr>
              <a:t>Н.Гербіш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</a:t>
            </a:r>
            <a:endParaRPr lang="uk-U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5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Gabriola" pitchFamily="82" charset="0"/>
              </a:rPr>
              <a:t>Євгенія Кононенко</a:t>
            </a:r>
            <a:endParaRPr lang="uk-UA" sz="66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268760"/>
            <a:ext cx="9371384" cy="3960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     Письменниця, перекладач. Автор новел, дитячих книг, повістей, романів і багатьох перекладів. Працює науковим співробітником Українського центру культурних досліджень. Лауреат премії ім. М. Зерова за переклад антології французького сонета (1993). Лауреат літературної премії "</a:t>
            </a:r>
            <a:r>
              <a:rPr lang="uk-UA" sz="2400" dirty="0" err="1" smtClean="0"/>
              <a:t>Гранослов</a:t>
            </a:r>
            <a:r>
              <a:rPr lang="uk-UA" sz="2400" dirty="0" smtClean="0"/>
              <a:t>" за збірку поезій. Готується книжкове видання збірки новел Кононенко в Росії. За аналогією з Бальзаком, який все життя писав "Людську комедію", Євгенії Кононенко можна назвати деміургом "київської комедії". </a:t>
            </a:r>
            <a:endParaRPr lang="uk-UA" sz="2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/>
              <a:t>«</a:t>
            </a:r>
            <a:r>
              <a:rPr lang="ru-RU" sz="4000" dirty="0" err="1" smtClean="0">
                <a:latin typeface="Gabriola" pitchFamily="82" charset="0"/>
              </a:rPr>
              <a:t>Ти</a:t>
            </a:r>
            <a:r>
              <a:rPr lang="ru-RU" sz="4000" dirty="0" smtClean="0">
                <a:latin typeface="Gabriola" pitchFamily="82" charset="0"/>
              </a:rPr>
              <a:t> </a:t>
            </a:r>
            <a:r>
              <a:rPr lang="ru-RU" sz="4000" dirty="0" err="1" smtClean="0">
                <a:latin typeface="Gabriola" pitchFamily="82" charset="0"/>
              </a:rPr>
              <a:t>сміявся</a:t>
            </a:r>
            <a:r>
              <a:rPr lang="ru-RU" sz="4000" dirty="0" smtClean="0">
                <a:latin typeface="Gabriola" pitchFamily="82" charset="0"/>
              </a:rPr>
              <a:t>, </a:t>
            </a:r>
            <a:r>
              <a:rPr lang="ru-RU" sz="4000" dirty="0" err="1" smtClean="0">
                <a:latin typeface="Gabriola" pitchFamily="82" charset="0"/>
              </a:rPr>
              <a:t>що</a:t>
            </a:r>
            <a:r>
              <a:rPr lang="ru-RU" sz="4000" dirty="0" smtClean="0">
                <a:latin typeface="Gabriola" pitchFamily="82" charset="0"/>
              </a:rPr>
              <a:t> у нас, </a:t>
            </a:r>
            <a:r>
              <a:rPr lang="ru-RU" sz="4000" dirty="0" err="1" smtClean="0">
                <a:latin typeface="Gabriola" pitchFamily="82" charset="0"/>
              </a:rPr>
              <a:t>радянських</a:t>
            </a:r>
            <a:r>
              <a:rPr lang="ru-RU" sz="4000" dirty="0" smtClean="0">
                <a:latin typeface="Gabriola" pitchFamily="82" charset="0"/>
              </a:rPr>
              <a:t>, </a:t>
            </a:r>
            <a:r>
              <a:rPr lang="ru-RU" sz="4000" dirty="0" err="1" smtClean="0">
                <a:latin typeface="Gabriola" pitchFamily="82" charset="0"/>
              </a:rPr>
              <a:t>замість</a:t>
            </a:r>
            <a:r>
              <a:rPr lang="ru-RU" sz="4000" dirty="0" smtClean="0">
                <a:latin typeface="Gabriola" pitchFamily="82" charset="0"/>
              </a:rPr>
              <a:t> </a:t>
            </a:r>
            <a:r>
              <a:rPr lang="ru-RU" sz="4000" dirty="0" err="1" smtClean="0">
                <a:latin typeface="Gabriola" pitchFamily="82" charset="0"/>
              </a:rPr>
              <a:t>серця</a:t>
            </a:r>
            <a:r>
              <a:rPr lang="ru-RU" sz="4000" dirty="0" smtClean="0">
                <a:latin typeface="Gabriola" pitchFamily="82" charset="0"/>
              </a:rPr>
              <a:t> «пламенный мотор»! А у вас, у </a:t>
            </a:r>
            <a:r>
              <a:rPr lang="ru-RU" sz="4000" dirty="0" err="1" smtClean="0">
                <a:latin typeface="Gabriola" pitchFamily="82" charset="0"/>
              </a:rPr>
              <a:t>янкі</a:t>
            </a:r>
            <a:r>
              <a:rPr lang="ru-RU" sz="4000" dirty="0" smtClean="0">
                <a:latin typeface="Gabriola" pitchFamily="82" charset="0"/>
              </a:rPr>
              <a:t>, </a:t>
            </a:r>
            <a:r>
              <a:rPr lang="ru-RU" sz="4000" dirty="0" err="1" smtClean="0">
                <a:latin typeface="Gabriola" pitchFamily="82" charset="0"/>
              </a:rPr>
              <a:t>замість</a:t>
            </a:r>
            <a:r>
              <a:rPr lang="ru-RU" sz="4000" dirty="0" smtClean="0">
                <a:latin typeface="Gabriola" pitchFamily="82" charset="0"/>
              </a:rPr>
              <a:t> </a:t>
            </a:r>
            <a:r>
              <a:rPr lang="ru-RU" sz="4000" dirty="0" err="1" smtClean="0">
                <a:latin typeface="Gabriola" pitchFamily="82" charset="0"/>
              </a:rPr>
              <a:t>серця</a:t>
            </a:r>
            <a:r>
              <a:rPr lang="ru-RU" sz="4000" dirty="0" smtClean="0">
                <a:latin typeface="Gabriola" pitchFamily="82" charset="0"/>
              </a:rPr>
              <a:t> </a:t>
            </a:r>
            <a:r>
              <a:rPr lang="ru-RU" sz="4000" dirty="0" err="1" smtClean="0">
                <a:latin typeface="Gabriola" pitchFamily="82" charset="0"/>
              </a:rPr>
              <a:t>японський</a:t>
            </a:r>
            <a:r>
              <a:rPr lang="ru-RU" sz="4000" dirty="0" smtClean="0">
                <a:latin typeface="Gabriola" pitchFamily="82" charset="0"/>
              </a:rPr>
              <a:t> калькулятор</a:t>
            </a:r>
            <a:r>
              <a:rPr lang="ru-RU" sz="4000" dirty="0" smtClean="0">
                <a:latin typeface="Gabriola" pitchFamily="82" charset="0"/>
              </a:rPr>
              <a:t>!»</a:t>
            </a:r>
            <a:r>
              <a:rPr lang="ru-RU" sz="4000" dirty="0" smtClean="0">
                <a:latin typeface="Gabriola" pitchFamily="82" charset="0"/>
              </a:rPr>
              <a:t/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/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                                                     </a:t>
            </a:r>
            <a:r>
              <a:rPr lang="ru-RU" sz="4000" dirty="0" err="1" smtClean="0">
                <a:latin typeface="Gabriola" pitchFamily="82" charset="0"/>
              </a:rPr>
              <a:t>Є.Кононенко</a:t>
            </a:r>
            <a:endParaRPr lang="uk-UA" sz="40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95120" cy="92211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atin typeface="Gabriola" pitchFamily="82" charset="0"/>
              </a:rPr>
              <a:t>Тарас </a:t>
            </a:r>
            <a:r>
              <a:rPr lang="uk-UA" sz="6600" b="1" dirty="0" err="1" smtClean="0">
                <a:latin typeface="Gabriola" pitchFamily="82" charset="0"/>
              </a:rPr>
              <a:t>Прохасько</a:t>
            </a:r>
            <a:endParaRPr lang="uk-UA" sz="66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5032" y="1052736"/>
            <a:ext cx="9289032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/>
              <a:t>     </a:t>
            </a:r>
            <a:r>
              <a:rPr lang="uk-UA" sz="2000" dirty="0" smtClean="0"/>
              <a:t>Є представником так званого </a:t>
            </a:r>
            <a:r>
              <a:rPr lang="uk-UA" sz="2000" dirty="0" err="1" smtClean="0"/>
              <a:t>станіславського</a:t>
            </a:r>
            <a:r>
              <a:rPr lang="uk-UA" sz="2000" dirty="0" smtClean="0"/>
              <a:t> феномену в Івано-Франківську (у 1939 – 1962 рр. місто мало назву Станіслав), у творчості найбільше представлені цінності українського постмодерну. Тексти </a:t>
            </a:r>
            <a:r>
              <a:rPr lang="uk-UA" sz="2000" dirty="0" err="1" smtClean="0"/>
              <a:t>Прохаська</a:t>
            </a:r>
            <a:r>
              <a:rPr lang="uk-UA" sz="2000" dirty="0" smtClean="0"/>
              <a:t> філософські, вдумливі та «неквапливі». У багатьох його книгах зустрічається автобіографізм, а твори написані у формі щоденників підкуповують своєю відвертістю й нагадують інтимні сповіді. Його книга «</a:t>
            </a:r>
            <a:r>
              <a:rPr lang="uk-UA" sz="2000" dirty="0" err="1" smtClean="0"/>
              <a:t>БотакЄ</a:t>
            </a:r>
            <a:r>
              <a:rPr lang="uk-UA" sz="2000" dirty="0" smtClean="0"/>
              <a:t>» у 2011 році була визнана Книгою року.</a:t>
            </a:r>
            <a:endParaRPr lang="uk-UA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8910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Станісла́вський фено́мен</a:t>
            </a:r>
            <a:r>
              <a:rPr lang="vi-VN" dirty="0" smtClean="0"/>
              <a:t> </a:t>
            </a:r>
            <a:r>
              <a:rPr lang="uk-UA" dirty="0" smtClean="0"/>
              <a:t>-</a:t>
            </a:r>
            <a:r>
              <a:rPr lang="vi-VN" dirty="0" smtClean="0"/>
              <a:t>групи письменників та художників, у творчості яких найрафінованіше були інстальовані цінності знакового списку українського постмодерного дискурсу.</a:t>
            </a:r>
            <a:endParaRPr lang="uk-UA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dirty="0" smtClean="0">
                <a:latin typeface="Gabriola" pitchFamily="82" charset="0"/>
              </a:rPr>
              <a:t>«Сила літератури полягає у її непередбачуваності. Це можна порівняти з більярдом, коли ти не знаєш, як саме розіб’ються кулі. Всі одкровення у літературі є несподіваними. Доволі часто вони зовсім не збігаються з нашими очікуваннями.»</a:t>
            </a:r>
            <a:br>
              <a:rPr lang="uk-UA" i="1" dirty="0" smtClean="0">
                <a:latin typeface="Gabriola" pitchFamily="82" charset="0"/>
              </a:rPr>
            </a:br>
            <a:r>
              <a:rPr lang="uk-UA" i="1" dirty="0" smtClean="0">
                <a:latin typeface="Gabriola" pitchFamily="82" charset="0"/>
              </a:rPr>
              <a:t>     </a:t>
            </a:r>
            <a:br>
              <a:rPr lang="uk-UA" i="1" dirty="0" smtClean="0">
                <a:latin typeface="Gabriola" pitchFamily="82" charset="0"/>
              </a:rPr>
            </a:br>
            <a:r>
              <a:rPr lang="uk-UA" i="1" dirty="0" smtClean="0">
                <a:latin typeface="Gabriola" pitchFamily="82" charset="0"/>
              </a:rPr>
              <a:t>                                                       </a:t>
            </a:r>
            <a:br>
              <a:rPr lang="uk-UA" i="1" dirty="0" smtClean="0">
                <a:latin typeface="Gabriola" pitchFamily="82" charset="0"/>
              </a:rPr>
            </a:br>
            <a:r>
              <a:rPr lang="uk-UA" i="1" dirty="0" smtClean="0">
                <a:latin typeface="Gabriola" pitchFamily="82" charset="0"/>
              </a:rPr>
              <a:t/>
            </a:r>
            <a:br>
              <a:rPr lang="uk-UA" i="1" dirty="0" smtClean="0">
                <a:latin typeface="Gabriola" pitchFamily="82" charset="0"/>
              </a:rPr>
            </a:br>
            <a:r>
              <a:rPr lang="uk-UA" i="1" dirty="0" smtClean="0">
                <a:latin typeface="Gabriola" pitchFamily="82" charset="0"/>
              </a:rPr>
              <a:t>                                                             Т. </a:t>
            </a:r>
            <a:r>
              <a:rPr lang="uk-UA" i="1" dirty="0" err="1" smtClean="0">
                <a:latin typeface="Gabriola" pitchFamily="82" charset="0"/>
              </a:rPr>
              <a:t>Прохасько</a:t>
            </a:r>
            <a:endParaRPr lang="uk-UA" dirty="0">
              <a:latin typeface="Gabriola" pitchFamily="8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Юрій </a:t>
            </a:r>
            <a:r>
              <a:rPr lang="uk-UA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Іздрик</a:t>
            </a:r>
            <a:endParaRPr lang="uk-UA" sz="7200" b="1" dirty="0">
              <a:solidFill>
                <a:schemeClr val="tx1">
                  <a:lumMod val="85000"/>
                  <a:lumOff val="1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340768"/>
            <a:ext cx="8686800" cy="31249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    Письменник, поет, культуролог Юрій </a:t>
            </a:r>
            <a:r>
              <a:rPr lang="uk-UA" dirty="0" err="1" smtClean="0"/>
              <a:t>Іздрик</a:t>
            </a:r>
            <a:r>
              <a:rPr lang="uk-UA" dirty="0" smtClean="0"/>
              <a:t> один із творців вище згаданого </a:t>
            </a:r>
            <a:r>
              <a:rPr lang="uk-UA" dirty="0" err="1" smtClean="0"/>
              <a:t>станіславського</a:t>
            </a:r>
            <a:r>
              <a:rPr lang="uk-UA" dirty="0" smtClean="0"/>
              <a:t> феномену. </a:t>
            </a:r>
            <a:r>
              <a:rPr lang="uk-UA" dirty="0" smtClean="0"/>
              <a:t>З</a:t>
            </a:r>
            <a:r>
              <a:rPr lang="uk-UA" dirty="0" smtClean="0"/>
              <a:t>аявив </a:t>
            </a:r>
            <a:r>
              <a:rPr lang="uk-UA" dirty="0" smtClean="0"/>
              <a:t>про себе як неординарний митець, </a:t>
            </a:r>
            <a:r>
              <a:rPr lang="uk-UA" dirty="0" smtClean="0"/>
              <a:t>свою </a:t>
            </a:r>
            <a:r>
              <a:rPr lang="uk-UA" dirty="0" smtClean="0"/>
              <a:t>літературну творчість він вдало поєднує з музикою, </a:t>
            </a:r>
            <a:r>
              <a:rPr lang="uk-UA" dirty="0" err="1" smtClean="0"/>
              <a:t>перформансами</a:t>
            </a:r>
            <a:r>
              <a:rPr lang="uk-UA" dirty="0" smtClean="0"/>
              <a:t>, </a:t>
            </a:r>
            <a:r>
              <a:rPr lang="uk-UA" dirty="0" smtClean="0"/>
              <a:t>займався </a:t>
            </a:r>
            <a:r>
              <a:rPr lang="uk-UA" dirty="0" smtClean="0"/>
              <a:t>живописом та </a:t>
            </a:r>
            <a:r>
              <a:rPr lang="uk-UA" dirty="0" err="1" smtClean="0"/>
              <a:t>іллюстрацією</a:t>
            </a:r>
            <a:r>
              <a:rPr lang="uk-UA" dirty="0" smtClean="0"/>
              <a:t>. На сьогоднішній день вже другий рік поспіль </a:t>
            </a:r>
            <a:r>
              <a:rPr lang="uk-UA" dirty="0" smtClean="0"/>
              <a:t>займається </a:t>
            </a:r>
            <a:r>
              <a:rPr lang="uk-UA" dirty="0" smtClean="0"/>
              <a:t>спільним музичним проектом з поетом та музикантом Григорієм </a:t>
            </a:r>
            <a:r>
              <a:rPr lang="uk-UA" dirty="0" err="1" smtClean="0"/>
              <a:t>Семенчуком</a:t>
            </a:r>
            <a:r>
              <a:rPr lang="uk-UA" dirty="0" smtClean="0"/>
              <a:t> «</a:t>
            </a:r>
            <a:r>
              <a:rPr lang="en-US" dirty="0" smtClean="0"/>
              <a:t>Drum</a:t>
            </a:r>
            <a:r>
              <a:rPr lang="uk-UA" dirty="0" err="1" smtClean="0"/>
              <a:t>ТИатр</a:t>
            </a:r>
            <a:r>
              <a:rPr lang="uk-UA" dirty="0" smtClean="0"/>
              <a:t>».</a:t>
            </a:r>
            <a:endParaRPr lang="uk-UA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54752" cy="4464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i="1" dirty="0" smtClean="0">
                <a:latin typeface="Gabriola" pitchFamily="82" charset="0"/>
              </a:rPr>
              <a:t>«От часто </a:t>
            </a:r>
            <a:r>
              <a:rPr lang="ru-RU" sz="2800" i="1" dirty="0" err="1" smtClean="0">
                <a:latin typeface="Gabriola" pitchFamily="82" charset="0"/>
              </a:rPr>
              <a:t>кажуть</a:t>
            </a:r>
            <a:r>
              <a:rPr lang="ru-RU" sz="2800" i="1" dirty="0" smtClean="0">
                <a:latin typeface="Gabriola" pitchFamily="82" charset="0"/>
              </a:rPr>
              <a:t>, </a:t>
            </a:r>
            <a:r>
              <a:rPr lang="ru-RU" sz="2800" i="1" dirty="0" err="1" smtClean="0">
                <a:latin typeface="Gabriola" pitchFamily="82" charset="0"/>
              </a:rPr>
              <a:t>мовляв</a:t>
            </a:r>
            <a:r>
              <a:rPr lang="ru-RU" sz="2800" i="1" dirty="0" smtClean="0">
                <a:latin typeface="Gabriola" pitchFamily="82" charset="0"/>
              </a:rPr>
              <a:t>, </a:t>
            </a:r>
            <a:r>
              <a:rPr lang="ru-RU" sz="2800" i="1" dirty="0" err="1" smtClean="0">
                <a:latin typeface="Gabriola" pitchFamily="82" charset="0"/>
              </a:rPr>
              <a:t>українці</a:t>
            </a:r>
            <a:r>
              <a:rPr lang="ru-RU" sz="2800" i="1" dirty="0" smtClean="0">
                <a:latin typeface="Gabriola" pitchFamily="82" charset="0"/>
              </a:rPr>
              <a:t> – “</a:t>
            </a:r>
            <a:r>
              <a:rPr lang="ru-RU" sz="2800" i="1" dirty="0" err="1" smtClean="0">
                <a:latin typeface="Gabriola" pitchFamily="82" charset="0"/>
              </a:rPr>
              <a:t>незріла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нація</a:t>
            </a:r>
            <a:r>
              <a:rPr lang="ru-RU" sz="2800" i="1" dirty="0" smtClean="0">
                <a:latin typeface="Gabriola" pitchFamily="82" charset="0"/>
              </a:rPr>
              <a:t>”. </a:t>
            </a:r>
            <a:r>
              <a:rPr lang="ru-RU" sz="2800" i="1" dirty="0" err="1" smtClean="0">
                <a:latin typeface="Gabriola" pitchFamily="82" charset="0"/>
              </a:rPr>
              <a:t>Це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порожня</a:t>
            </a:r>
            <a:r>
              <a:rPr lang="ru-RU" sz="2800" i="1" dirty="0" smtClean="0">
                <a:latin typeface="Gabriola" pitchFamily="82" charset="0"/>
              </a:rPr>
              <a:t> формула. </a:t>
            </a:r>
            <a:r>
              <a:rPr lang="ru-RU" sz="2800" i="1" dirty="0" err="1" smtClean="0">
                <a:latin typeface="Gabriola" pitchFamily="82" charset="0"/>
              </a:rPr>
              <a:t>Бо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навіть</a:t>
            </a:r>
            <a:r>
              <a:rPr lang="ru-RU" sz="2800" i="1" dirty="0" smtClean="0">
                <a:latin typeface="Gabriola" pitchFamily="82" charset="0"/>
              </a:rPr>
              <a:t> не про </a:t>
            </a:r>
            <a:r>
              <a:rPr lang="ru-RU" sz="2800" i="1" dirty="0" err="1" smtClean="0">
                <a:latin typeface="Gabriola" pitchFamily="82" charset="0"/>
              </a:rPr>
              <a:t>націю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йдеться</a:t>
            </a:r>
            <a:r>
              <a:rPr lang="ru-RU" sz="2800" i="1" dirty="0" smtClean="0">
                <a:latin typeface="Gabriola" pitchFamily="82" charset="0"/>
              </a:rPr>
              <a:t>, а про </a:t>
            </a:r>
            <a:r>
              <a:rPr lang="ru-RU" sz="2800" i="1" dirty="0" err="1" smtClean="0">
                <a:latin typeface="Gabriola" pitchFamily="82" charset="0"/>
              </a:rPr>
              <a:t>спільноту</a:t>
            </a:r>
            <a:r>
              <a:rPr lang="ru-RU" sz="2800" i="1" dirty="0" smtClean="0">
                <a:latin typeface="Gabriola" pitchFamily="82" charset="0"/>
              </a:rPr>
              <a:t> в </a:t>
            </a:r>
            <a:r>
              <a:rPr lang="ru-RU" sz="2800" i="1" dirty="0" err="1" smtClean="0">
                <a:latin typeface="Gabriola" pitchFamily="82" charset="0"/>
              </a:rPr>
              <a:t>переважній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більшості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вкрай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інфантильних</a:t>
            </a:r>
            <a:r>
              <a:rPr lang="ru-RU" sz="2800" i="1" dirty="0" smtClean="0">
                <a:latin typeface="Gabriola" pitchFamily="82" charset="0"/>
              </a:rPr>
              <a:t>, </a:t>
            </a:r>
            <a:r>
              <a:rPr lang="ru-RU" sz="2800" i="1" dirty="0" err="1" smtClean="0">
                <a:latin typeface="Gabriola" pitchFamily="82" charset="0"/>
              </a:rPr>
              <a:t>безвідповідальних</a:t>
            </a:r>
            <a:r>
              <a:rPr lang="ru-RU" sz="2800" i="1" dirty="0" smtClean="0">
                <a:latin typeface="Gabriola" pitchFamily="82" charset="0"/>
              </a:rPr>
              <a:t> людей, до того ж </a:t>
            </a:r>
            <a:r>
              <a:rPr lang="ru-RU" sz="2800" i="1" dirty="0" err="1" smtClean="0">
                <a:latin typeface="Gabriola" pitchFamily="82" charset="0"/>
              </a:rPr>
              <a:t>із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заниженою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самооцінкою</a:t>
            </a:r>
            <a:r>
              <a:rPr lang="ru-RU" sz="2800" i="1" dirty="0" smtClean="0">
                <a:latin typeface="Gabriola" pitchFamily="82" charset="0"/>
              </a:rPr>
              <a:t>. Зараз </a:t>
            </a:r>
            <a:r>
              <a:rPr lang="ru-RU" sz="2800" i="1" dirty="0" err="1" smtClean="0">
                <a:latin typeface="Gabriola" pitchFamily="82" charset="0"/>
              </a:rPr>
              <a:t>найвищий</a:t>
            </a:r>
            <a:r>
              <a:rPr lang="ru-RU" sz="2800" i="1" dirty="0" smtClean="0">
                <a:latin typeface="Gabriola" pitchFamily="82" charset="0"/>
              </a:rPr>
              <a:t> час </a:t>
            </a:r>
            <a:r>
              <a:rPr lang="ru-RU" sz="2800" i="1" dirty="0" err="1" smtClean="0">
                <a:latin typeface="Gabriola" pitchFamily="82" charset="0"/>
              </a:rPr>
              <a:t>вчитися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азів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поведінки</a:t>
            </a:r>
            <a:r>
              <a:rPr lang="ru-RU" sz="2800" i="1" dirty="0" smtClean="0">
                <a:latin typeface="Gabriola" pitchFamily="82" charset="0"/>
              </a:rPr>
              <a:t>, </a:t>
            </a:r>
            <a:r>
              <a:rPr lang="ru-RU" sz="2800" i="1" dirty="0" err="1" smtClean="0">
                <a:latin typeface="Gabriola" pitchFamily="82" charset="0"/>
              </a:rPr>
              <a:t>вчитися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всього</a:t>
            </a:r>
            <a:r>
              <a:rPr lang="ru-RU" sz="2800" i="1" dirty="0" smtClean="0">
                <a:latin typeface="Gabriola" pitchFamily="82" charset="0"/>
              </a:rPr>
              <a:t> – </a:t>
            </a:r>
            <a:r>
              <a:rPr lang="ru-RU" sz="2800" i="1" dirty="0" err="1" smtClean="0">
                <a:latin typeface="Gabriola" pitchFamily="82" charset="0"/>
              </a:rPr>
              <a:t>думати</a:t>
            </a:r>
            <a:r>
              <a:rPr lang="ru-RU" sz="2800" i="1" dirty="0" smtClean="0">
                <a:latin typeface="Gabriola" pitchFamily="82" charset="0"/>
              </a:rPr>
              <a:t>, </a:t>
            </a:r>
            <a:r>
              <a:rPr lang="ru-RU" sz="2800" i="1" dirty="0" err="1" smtClean="0">
                <a:latin typeface="Gabriola" pitchFamily="82" charset="0"/>
              </a:rPr>
              <a:t>говорити</a:t>
            </a:r>
            <a:r>
              <a:rPr lang="ru-RU" sz="2800" i="1" dirty="0" smtClean="0">
                <a:latin typeface="Gabriola" pitchFamily="82" charset="0"/>
              </a:rPr>
              <a:t>, </a:t>
            </a:r>
            <a:r>
              <a:rPr lang="ru-RU" sz="2800" i="1" dirty="0" err="1" smtClean="0">
                <a:latin typeface="Gabriola" pitchFamily="82" charset="0"/>
              </a:rPr>
              <a:t>відповідати</a:t>
            </a:r>
            <a:r>
              <a:rPr lang="ru-RU" sz="2800" i="1" dirty="0" smtClean="0">
                <a:latin typeface="Gabriola" pitchFamily="82" charset="0"/>
              </a:rPr>
              <a:t> за </a:t>
            </a:r>
            <a:r>
              <a:rPr lang="ru-RU" sz="2800" i="1" dirty="0" err="1" smtClean="0">
                <a:latin typeface="Gabriola" pitchFamily="82" charset="0"/>
              </a:rPr>
              <a:t>свої</a:t>
            </a:r>
            <a:r>
              <a:rPr lang="ru-RU" sz="2800" i="1" dirty="0" smtClean="0">
                <a:latin typeface="Gabriola" pitchFamily="82" charset="0"/>
              </a:rPr>
              <a:t> </a:t>
            </a:r>
            <a:r>
              <a:rPr lang="ru-RU" sz="2800" i="1" dirty="0" err="1" smtClean="0">
                <a:latin typeface="Gabriola" pitchFamily="82" charset="0"/>
              </a:rPr>
              <a:t>вчинки</a:t>
            </a:r>
            <a:r>
              <a:rPr lang="ru-RU" sz="2800" i="1" dirty="0" smtClean="0">
                <a:latin typeface="Gabriola" pitchFamily="82" charset="0"/>
              </a:rPr>
              <a:t>.» </a:t>
            </a:r>
            <a:br>
              <a:rPr lang="ru-RU" sz="2800" i="1" dirty="0" smtClean="0">
                <a:latin typeface="Gabriola" pitchFamily="82" charset="0"/>
              </a:rPr>
            </a:br>
            <a:r>
              <a:rPr lang="ru-RU" sz="2800" i="1" dirty="0" smtClean="0">
                <a:latin typeface="Gabriola" pitchFamily="82" charset="0"/>
              </a:rPr>
              <a:t/>
            </a:r>
            <a:br>
              <a:rPr lang="ru-RU" sz="2800" i="1" dirty="0" smtClean="0">
                <a:latin typeface="Gabriola" pitchFamily="82" charset="0"/>
              </a:rPr>
            </a:br>
            <a:r>
              <a:rPr lang="ru-RU" sz="2800" i="1" dirty="0" smtClean="0">
                <a:latin typeface="Gabriola" pitchFamily="82" charset="0"/>
              </a:rPr>
              <a:t>                                                                                          </a:t>
            </a:r>
            <a:r>
              <a:rPr lang="ru-RU" sz="2800" i="1" dirty="0" err="1" smtClean="0">
                <a:latin typeface="Gabriola" pitchFamily="82" charset="0"/>
              </a:rPr>
              <a:t>Ю.Іздрик</a:t>
            </a:r>
            <a:r>
              <a:rPr lang="ru-RU" sz="2800" i="1" dirty="0" smtClean="0">
                <a:latin typeface="Gabriola" pitchFamily="82" charset="0"/>
              </a:rPr>
              <a:t>             </a:t>
            </a:r>
            <a:br>
              <a:rPr lang="ru-RU" sz="2800" i="1" dirty="0" smtClean="0">
                <a:latin typeface="Gabriola" pitchFamily="82" charset="0"/>
              </a:rPr>
            </a:br>
            <a:r>
              <a:rPr lang="ru-RU" sz="2800" i="1" dirty="0" smtClean="0">
                <a:latin typeface="Gabriola" pitchFamily="82" charset="0"/>
              </a:rPr>
              <a:t/>
            </a:r>
            <a:br>
              <a:rPr lang="ru-RU" sz="2800" i="1" dirty="0" smtClean="0">
                <a:latin typeface="Gabriola" pitchFamily="82" charset="0"/>
              </a:rPr>
            </a:br>
            <a:r>
              <a:rPr lang="ru-RU" sz="2400" i="1" dirty="0" smtClean="0">
                <a:latin typeface="Gabriola" pitchFamily="82" charset="0"/>
              </a:rPr>
              <a:t/>
            </a:r>
            <a:br>
              <a:rPr lang="ru-RU" sz="2400" i="1" dirty="0" smtClean="0">
                <a:latin typeface="Gabriola" pitchFamily="82" charset="0"/>
              </a:rPr>
            </a:br>
            <a:r>
              <a:rPr lang="ru-RU" sz="2400" i="1" dirty="0" smtClean="0">
                <a:latin typeface="Gabriola" pitchFamily="82" charset="0"/>
              </a:rPr>
              <a:t/>
            </a:r>
            <a:br>
              <a:rPr lang="ru-RU" sz="2400" i="1" dirty="0" smtClean="0">
                <a:latin typeface="Gabriola" pitchFamily="82" charset="0"/>
              </a:rPr>
            </a:br>
            <a:r>
              <a:rPr lang="ru-RU" sz="2400" i="1" dirty="0" smtClean="0">
                <a:latin typeface="Gabriola" pitchFamily="82" charset="0"/>
              </a:rPr>
              <a:t>                                                                                                                       </a:t>
            </a:r>
            <a:endParaRPr lang="uk-UA" sz="24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Gabriola" pitchFamily="82" charset="0"/>
              </a:rPr>
              <a:t>Сергій </a:t>
            </a:r>
            <a:r>
              <a:rPr lang="uk-UA" sz="6600" dirty="0" err="1" smtClean="0">
                <a:latin typeface="Gabriola" pitchFamily="82" charset="0"/>
              </a:rPr>
              <a:t>Жадан</a:t>
            </a:r>
            <a:endParaRPr lang="uk-UA" sz="66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902824" cy="43204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    </a:t>
            </a:r>
            <a:r>
              <a:rPr lang="uk-UA" sz="2400" dirty="0" smtClean="0"/>
              <a:t>Український письменник, поет, перекладач</a:t>
            </a:r>
            <a:r>
              <a:rPr lang="uk-UA" sz="2400" dirty="0" smtClean="0"/>
              <a:t>. Деякі з його </a:t>
            </a:r>
            <a:r>
              <a:rPr lang="uk-UA" sz="2400" dirty="0" err="1" smtClean="0"/>
              <a:t>творівз</a:t>
            </a:r>
            <a:r>
              <a:rPr lang="uk-UA" sz="2400" dirty="0" smtClean="0"/>
              <a:t> </a:t>
            </a:r>
            <a:r>
              <a:rPr lang="uk-UA" sz="2400" dirty="0" smtClean="0"/>
              <a:t>отримали національні та міжнародні нагороди. Темою для своїх творів він обирає пострадянську дійсність в Україні, змальовуючи реальне життя своїх співгромадян. </a:t>
            </a:r>
            <a:r>
              <a:rPr lang="uk-UA" sz="2400" dirty="0" smtClean="0"/>
              <a:t>С</a:t>
            </a:r>
            <a:r>
              <a:rPr lang="uk-UA" sz="2400" dirty="0" smtClean="0"/>
              <a:t>тиль </a:t>
            </a:r>
            <a:r>
              <a:rPr lang="uk-UA" sz="2400" dirty="0" smtClean="0"/>
              <a:t>його </a:t>
            </a:r>
            <a:r>
              <a:rPr lang="uk-UA" sz="2400" dirty="0" smtClean="0"/>
              <a:t>письма </a:t>
            </a:r>
            <a:r>
              <a:rPr lang="uk-UA" sz="2400" dirty="0" smtClean="0"/>
              <a:t>це жива розмовна, інколи </a:t>
            </a:r>
            <a:r>
              <a:rPr lang="uk-UA" sz="2400" dirty="0" smtClean="0"/>
              <a:t>нецензурна лексика</a:t>
            </a:r>
            <a:r>
              <a:rPr lang="uk-UA" sz="2400" dirty="0" smtClean="0"/>
              <a:t>. </a:t>
            </a:r>
            <a:r>
              <a:rPr lang="uk-UA" sz="2400" dirty="0" err="1" smtClean="0"/>
              <a:t>Жадан</a:t>
            </a:r>
            <a:r>
              <a:rPr lang="uk-UA" sz="2400" dirty="0" smtClean="0"/>
              <a:t> </a:t>
            </a:r>
            <a:r>
              <a:rPr lang="uk-UA" sz="2400" dirty="0" smtClean="0"/>
              <a:t>є учасником політичних акцій протесту та протестів проти цензури слова в Україні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571184" cy="37730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latin typeface="Gabriola" pitchFamily="82" charset="0"/>
              </a:rPr>
              <a:t>  «</a:t>
            </a:r>
            <a:r>
              <a:rPr lang="ru-RU" i="1" dirty="0" err="1" smtClean="0">
                <a:latin typeface="Gabriola" pitchFamily="82" charset="0"/>
              </a:rPr>
              <a:t>Мені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здається</a:t>
            </a:r>
            <a:r>
              <a:rPr lang="ru-RU" i="1" dirty="0" smtClean="0">
                <a:latin typeface="Gabriola" pitchFamily="82" charset="0"/>
              </a:rPr>
              <a:t>, </a:t>
            </a:r>
            <a:r>
              <a:rPr lang="ru-RU" i="1" dirty="0" err="1" smtClean="0">
                <a:latin typeface="Gabriola" pitchFamily="82" charset="0"/>
              </a:rPr>
              <a:t>що</a:t>
            </a:r>
            <a:r>
              <a:rPr lang="ru-RU" i="1" dirty="0" smtClean="0">
                <a:latin typeface="Gabriola" pitchFamily="82" charset="0"/>
              </a:rPr>
              <a:t> в </a:t>
            </a:r>
            <a:r>
              <a:rPr lang="ru-RU" i="1" dirty="0" err="1" smtClean="0">
                <a:latin typeface="Gabriola" pitchFamily="82" charset="0"/>
              </a:rPr>
              <a:t>нашій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країні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ще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хтось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потребує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літератури</a:t>
            </a:r>
            <a:r>
              <a:rPr lang="ru-RU" i="1" dirty="0" smtClean="0">
                <a:latin typeface="Gabriola" pitchFamily="82" charset="0"/>
              </a:rPr>
              <a:t>. </a:t>
            </a:r>
            <a:r>
              <a:rPr lang="ru-RU" i="1" dirty="0" err="1" smtClean="0">
                <a:latin typeface="Gabriola" pitchFamily="82" charset="0"/>
              </a:rPr>
              <a:t>Щоправда</a:t>
            </a:r>
            <a:r>
              <a:rPr lang="ru-RU" i="1" dirty="0" smtClean="0">
                <a:latin typeface="Gabriola" pitchFamily="82" charset="0"/>
              </a:rPr>
              <a:t>, в </a:t>
            </a:r>
            <a:r>
              <a:rPr lang="ru-RU" i="1" dirty="0" err="1" smtClean="0">
                <a:latin typeface="Gabriola" pitchFamily="82" charset="0"/>
              </a:rPr>
              <a:t>багатьох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випадках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це</a:t>
            </a:r>
            <a:r>
              <a:rPr lang="ru-RU" i="1" dirty="0" smtClean="0">
                <a:latin typeface="Gabriola" pitchFamily="82" charset="0"/>
              </a:rPr>
              <a:t> не так </a:t>
            </a:r>
            <a:r>
              <a:rPr lang="ru-RU" i="1" dirty="0" err="1" smtClean="0">
                <a:latin typeface="Gabriola" pitchFamily="82" charset="0"/>
              </a:rPr>
              <a:t>позиція</a:t>
            </a:r>
            <a:r>
              <a:rPr lang="ru-RU" i="1" dirty="0" smtClean="0">
                <a:latin typeface="Gabriola" pitchFamily="82" charset="0"/>
              </a:rPr>
              <a:t>, як поза – </a:t>
            </a:r>
            <a:r>
              <a:rPr lang="ru-RU" i="1" dirty="0" err="1" smtClean="0">
                <a:latin typeface="Gabriola" pitchFamily="82" charset="0"/>
              </a:rPr>
              <a:t>мовляв</a:t>
            </a:r>
            <a:r>
              <a:rPr lang="ru-RU" i="1" dirty="0" smtClean="0">
                <a:latin typeface="Gabriola" pitchFamily="82" charset="0"/>
              </a:rPr>
              <a:t>, я люблю </a:t>
            </a:r>
            <a:r>
              <a:rPr lang="ru-RU" i="1" dirty="0" err="1" smtClean="0">
                <a:latin typeface="Gabriola" pitchFamily="82" charset="0"/>
              </a:rPr>
              <a:t>літературу</a:t>
            </a:r>
            <a:r>
              <a:rPr lang="ru-RU" i="1" dirty="0" smtClean="0">
                <a:latin typeface="Gabriola" pitchFamily="82" charset="0"/>
              </a:rPr>
              <a:t>, </a:t>
            </a:r>
            <a:r>
              <a:rPr lang="ru-RU" i="1" dirty="0" err="1" smtClean="0">
                <a:latin typeface="Gabriola" pitchFamily="82" charset="0"/>
              </a:rPr>
              <a:t>але</a:t>
            </a:r>
            <a:r>
              <a:rPr lang="ru-RU" i="1" dirty="0" smtClean="0">
                <a:latin typeface="Gabriola" pitchFamily="82" charset="0"/>
              </a:rPr>
              <a:t> те, </a:t>
            </a:r>
            <a:r>
              <a:rPr lang="ru-RU" i="1" dirty="0" err="1" smtClean="0">
                <a:latin typeface="Gabriola" pitchFamily="82" charset="0"/>
              </a:rPr>
              <a:t>що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пишеться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українською</a:t>
            </a:r>
            <a:r>
              <a:rPr lang="ru-RU" i="1" dirty="0" smtClean="0">
                <a:latin typeface="Gabriola" pitchFamily="82" charset="0"/>
              </a:rPr>
              <a:t>, </a:t>
            </a:r>
            <a:r>
              <a:rPr lang="ru-RU" i="1" dirty="0" err="1" smtClean="0">
                <a:latin typeface="Gabriola" pitchFamily="82" charset="0"/>
              </a:rPr>
              <a:t>читати</a:t>
            </a:r>
            <a:r>
              <a:rPr lang="ru-RU" i="1" dirty="0" smtClean="0">
                <a:latin typeface="Gabriola" pitchFamily="82" charset="0"/>
              </a:rPr>
              <a:t> не буду </a:t>
            </a:r>
            <a:r>
              <a:rPr lang="ru-RU" i="1" dirty="0" err="1" smtClean="0">
                <a:latin typeface="Gabriola" pitchFamily="82" charset="0"/>
              </a:rPr>
              <a:t>з</a:t>
            </a:r>
            <a:r>
              <a:rPr lang="ru-RU" i="1" dirty="0" smtClean="0">
                <a:latin typeface="Gabriola" pitchFamily="82" charset="0"/>
              </a:rPr>
              <a:t> принципу. Часто </a:t>
            </a:r>
            <a:r>
              <a:rPr lang="ru-RU" i="1" dirty="0" err="1" smtClean="0">
                <a:latin typeface="Gabriola" pitchFamily="82" charset="0"/>
              </a:rPr>
              <a:t>читач</a:t>
            </a:r>
            <a:r>
              <a:rPr lang="ru-RU" i="1" dirty="0" smtClean="0">
                <a:latin typeface="Gabriola" pitchFamily="82" charset="0"/>
              </a:rPr>
              <a:t> сам не </a:t>
            </a:r>
            <a:r>
              <a:rPr lang="ru-RU" i="1" dirty="0" err="1" smtClean="0">
                <a:latin typeface="Gabriola" pitchFamily="82" charset="0"/>
              </a:rPr>
              <a:t>знає</a:t>
            </a:r>
            <a:r>
              <a:rPr lang="ru-RU" i="1" dirty="0" smtClean="0">
                <a:latin typeface="Gabriola" pitchFamily="82" charset="0"/>
              </a:rPr>
              <a:t>, </a:t>
            </a:r>
            <a:r>
              <a:rPr lang="ru-RU" i="1" dirty="0" err="1" smtClean="0">
                <a:latin typeface="Gabriola" pitchFamily="82" charset="0"/>
              </a:rPr>
              <a:t>що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йому</a:t>
            </a:r>
            <a:r>
              <a:rPr lang="ru-RU" i="1" dirty="0" smtClean="0">
                <a:latin typeface="Gabriola" pitchFamily="82" charset="0"/>
              </a:rPr>
              <a:t> </a:t>
            </a:r>
            <a:r>
              <a:rPr lang="ru-RU" i="1" dirty="0" err="1" smtClean="0">
                <a:latin typeface="Gabriola" pitchFamily="82" charset="0"/>
              </a:rPr>
              <a:t>потрібно</a:t>
            </a:r>
            <a:r>
              <a:rPr lang="ru-RU" i="1" dirty="0" smtClean="0">
                <a:latin typeface="Gabriola" pitchFamily="82" charset="0"/>
              </a:rPr>
              <a:t>. </a:t>
            </a:r>
            <a:r>
              <a:rPr lang="ru-RU" i="1" dirty="0" err="1" smtClean="0">
                <a:latin typeface="Gabriola" pitchFamily="82" charset="0"/>
              </a:rPr>
              <a:t>Письменник</a:t>
            </a:r>
            <a:r>
              <a:rPr lang="ru-RU" i="1" dirty="0" smtClean="0">
                <a:latin typeface="Gabriola" pitchFamily="82" charset="0"/>
              </a:rPr>
              <a:t>, до </a:t>
            </a:r>
            <a:r>
              <a:rPr lang="ru-RU" i="1" dirty="0" err="1" smtClean="0">
                <a:latin typeface="Gabriola" pitchFamily="82" charset="0"/>
              </a:rPr>
              <a:t>речі</a:t>
            </a:r>
            <a:r>
              <a:rPr lang="ru-RU" i="1" dirty="0" smtClean="0">
                <a:latin typeface="Gabriola" pitchFamily="82" charset="0"/>
              </a:rPr>
              <a:t>, </a:t>
            </a:r>
            <a:r>
              <a:rPr lang="ru-RU" i="1" dirty="0" err="1" smtClean="0">
                <a:latin typeface="Gabriola" pitchFamily="82" charset="0"/>
              </a:rPr>
              <a:t>теж</a:t>
            </a:r>
            <a:r>
              <a:rPr lang="ru-RU" i="1" dirty="0" smtClean="0">
                <a:latin typeface="Gabriola" pitchFamily="82" charset="0"/>
              </a:rPr>
              <a:t>.»</a:t>
            </a:r>
            <a:br>
              <a:rPr lang="ru-RU" i="1" dirty="0" smtClean="0">
                <a:latin typeface="Gabriola" pitchFamily="82" charset="0"/>
              </a:rPr>
            </a:br>
            <a:r>
              <a:rPr lang="ru-RU" i="1" dirty="0" smtClean="0">
                <a:latin typeface="Gabriola" pitchFamily="82" charset="0"/>
              </a:rPr>
              <a:t/>
            </a:r>
            <a:br>
              <a:rPr lang="ru-RU" i="1" dirty="0" smtClean="0">
                <a:latin typeface="Gabriola" pitchFamily="82" charset="0"/>
              </a:rPr>
            </a:br>
            <a:r>
              <a:rPr lang="ru-RU" i="1" dirty="0" smtClean="0">
                <a:latin typeface="Gabriola" pitchFamily="82" charset="0"/>
              </a:rPr>
              <a:t>                                                                           С. </a:t>
            </a:r>
            <a:r>
              <a:rPr lang="ru-RU" i="1" dirty="0" err="1" smtClean="0">
                <a:latin typeface="Gabriola" pitchFamily="82" charset="0"/>
              </a:rPr>
              <a:t>Жадан</a:t>
            </a:r>
            <a:endParaRPr lang="uk-UA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latin typeface="Gabriola" pitchFamily="82" charset="0"/>
              </a:rPr>
              <a:t>Марія </a:t>
            </a:r>
            <a:r>
              <a:rPr lang="uk-UA" sz="7200" dirty="0" err="1" smtClean="0">
                <a:latin typeface="Gabriola" pitchFamily="82" charset="0"/>
              </a:rPr>
              <a:t>Матіос</a:t>
            </a:r>
            <a:endParaRPr lang="uk-UA" sz="72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3368" y="836712"/>
            <a:ext cx="9227368" cy="485740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письменниця</a:t>
            </a:r>
            <a:r>
              <a:rPr lang="ru-RU" dirty="0" smtClean="0"/>
              <a:t> (поет, </a:t>
            </a:r>
            <a:r>
              <a:rPr lang="ru-RU" dirty="0" err="1" smtClean="0"/>
              <a:t>прозаїк,публіцист</a:t>
            </a:r>
            <a:r>
              <a:rPr lang="ru-RU" dirty="0" smtClean="0"/>
              <a:t>). </a:t>
            </a:r>
            <a:r>
              <a:rPr lang="ru-RU" dirty="0" err="1" smtClean="0"/>
              <a:t>Народний</a:t>
            </a:r>
            <a:r>
              <a:rPr lang="ru-RU" dirty="0" smtClean="0"/>
              <a:t> депутат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2012).</a:t>
            </a:r>
            <a:br>
              <a:rPr lang="ru-RU" dirty="0" smtClean="0"/>
            </a:br>
            <a:r>
              <a:rPr lang="uk-UA" dirty="0" smtClean="0"/>
              <a:t>Має неофіційний титул «</a:t>
            </a:r>
            <a:r>
              <a:rPr lang="uk-UA" dirty="0" err="1" smtClean="0"/>
              <a:t>найпліднішої</a:t>
            </a:r>
            <a:r>
              <a:rPr lang="uk-UA" dirty="0" smtClean="0"/>
              <a:t> письменниці України». Критика її називає як не «чортиком, що вискочив із табакерки», то «грант-дамою української літератури».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Gabriola" pitchFamily="82" charset="0"/>
              </a:rPr>
              <a:t>«</a:t>
            </a:r>
            <a:r>
              <a:rPr lang="ru-RU" dirty="0" err="1" smtClean="0">
                <a:latin typeface="Gabriola" pitchFamily="82" charset="0"/>
              </a:rPr>
              <a:t>Цікаво</a:t>
            </a:r>
            <a:r>
              <a:rPr lang="ru-RU" dirty="0" smtClean="0">
                <a:latin typeface="Gabriola" pitchFamily="82" charset="0"/>
              </a:rPr>
              <a:t>, </a:t>
            </a:r>
            <a:r>
              <a:rPr lang="ru-RU" dirty="0" err="1" smtClean="0">
                <a:latin typeface="Gabriola" pitchFamily="82" charset="0"/>
              </a:rPr>
              <a:t>людство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засвоїло</a:t>
            </a:r>
            <a:r>
              <a:rPr lang="ru-RU" dirty="0" smtClean="0">
                <a:latin typeface="Gabriola" pitchFamily="82" charset="0"/>
              </a:rPr>
              <a:t> так </a:t>
            </a:r>
            <a:r>
              <a:rPr lang="ru-RU" dirty="0" err="1" smtClean="0">
                <a:latin typeface="Gabriola" pitchFamily="82" charset="0"/>
              </a:rPr>
              <a:t>багато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знань</a:t>
            </a:r>
            <a:r>
              <a:rPr lang="ru-RU" dirty="0" smtClean="0">
                <a:latin typeface="Gabriola" pitchFamily="82" charset="0"/>
              </a:rPr>
              <a:t>, </a:t>
            </a:r>
            <a:r>
              <a:rPr lang="ru-RU" dirty="0" err="1" smtClean="0">
                <a:latin typeface="Gabriola" pitchFamily="82" charset="0"/>
              </a:rPr>
              <a:t>зробило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винаходи</a:t>
            </a:r>
            <a:r>
              <a:rPr lang="ru-RU" dirty="0" smtClean="0">
                <a:latin typeface="Gabriola" pitchFamily="82" charset="0"/>
              </a:rPr>
              <a:t>, </a:t>
            </a:r>
            <a:r>
              <a:rPr lang="ru-RU" dirty="0" err="1" smtClean="0">
                <a:latin typeface="Gabriola" pitchFamily="82" charset="0"/>
              </a:rPr>
              <a:t>вивчило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так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багато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слів</a:t>
            </a:r>
            <a:r>
              <a:rPr lang="ru-RU" dirty="0" smtClean="0">
                <a:latin typeface="Gabriola" pitchFamily="82" charset="0"/>
              </a:rPr>
              <a:t>, </a:t>
            </a:r>
            <a:r>
              <a:rPr lang="ru-RU" dirty="0" err="1" smtClean="0">
                <a:latin typeface="Gabriola" pitchFamily="82" charset="0"/>
              </a:rPr>
              <a:t>довчає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Всесвіт</a:t>
            </a:r>
            <a:r>
              <a:rPr lang="ru-RU" dirty="0" smtClean="0">
                <a:latin typeface="Gabriola" pitchFamily="82" charset="0"/>
              </a:rPr>
              <a:t> - а не </a:t>
            </a:r>
            <a:r>
              <a:rPr lang="ru-RU" dirty="0" err="1" smtClean="0">
                <a:latin typeface="Gabriola" pitchFamily="82" charset="0"/>
              </a:rPr>
              <a:t>знає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елементарних</a:t>
            </a:r>
            <a:r>
              <a:rPr lang="ru-RU" dirty="0" smtClean="0">
                <a:latin typeface="Gabriola" pitchFamily="82" charset="0"/>
              </a:rPr>
              <a:t> речей: не </a:t>
            </a:r>
            <a:r>
              <a:rPr lang="ru-RU" dirty="0" err="1" smtClean="0">
                <a:latin typeface="Gabriola" pitchFamily="82" charset="0"/>
              </a:rPr>
              <a:t>знає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процесу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розлюблення</a:t>
            </a:r>
            <a:r>
              <a:rPr lang="ru-RU" dirty="0" smtClean="0">
                <a:latin typeface="Gabriola" pitchFamily="82" charset="0"/>
              </a:rPr>
              <a:t> одною </a:t>
            </a:r>
            <a:r>
              <a:rPr lang="ru-RU" dirty="0" err="1" smtClean="0">
                <a:latin typeface="Gabriola" pitchFamily="82" charset="0"/>
              </a:rPr>
              <a:t>людиною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іншої</a:t>
            </a:r>
            <a:r>
              <a:rPr lang="ru-RU" dirty="0" smtClean="0">
                <a:latin typeface="Gabriola" pitchFamily="82" charset="0"/>
              </a:rPr>
              <a:t>.»</a:t>
            </a:r>
            <a:br>
              <a:rPr lang="ru-RU" dirty="0" smtClean="0">
                <a:latin typeface="Gabriola" pitchFamily="82" charset="0"/>
              </a:rPr>
            </a:br>
            <a:r>
              <a:rPr lang="ru-RU" dirty="0" smtClean="0">
                <a:latin typeface="Gabriola" pitchFamily="82" charset="0"/>
              </a:rPr>
              <a:t/>
            </a:r>
            <a:br>
              <a:rPr lang="ru-RU" dirty="0" smtClean="0">
                <a:latin typeface="Gabriola" pitchFamily="82" charset="0"/>
              </a:rPr>
            </a:br>
            <a:r>
              <a:rPr lang="ru-RU" dirty="0" smtClean="0">
                <a:latin typeface="Gabriola" pitchFamily="82" charset="0"/>
              </a:rPr>
              <a:t>                                                          М. </a:t>
            </a:r>
            <a:r>
              <a:rPr lang="ru-RU" dirty="0" err="1" smtClean="0">
                <a:latin typeface="Gabriola" pitchFamily="82" charset="0"/>
              </a:rPr>
              <a:t>Матіос</a:t>
            </a:r>
            <a:endParaRPr lang="uk-UA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516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Сучасні українські письменники. Сучасна українська література.</vt:lpstr>
      <vt:lpstr>Тарас Прохасько</vt:lpstr>
      <vt:lpstr>Слайд 3</vt:lpstr>
      <vt:lpstr>Юрій Іздрик</vt:lpstr>
      <vt:lpstr>Слайд 5</vt:lpstr>
      <vt:lpstr>Сергій Жадан</vt:lpstr>
      <vt:lpstr>Слайд 7</vt:lpstr>
      <vt:lpstr>Марія Матіос</vt:lpstr>
      <vt:lpstr>Слайд 9</vt:lpstr>
      <vt:lpstr>Надійка Гербіш</vt:lpstr>
      <vt:lpstr>Слайд 11</vt:lpstr>
      <vt:lpstr>Євгенія Кононенко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українські письменники. Сучасна українська література.</dc:title>
  <dc:creator>User</dc:creator>
  <cp:lastModifiedBy>User</cp:lastModifiedBy>
  <cp:revision>16</cp:revision>
  <dcterms:created xsi:type="dcterms:W3CDTF">2013-12-15T12:08:34Z</dcterms:created>
  <dcterms:modified xsi:type="dcterms:W3CDTF">2013-12-22T18:18:36Z</dcterms:modified>
</cp:coreProperties>
</file>