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1%80%D0%B4%D0%B5%D0%BD_%D0%BA%D0%BD%D1%8F%D0%B7%D1%8F_%D0%AF%D1%80%D0%BE%D1%81%D0%BB%D0%B0%D0%B2%D0%B0_%D0%9C%D1%83%D0%B4%D1%80%D0%BE%D0%B3%D0%BE" TargetMode="External"/><Relationship Id="rId13" Type="http://schemas.openxmlformats.org/officeDocument/2006/relationships/hyperlink" Target="http://uk.wikipedia.org/wiki/19_%D1%81%D0%B5%D1%80%D0%BF%D0%BD%D1%8F" TargetMode="External"/><Relationship Id="rId18" Type="http://schemas.openxmlformats.org/officeDocument/2006/relationships/hyperlink" Target="http://uk.wikipedia.org/wiki/2011" TargetMode="External"/><Relationship Id="rId3" Type="http://schemas.openxmlformats.org/officeDocument/2006/relationships/hyperlink" Target="http://uk.wikipedia.org/wiki/%D0%94%D0%B5%D1%80%D0%B6%D0%B0%D0%B2%D0%BD%D0%B0_%D0%BF%D1%80%D0%B5%D0%BC%D1%96%D1%8F_%D0%A3%D0%A0%D0%A1%D0%A0_%D1%96%D0%BC%D0%B5%D0%BD%D1%96_%D0%A2%D0%B0%D1%80%D0%B0%D1%81%D0%B0_%D0%A8%D0%B5%D0%B2%D1%87%D0%B5%D0%BD%D0%BA%D0%B0" TargetMode="External"/><Relationship Id="rId21" Type="http://schemas.openxmlformats.org/officeDocument/2006/relationships/hyperlink" Target="http://uk.wikipedia.org/wiki/17_%D0%B6%D0%BE%D0%B2%D1%82%D0%BD%D1%8F" TargetMode="External"/><Relationship Id="rId7" Type="http://schemas.openxmlformats.org/officeDocument/2006/relationships/hyperlink" Target="http://uk.wikipedia.org/wiki/1996" TargetMode="External"/><Relationship Id="rId12" Type="http://schemas.openxmlformats.org/officeDocument/2006/relationships/hyperlink" Target="http://uk.wikipedia.org/wiki/%C4%F0%E0%F7_%B2%E2%E0%ED_%D4%E5%E4%EE%F0%EE%E2%E8%F7#cite_note-4" TargetMode="External"/><Relationship Id="rId17" Type="http://schemas.openxmlformats.org/officeDocument/2006/relationships/hyperlink" Target="http://uk.wikipedia.org/wiki/%C4%F0%E0%F7_%B2%E2%E0%ED_%D4%E5%E4%EE%F0%EE%E2%E8%F7#cite_note-5" TargetMode="External"/><Relationship Id="rId2" Type="http://schemas.openxmlformats.org/officeDocument/2006/relationships/hyperlink" Target="http://uk.wikipedia.org/wiki/1976" TargetMode="External"/><Relationship Id="rId16" Type="http://schemas.openxmlformats.org/officeDocument/2006/relationships/hyperlink" Target="http://uk.wikipedia.org/wiki/%D0%9E%D1%80%D0%B4%D0%B5%D0%BD_%D0%94%D0%B5%D1%80%D0%B6%D0%B0%D0%B2%D0%B8" TargetMode="External"/><Relationship Id="rId20" Type="http://schemas.openxmlformats.org/officeDocument/2006/relationships/hyperlink" Target="http://uk.wikipedia.org/wiki/%C4%F0%E0%F7_%B2%E2%E0%ED_%D4%E5%E4%EE%F0%EE%E2%E8%F7#cite_note-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6_%D0%B6%D0%BE%D0%B2%D1%82%D0%BD%D1%8F" TargetMode="External"/><Relationship Id="rId11" Type="http://schemas.openxmlformats.org/officeDocument/2006/relationships/hyperlink" Target="http://uk.wikipedia.org/wiki/2001" TargetMode="External"/><Relationship Id="rId5" Type="http://schemas.openxmlformats.org/officeDocument/2006/relationships/hyperlink" Target="http://uk.wikipedia.org/wiki/%D0%94%D0%B5%D1%80%D0%B6%D0%B0%D0%B2%D0%BD%D0%B0_%D0%BF%D1%80%D0%B5%D0%BC%D1%96%D1%8F_%D0%A1%D0%A0%D0%A1%D0%A0" TargetMode="External"/><Relationship Id="rId15" Type="http://schemas.openxmlformats.org/officeDocument/2006/relationships/hyperlink" Target="http://uk.wikipedia.org/wiki/%D0%93%D0%B5%D1%80%D0%BE%D0%B9_%D0%A3%D0%BA%D1%80%D0%B0%D1%97%D0%BD%D0%B8" TargetMode="External"/><Relationship Id="rId10" Type="http://schemas.openxmlformats.org/officeDocument/2006/relationships/hyperlink" Target="http://uk.wikipedia.org/wiki/21_%D1%81%D0%B5%D1%80%D0%BF%D0%BD%D1%8F" TargetMode="External"/><Relationship Id="rId19" Type="http://schemas.openxmlformats.org/officeDocument/2006/relationships/hyperlink" Target="http://uk.wikipedia.org/wiki/%D0%AE%D0%B2%D1%96%D0%BB%D0%B5%D0%B9%D0%BD%D0%B0_%D0%BC%D0%B5%D0%B4%D0%B0%D0%BB%D1%8C_%C2%AB20_%D1%80%D0%BE%D0%BA%D1%96%D0%B2_%D0%BD%D0%B5%D0%B7%D0%B0%D0%BB%D0%B5%D0%B6%D0%BD%D0%BE%D1%81%D1%82%D1%96_%D0%A3%D0%BA%D1%80%D0%B0%D1%97%D0%BD%D0%B8%C2%BB" TargetMode="External"/><Relationship Id="rId4" Type="http://schemas.openxmlformats.org/officeDocument/2006/relationships/hyperlink" Target="http://uk.wikipedia.org/wiki/1983" TargetMode="External"/><Relationship Id="rId9" Type="http://schemas.openxmlformats.org/officeDocument/2006/relationships/hyperlink" Target="http://uk.wikipedia.org/wiki/%C4%F0%E0%F7_%B2%E2%E0%ED_%D4%E5%E4%EE%F0%EE%E2%E8%F7#cite_note-3" TargetMode="External"/><Relationship Id="rId14" Type="http://schemas.openxmlformats.org/officeDocument/2006/relationships/hyperlink" Target="http://uk.wikipedia.org/wiki/2006" TargetMode="External"/><Relationship Id="rId22" Type="http://schemas.openxmlformats.org/officeDocument/2006/relationships/hyperlink" Target="http://uk.wikipedia.org/wiki/%C4%F0%E0%F7_%B2%E2%E0%ED_%D4%E5%E4%EE%F0%EE%E2%E8%F7#cite_note-7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80%D0%BE%D0%BF%D0%B0%D0%BB%D0%B0_%D0%B3%D1%80%D0%B0%D0%BC%D0%BE%D1%82%D0%B0_(%D1%84%D1%96%D0%BB%D1%8C%D0%BC)" TargetMode="External"/><Relationship Id="rId13" Type="http://schemas.openxmlformats.org/officeDocument/2006/relationships/hyperlink" Target="http://uk.wikipedia.org/wiki/1986" TargetMode="External"/><Relationship Id="rId18" Type="http://schemas.openxmlformats.org/officeDocument/2006/relationships/hyperlink" Target="http://uk.wikipedia.org/wiki/%D0%92%D1%96%D0%BD%D1%87%D0%B0%D0%BD%D0%BD%D1%8F_%D0%B7%D1%96_%D1%81%D0%BC%D0%B5%D1%80%D1%82%D1%8E" TargetMode="External"/><Relationship Id="rId3" Type="http://schemas.openxmlformats.org/officeDocument/2006/relationships/hyperlink" Target="http://uk.wikipedia.org/wiki/1964" TargetMode="External"/><Relationship Id="rId21" Type="http://schemas.openxmlformats.org/officeDocument/2006/relationships/image" Target="../media/image29.jpg"/><Relationship Id="rId7" Type="http://schemas.openxmlformats.org/officeDocument/2006/relationships/hyperlink" Target="http://uk.wikipedia.org/wiki/1971" TargetMode="External"/><Relationship Id="rId12" Type="http://schemas.openxmlformats.org/officeDocument/2006/relationships/hyperlink" Target="http://uk.wikipedia.org/wiki/%D0%86_%D0%B2_%D0%B7%D0%B2%D1%83%D0%BA%D0%B0%D1%85_%D0%BF%D0%B0%D0%BC%27%D1%8F%D1%82%D1%8C_%D0%B2%D1%96%D0%B4%D0%B3%D1%83%D0%BA%D0%BD%D0%B5%D1%82%D1%8C%D1%81%D1%8F..." TargetMode="External"/><Relationship Id="rId17" Type="http://schemas.openxmlformats.org/officeDocument/2006/relationships/hyperlink" Target="http://uk.wikipedia.org/w/index.php?title=%D0%9C%D0%B0%D0%BC%D0%B0_%D1%80%D1%96%D0%B4%D0%BD%D0%B0,_%D0%BB%D1%8E%D0%B1%D0%B8%D0%BC%D0%B0&amp;action=edit&amp;redlink=1" TargetMode="External"/><Relationship Id="rId2" Type="http://schemas.openxmlformats.org/officeDocument/2006/relationships/hyperlink" Target="http://uk.wikipedia.org/wiki/%D0%9A%D1%80%D0%B8%D0%BD%D0%B8%D1%86%D1%8F_%D0%B4%D0%BB%D1%8F_%D1%81%D0%BF%D1%80%D0%B0%D0%B3%D0%BB%D0%B8%D1%85" TargetMode="External"/><Relationship Id="rId16" Type="http://schemas.openxmlformats.org/officeDocument/2006/relationships/hyperlink" Target="http://uk.wikipedia.org/wiki/1983" TargetMode="External"/><Relationship Id="rId20" Type="http://schemas.openxmlformats.org/officeDocument/2006/relationships/hyperlink" Target="http://uk.wikipedia.org/wiki/2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86%D0%B4%D1%83_%D0%B4%D0%BE_%D1%82%D0%B5%D0%B1%D0%B5" TargetMode="External"/><Relationship Id="rId11" Type="http://schemas.openxmlformats.org/officeDocument/2006/relationships/hyperlink" Target="http://uk.wikipedia.org/wiki/1974" TargetMode="External"/><Relationship Id="rId5" Type="http://schemas.openxmlformats.org/officeDocument/2006/relationships/hyperlink" Target="http://uk.wikipedia.org/wiki/1968" TargetMode="External"/><Relationship Id="rId15" Type="http://schemas.openxmlformats.org/officeDocument/2006/relationships/hyperlink" Target="http://uk.wikipedia.org/wiki/%D0%92%D0%B5%D1%87%D0%BE%D1%80%D0%B8_%D0%BD%D0%B0_%D1%85%D1%83%D1%82%D0%BE%D1%80%D1%96_%D0%B1%D1%96%D0%BB%D1%8F_%D0%94%D0%B8%D0%BA%D0%B0%D0%BD%D1%8C%D0%BA%D0%B8" TargetMode="External"/><Relationship Id="rId10" Type="http://schemas.openxmlformats.org/officeDocument/2006/relationships/hyperlink" Target="http://uk.wikipedia.org/w/index.php?title=%D0%94%D1%96%D0%B4_%D0%BB%D1%96%D0%B2%D0%BE%D0%B3%D0%BE_%D0%BA%D1%80%D0%B0%D0%B9%D0%BD%D1%8C%D0%BE%D0%B3%D0%BE&amp;action=edit&amp;redlink=1" TargetMode="External"/><Relationship Id="rId19" Type="http://schemas.openxmlformats.org/officeDocument/2006/relationships/hyperlink" Target="http://uk.wikipedia.org/wiki/1992" TargetMode="External"/><Relationship Id="rId4" Type="http://schemas.openxmlformats.org/officeDocument/2006/relationships/hyperlink" Target="http://uk.wikipedia.org/wiki/%D0%9A%D0%B0%D0%BC%D1%96%D0%BD%D0%BD%D0%B8%D0%B9_%D1%85%D1%80%D0%B5%D1%81%D1%82_(%D1%84%D1%96%D0%BB%D1%8C%D0%BC)" TargetMode="External"/><Relationship Id="rId9" Type="http://schemas.openxmlformats.org/officeDocument/2006/relationships/hyperlink" Target="http://uk.wikipedia.org/wiki/1972" TargetMode="External"/><Relationship Id="rId14" Type="http://schemas.openxmlformats.org/officeDocument/2006/relationships/hyperlink" Target="http://uk.wikipedia.org/w/index.php?title=%D0%9A%D1%80%D0%B8%D0%BB%D0%B0_(%D0%BC%D1%83%D0%BB%D1%8C%D1%82%D1%84%D1%96%D0%BB%D1%8C%D0%BC)&amp;action=edit&amp;redlink=1" TargetMode="External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4200" y="-812800"/>
            <a:ext cx="10983961" cy="492760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6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ru-RU" sz="6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Горська,Іван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Драч</a:t>
            </a:r>
            <a:b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98755" y="5323480"/>
            <a:ext cx="2972545" cy="12551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Виконала: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Учениця 11-А класу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Миколаївської гімназії №41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Скулімовська</a:t>
            </a:r>
            <a:r>
              <a:rPr lang="uk-UA" dirty="0" smtClean="0">
                <a:solidFill>
                  <a:schemeClr val="tx1"/>
                </a:solidFill>
              </a:rPr>
              <a:t> Анна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698500"/>
            <a:ext cx="796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Опозиційний рух(1960-80х </a:t>
            </a:r>
            <a:r>
              <a:rPr lang="uk-UA" sz="4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рр</a:t>
            </a: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400" y="145871"/>
            <a:ext cx="82677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Verdana" panose="020B0604030504040204" pitchFamily="34" charset="0"/>
              </a:rPr>
              <a:t> </a:t>
            </a:r>
            <a:r>
              <a:rPr lang="ru-RU" sz="2400" dirty="0" err="1">
                <a:latin typeface="Verdana" panose="020B0604030504040204" pitchFamily="34" charset="0"/>
              </a:rPr>
              <a:t>Прихід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Івана</a:t>
            </a:r>
            <a:r>
              <a:rPr lang="ru-RU" sz="2400" dirty="0">
                <a:latin typeface="Verdana" panose="020B0604030504040204" pitchFamily="34" charset="0"/>
              </a:rPr>
              <a:t> Драча в </a:t>
            </a:r>
            <a:r>
              <a:rPr lang="ru-RU" sz="2400" dirty="0" err="1">
                <a:latin typeface="Verdana" panose="020B0604030504040204" pitchFamily="34" charset="0"/>
              </a:rPr>
              <a:t>українську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літературу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виявився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настільки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стрімким</a:t>
            </a:r>
            <a:r>
              <a:rPr lang="ru-RU" sz="2400" dirty="0">
                <a:latin typeface="Verdana" panose="020B0604030504040204" pitchFamily="34" charset="0"/>
              </a:rPr>
              <a:t>, а </a:t>
            </a:r>
            <a:r>
              <a:rPr lang="ru-RU" sz="2400" dirty="0" err="1">
                <a:latin typeface="Verdana" panose="020B0604030504040204" pitchFamily="34" charset="0"/>
              </a:rPr>
              <a:t>його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лірика</a:t>
            </a:r>
            <a:r>
              <a:rPr lang="ru-RU" sz="2400" dirty="0">
                <a:latin typeface="Verdana" panose="020B0604030504040204" pitchFamily="34" charset="0"/>
              </a:rPr>
              <a:t> такою </a:t>
            </a:r>
            <a:r>
              <a:rPr lang="ru-RU" sz="2400" dirty="0" err="1">
                <a:latin typeface="Verdana" panose="020B0604030504040204" pitchFamily="34" charset="0"/>
              </a:rPr>
              <a:t>несподівано</a:t>
            </a:r>
            <a:r>
              <a:rPr lang="ru-RU" sz="2400" dirty="0">
                <a:latin typeface="Verdana" panose="020B0604030504040204" pitchFamily="34" charset="0"/>
              </a:rPr>
              <a:t> нетиповою, </a:t>
            </a:r>
            <a:r>
              <a:rPr lang="ru-RU" sz="2400" dirty="0" err="1">
                <a:latin typeface="Verdana" panose="020B0604030504040204" pitchFamily="34" charset="0"/>
              </a:rPr>
              <a:t>що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сучасники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були</a:t>
            </a:r>
            <a:r>
              <a:rPr lang="ru-RU" sz="2400" dirty="0">
                <a:latin typeface="Verdana" panose="020B0604030504040204" pitchFamily="34" charset="0"/>
              </a:rPr>
              <a:t> </a:t>
            </a:r>
            <a:r>
              <a:rPr lang="ru-RU" sz="2400" dirty="0" err="1">
                <a:latin typeface="Verdana" panose="020B0604030504040204" pitchFamily="34" charset="0"/>
              </a:rPr>
              <a:t>приголомшені</a:t>
            </a:r>
            <a:r>
              <a:rPr lang="ru-RU" sz="2400" dirty="0">
                <a:latin typeface="Verdana" panose="020B0604030504040204" pitchFamily="34" charset="0"/>
              </a:rPr>
              <a:t>.</a:t>
            </a:r>
            <a:endParaRPr lang="uk-UA" sz="2400" dirty="0" smtClean="0"/>
          </a:p>
          <a:p>
            <a:r>
              <a:rPr lang="uk-UA" sz="2400" dirty="0" smtClean="0"/>
              <a:t>Іван </a:t>
            </a:r>
            <a:r>
              <a:rPr lang="uk-UA" sz="2400" dirty="0"/>
              <a:t>Федорович Драч-автор-поет-</a:t>
            </a:r>
            <a:r>
              <a:rPr lang="uk-UA" sz="2400" dirty="0" err="1"/>
              <a:t>громадянин,державний</a:t>
            </a:r>
            <a:r>
              <a:rPr lang="uk-UA" sz="2400" dirty="0"/>
              <a:t> </a:t>
            </a:r>
            <a:r>
              <a:rPr lang="uk-UA" sz="2400" dirty="0" err="1"/>
              <a:t>діяч.Він</a:t>
            </a:r>
            <a:r>
              <a:rPr lang="uk-UA" sz="2400" dirty="0"/>
              <a:t> став одним із лідерів </a:t>
            </a:r>
            <a:r>
              <a:rPr lang="uk-UA" sz="2400" b="1" i="1" dirty="0">
                <a:solidFill>
                  <a:schemeClr val="bg1"/>
                </a:solidFill>
              </a:rPr>
              <a:t>Народного руху України </a:t>
            </a:r>
            <a:r>
              <a:rPr lang="uk-UA" sz="2400" dirty="0" smtClean="0"/>
              <a:t>за перебудову-тієї </a:t>
            </a:r>
            <a:r>
              <a:rPr lang="uk-UA" sz="2400" dirty="0" err="1" smtClean="0"/>
              <a:t>організації,яка</a:t>
            </a:r>
            <a:r>
              <a:rPr lang="uk-UA" sz="2400" dirty="0" smtClean="0"/>
              <a:t> заявила  про своє прагнення до відродження українського народу, його </a:t>
            </a:r>
            <a:r>
              <a:rPr lang="uk-UA" sz="2400" dirty="0" err="1" smtClean="0"/>
              <a:t>незалежність,розквіту</a:t>
            </a:r>
            <a:r>
              <a:rPr lang="uk-UA" sz="2400" dirty="0" smtClean="0"/>
              <a:t> національної культури, мови ,духовного життя української нації.</a:t>
            </a:r>
          </a:p>
          <a:p>
            <a:endParaRPr lang="uk-UA" sz="2400" dirty="0"/>
          </a:p>
          <a:p>
            <a:r>
              <a:rPr lang="uk-UA" sz="2400" dirty="0" smtClean="0"/>
              <a:t>В 1990-1994рр</a:t>
            </a:r>
            <a:r>
              <a:rPr lang="uk-UA" sz="2400" b="1" i="1" dirty="0" smtClean="0">
                <a:solidFill>
                  <a:schemeClr val="bg1"/>
                </a:solidFill>
              </a:rPr>
              <a:t>. Був народним депутатом </a:t>
            </a:r>
            <a:r>
              <a:rPr lang="uk-UA" sz="2400" b="1" i="1" dirty="0" err="1" smtClean="0">
                <a:solidFill>
                  <a:schemeClr val="bg1"/>
                </a:solidFill>
              </a:rPr>
              <a:t>України</a:t>
            </a:r>
            <a:r>
              <a:rPr lang="uk-UA" sz="2400" dirty="0" err="1" smtClean="0"/>
              <a:t>.Голова</a:t>
            </a:r>
            <a:r>
              <a:rPr lang="uk-UA" sz="2400" dirty="0" smtClean="0"/>
              <a:t> ради товариства «</a:t>
            </a:r>
            <a:r>
              <a:rPr lang="uk-UA" sz="2400" dirty="0" err="1" smtClean="0"/>
              <a:t>Україна»,очолює</a:t>
            </a:r>
            <a:r>
              <a:rPr lang="uk-UA" sz="2400" dirty="0" smtClean="0"/>
              <a:t> Українську </a:t>
            </a:r>
            <a:r>
              <a:rPr lang="uk-UA" sz="2400" dirty="0" err="1" smtClean="0"/>
              <a:t>всесвітнью</a:t>
            </a:r>
            <a:r>
              <a:rPr lang="uk-UA" sz="2400" dirty="0" smtClean="0"/>
              <a:t> </a:t>
            </a:r>
            <a:r>
              <a:rPr lang="uk-UA" sz="2400" dirty="0" err="1" smtClean="0"/>
              <a:t>координальну</a:t>
            </a:r>
            <a:r>
              <a:rPr lang="uk-UA" sz="2400" dirty="0" smtClean="0"/>
              <a:t> раду і конгрес української інтелігенції. 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2413001"/>
            <a:ext cx="3225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900" y="406400"/>
            <a:ext cx="10375900" cy="54356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1976"/>
              </a:rPr>
              <a:t>1976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Державна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премія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 УРСР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імені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 Тараса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3" tooltip="Державна премія УРСР імені Тараса Шевченка"/>
              </a:rPr>
              <a:t>Шевченка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збірку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поезій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Корінь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крона»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1983"/>
              </a:rPr>
              <a:t>1983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5" tooltip="Державна премія СРСР"/>
              </a:rPr>
              <a:t>Державна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Державна премія СРСР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5" tooltip="Державна премія СРСР"/>
              </a:rPr>
              <a:t>премія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Державна премія СРСР"/>
              </a:rPr>
              <a:t> СРСР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16 жовтня"/>
              </a:rPr>
              <a:t>16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6" tooltip="16 жовтня"/>
              </a:rPr>
              <a:t>жовтня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7" tooltip="1996"/>
              </a:rPr>
              <a:t>1996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8" tooltip="Орден князя Ярослава Мудрого"/>
              </a:rPr>
              <a:t>орден князя Ярослава Мудрого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V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ступеня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вагомий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особистий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внесок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національної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культури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зміцнення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зв'язків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держави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українцями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її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межами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9"/>
              </a:rPr>
              <a:t>[3]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0" tooltip="21 серпня"/>
              </a:rPr>
              <a:t>21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21 серпня"/>
              </a:rPr>
              <a:t>серпня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1" tooltip="2001"/>
              </a:rPr>
              <a:t>2001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 орден князя Ярослава Мудрого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IV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ступеня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значний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особистий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внесок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соціально-економічний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культурний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вагомі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трудові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досягнення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та з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нагоди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10-ї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річниці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незалежності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12"/>
              </a:rPr>
              <a:t>[4]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3" tooltip="19 серпня"/>
              </a:rPr>
              <a:t>19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3" tooltip="19 серпня"/>
              </a:rPr>
              <a:t>серпня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4" tooltip="2006"/>
              </a:rPr>
              <a:t>2006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звання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u="sng" dirty="0">
                <a:solidFill>
                  <a:srgbClr val="0B0080"/>
                </a:solidFill>
                <a:latin typeface="Arial" panose="020B0604020202020204" pitchFamily="34" charset="0"/>
                <a:hlinkClick r:id="rId15" tooltip="Герой України"/>
              </a:rPr>
              <a:t>Герой </a:t>
            </a:r>
            <a:r>
              <a:rPr lang="ru-RU" u="sng" dirty="0" err="1">
                <a:solidFill>
                  <a:srgbClr val="0B0080"/>
                </a:solidFill>
                <a:latin typeface="Arial" panose="020B0604020202020204" pitchFamily="34" charset="0"/>
                <a:hlinkClick r:id="rId15" tooltip="Герой України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врученням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6" tooltip="Орден Держави"/>
              </a:rPr>
              <a:t>ордена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6" tooltip="Орден Держави"/>
              </a:rPr>
              <a:t>Держави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самовіддане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служіння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українському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народові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втілене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поетичному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слові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відстоюванні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ідеалів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свободи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демократії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17"/>
              </a:rPr>
              <a:t>[5]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3" tooltip="19 серпня"/>
              </a:rPr>
              <a:t>19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3" tooltip="19 серпня"/>
              </a:rPr>
              <a:t>серпня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8" tooltip="2011"/>
              </a:rPr>
              <a:t>2011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відзнака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Президента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ювілейна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 медаль «20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років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незалежності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України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9" tooltip="Ювілейна медаль «20 років незалежності України»"/>
              </a:rPr>
              <a:t>»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20"/>
              </a:rPr>
              <a:t>[6]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1" tooltip="17 жовтня"/>
              </a:rPr>
              <a:t>17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21" tooltip="17 жовтня"/>
              </a:rPr>
              <a:t>жовтня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8" tooltip="2011"/>
              </a:rPr>
              <a:t>2011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— 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8" tooltip="Орден князя Ярослава Мудрого"/>
              </a:rPr>
              <a:t>орден князя Ярослава Мудрого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III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ст. —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особистий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внесок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збагачення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національної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культурно-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мистецької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спадщини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багаторічну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плідну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творчу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громадсько-політичну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діяльність</a:t>
            </a:r>
            <a:r>
              <a:rPr lang="ru-RU" baseline="30000" dirty="0">
                <a:solidFill>
                  <a:srgbClr val="0B0080"/>
                </a:solidFill>
                <a:latin typeface="Arial" panose="020B0604020202020204" pitchFamily="34" charset="0"/>
                <a:hlinkClick r:id="rId22"/>
              </a:rPr>
              <a:t>[7]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18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2" y="144463"/>
            <a:ext cx="9404723" cy="1400530"/>
          </a:xfrm>
        </p:spPr>
        <p:txBody>
          <a:bodyPr/>
          <a:lstStyle/>
          <a:p>
            <a:r>
              <a:rPr lang="ru-RU" i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Кінематографічні</a:t>
            </a:r>
            <a:r>
              <a:rPr lang="ru-RU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12" y="351118"/>
            <a:ext cx="9120188" cy="635448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Автор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сценаріїв</a:t>
            </a: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фільмів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Криниця для спраглих"/>
              </a:rPr>
              <a:t>«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2" tooltip="Криниця для спраглих"/>
              </a:rPr>
              <a:t>Криниця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Криниця для спраглих"/>
              </a:rPr>
              <a:t> для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2" tooltip="Криниця для спраглих"/>
              </a:rPr>
              <a:t>спраглих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" tooltip="Криниця для спраглих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3" tooltip="1964"/>
              </a:rPr>
              <a:t>1964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Камінний хрест (фільм)"/>
              </a:rPr>
              <a:t>«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Камінний хрест (фільм)"/>
              </a:rPr>
              <a:t>Камінний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Камінний хрест (фільм)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4" tooltip="Камінний хрест (фільм)"/>
              </a:rPr>
              <a:t>хрест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4" tooltip="Камінний хрест (фільм)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5" tooltip="1968"/>
              </a:rPr>
              <a:t>1968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Іду до тебе"/>
              </a:rPr>
              <a:t>«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6" tooltip="Іду до тебе"/>
              </a:rPr>
              <a:t>Іду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6" tooltip="Іду до тебе"/>
              </a:rPr>
              <a:t> до тебе»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7" tooltip="1971"/>
              </a:rPr>
              <a:t>1971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8" tooltip="Пропала грамота (фільм)"/>
              </a:rPr>
              <a:t>«Пропала грамота»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9" tooltip="1972"/>
              </a:rPr>
              <a:t>1972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«</a:t>
            </a:r>
            <a:r>
              <a:rPr lang="ru-RU" dirty="0" err="1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Дід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 </a:t>
            </a:r>
            <a:r>
              <a:rPr lang="ru-RU" dirty="0" err="1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лівого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 </a:t>
            </a:r>
            <a:r>
              <a:rPr lang="ru-RU" dirty="0" err="1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крайнього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0" tooltip="Дід лівого крайнього (ще не написана)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1" tooltip="1974"/>
              </a:rPr>
              <a:t>1974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2" tooltip="І в звуках пам'ять відгукнеться..."/>
              </a:rPr>
              <a:t>«І в звуках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2" tooltip="І в звуках пам'ять відгукнеться..."/>
              </a:rPr>
              <a:t>пам'ять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2" tooltip="І в звуках пам'ять відгукнеться...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2" tooltip="І в звуках пам'ять відгукнеться..."/>
              </a:rPr>
              <a:t>відгукнеться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2" tooltip="І в звуках пам'ять відгукнеться..."/>
              </a:rPr>
              <a:t>...»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3" tooltip="1986"/>
              </a:rPr>
              <a:t>1986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мультфільму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4" tooltip="Крила (мультфільм) (ще не написана)"/>
              </a:rPr>
              <a:t>«</a:t>
            </a:r>
            <a:r>
              <a:rPr lang="ru-RU" dirty="0" err="1">
                <a:solidFill>
                  <a:srgbClr val="A55858"/>
                </a:solidFill>
                <a:latin typeface="Arial" panose="020B0604020202020204" pitchFamily="34" charset="0"/>
                <a:hlinkClick r:id="rId14" tooltip="Крила (мультфільм) (ще не написана)"/>
              </a:rPr>
              <a:t>Крила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4" tooltip="Крила (мультфільм) (ще не написана)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«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Вечори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 на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хуторі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біля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5" tooltip="Вечори на хуторі біля Диканьки"/>
              </a:rPr>
              <a:t> Диканьки»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6" tooltip="1983"/>
              </a:rPr>
              <a:t>1983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7" tooltip="Мама рідна, любима (ще не написана)"/>
              </a:rPr>
              <a:t>«Мама </a:t>
            </a:r>
            <a:r>
              <a:rPr lang="ru-RU" dirty="0" err="1">
                <a:solidFill>
                  <a:srgbClr val="A55858"/>
                </a:solidFill>
                <a:latin typeface="Arial" panose="020B0604020202020204" pitchFamily="34" charset="0"/>
                <a:hlinkClick r:id="rId17" tooltip="Мама рідна, любима (ще не написана)"/>
              </a:rPr>
              <a:t>рідна</a:t>
            </a:r>
            <a:r>
              <a:rPr lang="ru-RU" dirty="0">
                <a:solidFill>
                  <a:srgbClr val="A55858"/>
                </a:solidFill>
                <a:latin typeface="Arial" panose="020B0604020202020204" pitchFamily="34" charset="0"/>
                <a:hlinkClick r:id="rId17" tooltip="Мама рідна, любима (ще не написана)"/>
              </a:rPr>
              <a:t>, любима»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3" tooltip="1986"/>
              </a:rPr>
              <a:t>1986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співавт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«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Вінчання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зі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 </a:t>
            </a:r>
            <a:r>
              <a:rPr lang="ru-RU" dirty="0" err="1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смертю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8" tooltip="Вінчання зі смертю"/>
              </a:rPr>
              <a:t>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19" tooltip="1992"/>
              </a:rPr>
              <a:t>1992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співавт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Таємниця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Чингісхана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» (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  <a:hlinkClick r:id="rId20" tooltip="2002"/>
              </a:rPr>
              <a:t>2002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співавт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400" dirty="0" smtClean="0"/>
              <a:t> </a:t>
            </a:r>
            <a:r>
              <a:rPr lang="uk-UA" sz="1800" dirty="0">
                <a:solidFill>
                  <a:prstClr val="white"/>
                </a:solidFill>
              </a:rPr>
              <a:t>Нині </a:t>
            </a:r>
            <a:r>
              <a:rPr lang="uk-UA" sz="1800" dirty="0" err="1">
                <a:solidFill>
                  <a:prstClr val="white"/>
                </a:solidFill>
              </a:rPr>
              <a:t>І.Драч</a:t>
            </a:r>
            <a:r>
              <a:rPr lang="uk-UA" sz="1800" dirty="0">
                <a:solidFill>
                  <a:prstClr val="white"/>
                </a:solidFill>
              </a:rPr>
              <a:t>-автор численних </a:t>
            </a:r>
            <a:r>
              <a:rPr lang="uk-UA" sz="1800" dirty="0" err="1">
                <a:solidFill>
                  <a:prstClr val="white"/>
                </a:solidFill>
              </a:rPr>
              <a:t>видань:збірок</a:t>
            </a:r>
            <a:r>
              <a:rPr lang="uk-UA" sz="1800" dirty="0">
                <a:solidFill>
                  <a:prstClr val="white"/>
                </a:solidFill>
              </a:rPr>
              <a:t> поезій ,драматичних </a:t>
            </a:r>
            <a:r>
              <a:rPr lang="uk-UA" sz="1800" dirty="0" err="1">
                <a:solidFill>
                  <a:prstClr val="white"/>
                </a:solidFill>
              </a:rPr>
              <a:t>творів,літературно</a:t>
            </a:r>
            <a:r>
              <a:rPr lang="uk-UA" sz="1800" dirty="0">
                <a:solidFill>
                  <a:prstClr val="white"/>
                </a:solidFill>
              </a:rPr>
              <a:t>-критичних </a:t>
            </a:r>
            <a:r>
              <a:rPr lang="uk-UA" sz="1800" dirty="0" err="1">
                <a:solidFill>
                  <a:prstClr val="white"/>
                </a:solidFill>
              </a:rPr>
              <a:t>статей,кіноповістей,художніх</a:t>
            </a:r>
            <a:r>
              <a:rPr lang="uk-UA" sz="1800" dirty="0">
                <a:solidFill>
                  <a:prstClr val="white"/>
                </a:solidFill>
              </a:rPr>
              <a:t> перекладів. </a:t>
            </a:r>
          </a:p>
          <a:p>
            <a:endParaRPr lang="ru-RU" sz="2400" dirty="0"/>
          </a:p>
        </p:txBody>
      </p:sp>
      <p:sp>
        <p:nvSpPr>
          <p:cNvPr id="4" name="AutoShape 2" descr="data:image/jpeg;base64,/9j/4AAQSkZJRgABAQAAAQABAAD/2wCEAAkGBhQSEBUTExQWFBUVFh0aGRgYFxgcGhsYHhwaHRgbGRgZHCYfGCAkGxYaHzAgIycpLCwsGh4xNTAqNSYsLCkBCQoKDgwOGg8PGikcHBwqKSkpKSwpKSkpKSkpKSkpKSkpKSkpKSkpKSkpLCwsKSkpKSwpKSkpKSwpLCwpLCkpKf/AABEIAQQAkAMBIgACEQEDEQH/xAAcAAACAgMBAQAAAAAAAAAAAAAFBgQHAQIDAAj/xABCEAACAQIEAwYEBAQFAwMFAQABAhEAAwQSITEFQVEGEyJhcYEHMpGhI0Kx8BRSwdEVM2Jy8XOC4TWSkyVDZLLTJP/EABgBAAMBAQAAAAAAAAAAAAAAAAABAgME/8QAIxEBAQACAgICAgMBAAAAAAAAAAECESExAxIiQVFhQlJxMv/aAAwDAQACEQMRAD8AHYLv7FoMtsNb+Ys9xtvWTEEbfejGH7RLfQqWsq35Vzg+skkHXyj3qJwTi9m2XVr14yJi6oyACNSQIjlRJOEpcRrxw1l1zeB1MSIjyK6/sc+V2sYXEXCgVbKWwABH+bbII3GUqUJOuoO9b4p7dyFMoZJzW7wI9/DAOmtC/wCOsZ+6uLdsXpBBV2KtyIzagTI06Ca6nHoDGIt3FYkalFMHzCbTIpKELr5Iy3Ggjm4g8pVoykj0qC/H1EgliYiRHON4AHLoKF8RxyopClcsyIzSDPnt6edLrFnJbWDEERMcoHnzpzHaMstDPGu2rsxSzqTud49POhK/xD6veuHyzQPLQaCpmC4WVABAG0ga6dJ86J3uB3CsKk84nWtpJjwx3cuQ2xYu5YLkTyDEmOsz51luI4lYAvOF0EMJXf6/ep6cGuR8rL+//FF8F2Wzjxz+95ouim9oPBe2Dqcjqgb+caj3BOn1pvwOKuXJzXg8xAFsaa8sra0E4h2ORh8pXaCD9PMio/DXuWbgtuqmNjrmHQL5dJ6VnlJf+WuN/sabt6RmABgiVJB00EGTv6HnWt+LgykKI0UptpurcvaKF3OIEMoKxMCcs+HWZOw/fSpOHxWYAoAAG15EDmRy5Vm1D8bYtoZiTsQ+w8gIqDiLsQxi3vJVYJ8tV1GpmI3opxK4rLGeJGhDa8466nlSziMEq3Loa9ppkuZjI1UiANG8Jf12pyJuWmby3XgoVSDpmUwfT/moeJsXRlLupGxDDn5Qvh2re4E1y4u4XCk6pAOuk6bRz8xWXs3DJt4h3B3DhQOvuRt6VprSPbae/D8SEm3e7wAHS8oGnLJmH2qTwfhuKBzF8+kNa2zCJ8I2Ug8xrptQPFcOvZ5a3etwTopLBW0PPQAeX2ojw7DOoKumeNiwmRuSDmzKRJ0BqFjtkXGA/BzAfkMMemlw9eYgRG2mkHFY1VUgTEx5xGpYH9jahuK4ZLEhyuu0EH1BnSY/SscVvvlhiSROoO4/1ciaFlvHYsF4DGNdZnTWPSt8CGgNO8x+/ahuJeGPKRFMHC7A7sGJ8IHpt9K3w6c2fNF+HWtR1Zvt/wAUzcOvTrz8945UI4fYBUsdAIg9IEmoNvteLbaWyEnUsxWR5Vlea0msVg4S3zIEH6c66W7Kj5Y008LCfoSKRsP8RFzRZsFidpYmI/1R50z8F4rexNstdtKvIBmLSY5T6x7VG70rsTezK6nblpI+h0+lJ3ahmQg+fhYaH/afXfyg9aJ8f7XDDAotksFOsZQPuDO9I/Gu1qX7Z8BzlgRr4QNeRk8+oqpE26mjLb4q8ZpzAfMCJaPb5RrNcn4uWysUUZgYgkaHQQw26+dQ7DIXLl2RgPmQmdR6ifTXyiu9jG2WAVS0kmWKBQx8hG55x7zRZo8buNHi2y3CbfyqGBA1Ksj6wsf/AG4IP8x6GYIx4ttl8HKFOhnKwO4k5i5MEaHQbiC15DkCzaVSTOuuUAnlGYyOXXYUFs8OuqCk2soiJvCBJP5oA1E+LmdBrNOJsjjhO0AUAd0HyAAk6sY01ESR032FaJxW38ptgAjQkidGYjU/mIaC3QLPKI2L4NcZ8hNosZIOclQByzRAJOwrhj8CcMqM6qQWI8F0Ehl1zFcuk9ZO1VE8GKy2NVpILpcH4itlABkiVIIjT9BUibg1WbZJ1Eh1J5wpmD9K4jiRIAAt3FmJDEMRGsgx1qFfutJTKU8tmB6wN5jrWbVLucYa2ct24TqYAUD0BMa+/Sg/GsYDoJgbAHQCT0onawyOsEsTO7uRv19RSxi3CyLZzSdCTJj361UFDc4a4B1/tTLg7ZFpiBoCub0G/wBhSwMysG8/1/T0powmHulyAG1XMOQIgZl8tGFa74Y+vyNXBbc4YI2paf6f3rnxTgVx4FuznVY5gcwBqT9qmcKOZYP5WgjnOk/em3huGBXxDwnqP7Vz1tpW1js1ihePgFtdolSY66bRT7wIKtjK3iiIPnGpEa7R9Kn4y3aRCBA/m/mg+Z1HPnUThlvMbjarbBCqYj3+9MK34jh8SMTcNy211SxK5dsvKACNetQL/B7jW791rWTKCBmEZdRrvr0571apsWzce2TMQQQYPsY0g60G7XkLh2EyCh1YyWjbX2pypsKnALSzcN5dgCrjMWB1Byhd9ufMHrUx7dlnXKrsJY+GSj6wDmJkR0HPeaH8MxjugFt8rAAASQrHcDTePXT3qY3GlC91ctBCRu5IU6/6diYqs+0yT1bY/htsrJRsxQgHvJAYo4jVpIzlAOhB9K4YzDW1Z2cEp3oj5iQg7zOqwdxKMJ0nUc67IuHIEWAzMJJBYpqRLActYnTcitMRKQxRxBjwtoR9o22qZT9Aq3jMM1lQ+aQXzAhv5j3fPkIzDmKj8Qt4U2PwVYXJBnxbQA+5+XMHInqK3xPDpi4LTFCW/LsQYYNl1Hv1ivX8Ii6BXQ66MDBiNBJ19/KtEeoy+KZhHchQdcveBdD0VhG3UTQZ8Spf/LJy7KCGWT/tn6UTF4sYa13bEiArFp10LSeflFRFwuRibqFQxMBZJMbSZ296ybPC4pUGHQDTwkHzjbSD11FdWspcDGyZYfMj6MR1B25jptXU3jZTS3pyUg7Aa6CN+pPOoDgkZl/DAkANBBE6nnp96sBuO4a8mVII6jT1nY0X4P2yuYewbT21vAap449mI3H32rla/iV1livlDA/7QQTPka4YzHkqFe0isTMnT7LGpoI5dn8X3jhxs8EgHQEjl70yW8RcVWy7zlG+h6+gEmkHsDjVNwIOV0aTyPnz1mmftBxJkwhynxNcI01O8RFZXsb058X7V2rP4IJadXuLuzbH2nblpQHhnEbrXWC3bl1nOmdgACfKJjmAD1rfh3Ze65z3lUhwIGYSBp6axP1qbd7O4lf8q0hECCbkMDyOh8hr61fCPkhm33AZWvd5ea5mFzUBWXZSu4EAii927cvEMbYeSCUGxzbhR8xAA2EmKAce7PYoIbl0JI1ZVcE7jaBBHOiZ4yLeHsZ7RuTIiYIGUAEEHcA+1Gjlrq+Phwme3bCxC90AAMwzHx+IArOpiCmpiuRxCEFZtEEBgSvykoTOjx80DbnUv/Eg6CFW24B+cM3h2ERIf6a61nBYu4yrFpcwMEKAAYnUFtwehmPKlv8ASvUIv40rZm26Z1jMoVZMlwQHmCVCAwJnMsTK1i/aGe5LKFD3AT4RmVR+GwPPPB0E/LzmjRtR4WQW835GVZnmwYAsN9x1odjuGPIIOpk5h/NzIGoHt5dKNl6h6KAxVMU6Q+XdQFnx5pYQU6wfvQviaG5bt3e9e8XJ8DFZQkvJgQYOSfLnuJzicGveavPWQN+m3XnUDGMqjREUTGc5sx9By9qudJuAtdxWTXIxkxK7nX9dd5rLcRZflDdQCZ06Sf3vWmC4rcRWdJYn5ZOYNvMqo02+XfzqVZ7Qs58VifECSYAHIgGABp1OnOaWo0e4dxG4s5j4HkZWIgQQD4jrzNY7iwoGdijHWVHhI5NBIiunEuCIWNyy4mRmAh2BjaVOvqKVsdjCsAk5tpJ1/wDb60c3ot6HbyZSSt/Oo2GbKI8x+WhuPx+5YKwI5EMPZudA7+OZtyT0nl6TtUdl/f8AzV6KinCeLNZvC4o0BGnkDNWdgeKI5V9CjnMJ5E7j1mqhtHUUVwPELlpWCajeDtEjz660rijHK7XPbAIOuo11HijyPP19KyuAXICpB0iRz6iZ2ikLBccuOqgIToGBDQB13mDPnXe72hchptsuU7ZhqTtH9/KstctN6Nd2yqCcpc7ZZ39/faq87c8TVr6WLZhcOIJXbvGjMNOkRUTjHbe8wyW/wwNCwMseonby2oTw2xMz03P3J861mJTLd0lNxW6QB3jwsZddonbpvXZeLYpwA164UGy5ssHrIrit0TA5DQ/rXdOpg9JquFabYy07ReTEs9xB4kuMQ4/2mSG9KYeEY0XrY3DgQ8eHXb5J0kzr6Us3TOmmWee30rmt1rdzOtxrckZzyIkakbHc1NiriYOJXxbPiMDaYk+5gyajYiG8T5XRtANNG/ofWt37TWScpusRzLIcp9hH1qNxDh9qGdDvudlJ308Wk8iZqZLEWo38QwYKCVYbD8o8/M+tcrzFgc5kjqftH1+tT7+LNs5SMgGhbKN+Xt60E4niiwAMHXeKrvosstNG4iwIykiOm3v1qDdcsSSZJ3NZise1XIi3bEVsBXqm4HhNy98i+EbsflHqaLS0hoNdKLcKcFgDzBUzpuDBpm4L2Jw/dZ7xa7J0hso9h09aa+A8EtZLqrhrLJtp852kZo0P9qj2OYVX2Bvm1AByxofY676Vy45xXQhT4jz566H00AqT25wdq3eC27N+yZlhd+UiN0PMaGlYn9mnOTyl0w1FuFMIoSRRDhJMwKtPjmq1VvF6k/0ogjwSSIjrQlj+JU69isqDzHr/AM0m0ySV1WZ/TaoOLvfhkyBJiD0qUb2WzmIE8vOgxefP9xS1yXkz405kfuf/ABRzh+JGRcxygCJ0PPQZek9an8N7G97wi/jQSblq54By7tSM8jrr/WguHwkBWI8JmPONz58vqaeTn8d3THj+M2yCHVidd+nsBSvj7fijz+1b4sGY9j6V6+2ZQ3oCeXpNLGag8mW7pDBrE1kCsBdapYv2ZwQe/JUMEEwdp5Uw4i4966ttyqA+FEGgA8xrr5nrULs5wy6bDuhVSdiSJIXl5bGo1vBX1BdbF64dywXbqTrWW9q6M54e6DIuJtAZoAKsTrA3qc3A+IYVi2EdMUh8TL8hkb+Et4h5jnVeYjid7QGbYOoDKwnz8Q9KKcL7UYsxbF2AfzZRmHmpjTTnR0qX2de0XaO9jsvfhVFvMFtiZB2bNJ0On2oDfwcBiQTpA2958tacsR2eL5LdqSbjatJ0HPXrJJotiuxNuxbkszE6KqySzeZPygSPvTmX4VcdRVhFS+D3QtwSd9qaOLdgrlu2LjEAkFivQcogaknSKUv4UjaQf099t6bOcXbN9YvMD/MfLn+/rW+I3iuDsSxdjqdTO5PPbblW9ls7ADyFNXDvxRoW3b2hST6kiNak9l+zT4y6wAK27a5rjRoOi+pIiOlQuJ3AbrdB4foAP1q0eAYcYXhlu2q/i4ki438zbATvAJjTTY1WLm8mUSuwGDgYnDZT3TISfUiCB5neKrXF2DbAt7qnhnzGhHkavns3wcYe2ARLv4nOv212G1VJ2w4bkxd4SBFwkAzGpnafM0/J0Xh7LlvA99cYAweXP61lcBdtubb2y4caqBIPR16Ef0qXwXAMLkbEakHpr9Nq68R4wbQgNqZgjlqROo1J/YNNnbbdlzE4Vrb5HEMI+9aIutScRijcOZvmAif71GY0m3tdJNrFsogMQOkmP/FEsJ2nvW7eVXYCZ+Y+8xuKF2LMrmjQGPtNZEH9/eosjSbP93tthcTh+7xFsMgEZdMymNGQ8pMbUt8C4M5IcSqHm28TpPWhHC7MsGInpTrhbrd3ttz/AOai8RcMfDUAYAchHptTfg4BBcaxE+55D1qs8FxIscq3rdoHYllmZgkkkAbjSj/d463lFq5avBt8xB99DqNPeDUNDpxLgK30YESWiSw5DaPSgeM+G9kKSqyQJ9W5e2rH3FHuzfEbj24vZM43y7R6SYoyNda0xx2wuWWN/wAfOPbjs+MHdNr5tBr5nWfuPpQDhSeMHpJ+lMfxSxhucUvgHQMqj/tAB+9BOD4bM2UmM2h9DvV3jg/b+VFey3ZxLwfE4klcOp2HzXXJ0RfcH1+tWr2Vwxv32vXYkGQBqATMAdQsQD1mlK/b/wApB4Vt+C0g2DR43g7sAN9gTVg9j1XuzspUhSAdJAE/aB7Tzq5HHld3kwXV0J9h61UHxLwJXGSNnQHXqN/Xerca7LEdN/1FV/8AFfBQthxMAspMddROnkaMuleK/KK04xjSLrKr6XMueAJIWSQDyBnyoDevlm8R9PKpDsFumNQrRpzH/FR8TaCsRuOR5UHjI0PlWGNYn2orwm7g8rfxK3c0wDbMACBBid5360Lb9nMKLt3uiYnUbHlB09Kkcf4N/Cv3eZXUqCrRqInQ/s0FN4W7s2XaFPhYjK0eYBqRjOL3LxDXGzFRA/fOosrWZTQtgwDbgbyNac+B3MmnI78x6EGQRVe8M4mqsMw/Z69KcuFcWXPA69azy2vCyw8t2HsXSLtu1b8QHeWyvhY9R0Op2jf0rbHcDtplNn8JkXKQsQo20kGGgATroBz2mt2mtWLKhjNwiFWdZgcqX7nGmuRcyfhA5ZBkz5j3FT9DnYxhMXawGDbEO0Zmy5mLESTEnc6moOB7X4hL5e8Q+FcSjIFKgdQwg8xvTPhbCvhFEBgRMQCD1EHfmIqsO17jCZ8PZ/Ds4gBu6GipkJzZVHyB8wkAfpTlqZzar/jF5nvF2kswDMT/ADEkt+tb8OuQwExqCTH0rjjWzXjAJJgRvJ02A6mpHBrGa5sTv4YOvrGwraftPk6sNScaDMt1yPD4UCjUzzgDUsRrFM2Gx93Cqtwm3bF8khLxuLtA8TIpVCfM8uVCuynCFLkhst6AwuFM2RSSAtpDpJic+h086n8e/iLT2O4xVxVaQxvObiuwMklDpmA/LzDDWtNxyeu7oSXtz3Ki5dsOLc63bLpdtj1KtI9wIqVxjEpxPAs2GPeRqORDAbEHYn39aT8dwXEWnbF4ViAf8zQIWJ01sjwKuu1GOwnGLFp3BtpZvXGAdBoum5RdtZnTep7O4+t5VAxrNu+2wGYdCCRJrRmrxb9zVab+rmVjQ6RXiw6GuoaNYk+f9K2tIByk+Yo9T0jlq2tgtoATz0k/pU9Mp/IJ5kT+xXbD5F1WVPPnVaV6RBNvLCt4T8w0M5tIBHtUvhnFGsnNAaNgQZnrPKOlTrfGjbuodGa2TGmoBj5TFNYwOF4mAzAYe+x/zFGhIERcQHKdPzDXWsfJxdHMNXaDwPtZkJuMoZ2jMeccgo/KNag4DiF+0zC20qzaLprJ89Qa3fsRirdxkVdUYAwy67wVzHUEe/UVxur+Ey3le24Mq2UgTzmBHIVjW057W/2f7TTYRChVomeTDmQRuZ5VWnarEfxPFLqK6DL4AzMAAAJYySBpm5a6VywvadcNhsyklh4LY6nmR6a6mKWuFcPuYhri/MzCSSCQWLAnYGT6A1WE2zz+PRs4Rwa3axJdczwrqLvzIMyAK4VdRu2vLfSaYexbZrrYiArsADGs5YUNPMkD60vXez2TCXjfU2r1otle0YDLplDLoCPERIHWaZ+x4C2lUD11Mfeq8t10x8U3bRL/AA097ibioAcQQND+UKduhJJrtwfswtppJLuzFix/mOkqPyiAKOoo3jSueJvRBH6/15bCo3vht6yXgtcV7S4S63cMl/ITHeIhZWZTrmUCfC3X9K44ns7gSkgEZjGaDGc8ysShnpRDi/ErNtC10rbB6DxHrCqCTtM0C7fcQazhM9vKoYqEIMnNrmnlIHIbVphleow8uMnN7U+CKwTG2tYasK+9bq2zm1rYXqwTWDQNpSYgelTbZUjUQetCA1ScPc11oaSiV3CIRDL6MNxXXA4a/buKLDZy3IaH38h1rTA2XunJbXMf5jsv+47D051YPCOzP8NazGM+5Y7Hy12AB3rPy5zWlxP4Pwx2AN5gX0mNhA2U9B7bmi3GuCLicMbasU2AaJB6gpOug386j2OIC6hRPmA1J+VPU7b7UVGKGUSSQOm5PpXIZXwXwswra3muXWGmrFdI2Cg7GmC12PwNtci2bYAECVBO3I9f712/iBIiY5EjlzB967XboQdOZ9NNR0py2JsJ/aG0LCMhZ7uFZCDmOa5h5mGVzq9sEKYPyxpvW3YVP/8AOrNu0kHynQ++lAu2naMNaukad54VAHLY/aDRPsfxMC2v+0AU8rbBjjJeDpiMZkAmSelQ7mLkkDfl7/3g1pib8rIBEHY+9A8Vx1bYZzACmCSY28zU81dsifjeI2VYWr6q5YZlQgO0bEgEGBvtSF297QYd0TD4UQgcvchQBnWVgD/uMkbkCiPGO0VsOMUGXvRYZAg+bxSFLNsBB26VXLtOv7/e9b44acuWdy4cgd6wtdFtkmBJJ2E6167ZKsysCrKYKmd66ODaTWaznFalh1FTsMxW4uQPbbzrTMOo+tZdh1jnT3Bs34fFWkwNs2yQ86idzPTej3Cbt+9h8rqyIDOYkhnXoB8wE6TptSNgb3chbiFC5MzAzLHIdPWme32wZ7SjVrmwQCST1/rMVzZctcab+D8XtW1FvQeQE+2v9aMWrgRc7kKPyodfcn25H8tI/C8Ldtk4i8QzsPk5KNCP9x13ipz9o++dLQBk5izHTQfl256/Ws9K3Nm7H40Cy1wkeFZ5bSJ2qvOLfENmDLagAiA79P8ASvn6UT7bccFnCMqfNdhI/X10BqqwsAD0+nKtMcWWeVnCTjMc11hmM6jkBpMe1WB2dtyqHkNv/HWkngeEVrgZyAAdAdj/AMU8YR4jKZT61d8e2c8sl5M/E7koPMcxry+tI3aW53WHzgZjiCQCflVTBMDmSedND3wQMxnyMx9t6SO2AbJaCEmwJygme7c5cyA9DlH0NOY6LLyTItPdLaE+v/kmtCtZIrWapMiVwpGa/bVVV2ZoVWkLJnmNo3nYbmmLieJx3eqbmHQtZctmRPCXyxJMw0DQzSxYxLW3D22yuuzQNNwTqCNQSPapj8exLLla+5XoxEeU+HYHahpsds9oMeLnhwqBwQCvckxm+UR/26dY8qzZ4zimVAbGGQXH7pe8EF7gZcwBJ3zMqk+XlQJu0uJzZ++fNoZi3Mr8v5d1rGH4jdlQLxGS5nXwgkXDElSV0+UaSJM+tKzQ2abGJxeeVw+EbOxbQggZDluazOUEbVzwoxdom22Hw/8AnOQ7QVDMrXCQZ+QKsjyWKAf4tetOCt0/hSF0SQDMzpDDU6NO8712Ti18qR3zAnRswU6QUJBK8lZgfIip5Sab+CxMicPhoV0HgaAXBCqkbkAzPq3ShOMtthVa5biBcyuwgw7a5dPpHlWOHcdvsjZ7jMGPRdCcxLARM5rjGfXoI4Y3EO0q9zPbuEMRlUZmXYnKBrpuN41qbOVTLQhY4kcQBqQNmbmPJR+tT+GMpud4AFUDKg8tTPmSSR7Cl8PoVUEQNFE+Y99TUjh+Oc2UQqVKjnzA5z9dqLDl3ym8ZspjLtxGJTuwO7afzEayD+XcUntwe6CAy5Z2LQJA0JXyNHf4ki7cYcgv6cjXTiDd8mfmNfoP6TT6ZduWEw120AbIVssaRJPnruOsUbwmOW4p8Pd3F+dNiD5Dod6EpiCEt3VnQeIfef6VtiMLL9/abxkaqdmHMVWy9R+3iQwAmY9ooTj7KlntN8lzUeR11HoY+tQ14yuZZDAnwkabncabiR+ld8Vhnvvbt2hmuM2VBIAJ3MkmBtPt9XsTGFG9aKkqdwYP7+9aZaP9peAXrP4l5RbLNlyFhnYqPE4Ufl0+bSY0FASOWtEqhXsrh1fG4ZHVWVr6BlYAgidiNjVw9suwOGuCxbs4a1ZzXx3j27SJltKCzyQo0gfeqm7Gn/6hhB/+Qn9av3tDx4YVsPmHgvXhaYnlmByn66VHKrwoTtjj8PexbDC2rVqxbORe7RVDxo1xmUamRoTOhJ/NTt8JuyOHvWnvYq3bc3XK2kuKD4UA7xlzebFTHIVJ+LfYgBExWFsgPny3FVfmzHwMQOjgDTkx8qOWsLgsJiMDYbGC3dwqZVs6fiG5CnMY5lfLlTpK3+J/AFwnEGFpFS3ctK6KoAAI8LQvLxVYuE+HOFPDFH8PaOIbDg953a5+8ZJkncmT9q2+J/ZY4k4NwJZcQqMQPyP/AEBE0R7N8fDY3iNhmAGHuow8kKCfYEfel1QHYD4b4ZeGqLmHQ4j+HOZiJbvShkyeeb9KXfhb2aw2MtX2xFlLxR0VcwBjwgnfbWnf4bcYOL4et9t7l26Y6S7ED2BAoF8HMPk/j7ZEFMVl+i0DQJw/s7h24/fwptL3CWywtx4Q34esDT8x+tEuOdg7S8Swdu1hj/DMG7/KDk0zFc/LeN69wLXtTjPKz/8Ayov2k4teTjnD7K3GW1cRy6A+FiM0SI8vtT+wWfiZ2Xw2EXDnD2haN26VeJkrG1GO2nYDD2sBdfB4WL4AyBAc0yOQ30rj8az4MH534+1MXxP4jcw/C792y7W7ihYZdx4hP2oAJj+weEt8Le6cOBdXDlyTIIuBJkjrI9aU+C9n0vcNwhWRicRisnehmkIrEvsRplEVZPG7hbgt1mJJOEJJO58G5oX8JMGrcMw1w6sj3cvlmJB+1ASMd8NeHBCTYEgblmkwCddddufT3qt+AcIW/wAJ76G/i2xVu1auKzAqx7vxLBBkDMZ39KsnHcWN3iN+yuq4bBsT/wBW4yZZ8wqH/wB1BPgnglucOVmE93iC4/3d2oB+hP1oGhm98L+H5S1yznuEeJ2uOWZo3JJ5mqExAAdwBoHcewdgNT0r6C4pxTPxS1hl2tWLl64PNlKoD9Zr58xJ1b/qP/8Au1A0mcBwa3MTZt3LjWldwveJqysdFI2jxQNOtWpe+CmcQ/EMQ+sjPLAEbEBnO1U6NiDtt6edfQ/w17SfxmBQsR3tr8O56jY+QKwaX2eSpsd2ZxicSGAGIvOzOCjm5cg29+8ILaEb6cwBzrp267I28AyA4y7fvvBCsuqqpgMz5ywgjw+a8oq5O1N7+HsXcZbsi7etWWyjnlJViNpIlQY8tN6+ccbjrl24164/eO5lnJ36R0A5DYbCKd/Ihj7Ldn8dxB4tXrotqfFde7dyg9B4iWb0G+5FNeO+Eq4dXu3eKXLYYRcdhBYHk7d5LSNgZ2p4+HlsDhWEgR+ED7kmT+tLfxj4U+K/gsNbBJu4ggjkPARmI8pJn+9KQgDj/wANMVgcK1zDYy9cW3LPbWbcLzZVUkGIJI6T0pW7F4S9i8YMPbxV2wbod2dWMllE+ITqdOdfRgQAACIG0f0HKqa7J2rS9p2WwZtL32XaA2QZgv8ApDExFHUMWT4O31uG6vEXFxhrcyQx8mOaSNOtcbfwuvXXF1eKm49uVV4lkPMAz4dzp51bDHbWPX96188dsOxtzh2S69yL1+65RbUrlVYYk3JzEy4+lBAvEcdfdsl+7cuMjkBXMw0wCojcmPrT7Y+HvEMRhC+MxzWrZXM1q6cwCjWbh2U7EjWI35VH+DWFt3sdeuXfxLltA6M5zGWMM0mfF/q3p/8AipZZuE4jLOmViB/KCCw08qc5p0sD4b427ZATipe06eERKMpGg0B8O3XQ0g47HY3h7thu+u2e6PyowyQdVZZBkNIOvPTlR3sT8T/8Pwr2HtNdh5tAMFAB+ZWYg5QCARA/NyoHxjtFe4pi7XeKgJdbaqgiAWk+I6n7DnStBy4V8NseyHErjxbbEor3DBLHMA0MSDMSdo5VK4f8LeI4dMljiIsoTOVFMZoidVPQc6nfE/tILAw+CtGGuOmeDGWyCFjT+bTToDVjfp/an9hVNv4Y8R79ry8SXvnXK75ZZljQEFYAjaBVYcZ4Y2HxF2y5DNbuFWPU75vKc0+9XDiO1H8N2hew7fhYi1bGuy3cvgJ5a/L70k/FzAd3xN2iO9tq8+Y8Lev5dfSgtkcDmNfTc9APOrn+HvCV4Zh/4jFubT4lkthJ0UEwkgfmOhJ5TFVh2R4xhsPiRexNq5eCQUS2F+fXV8xG2kDWp3b/ALdf4jetm2r27NtfCjZZzn5mIUkaDTf9KPvZ3l9F185dv+zBwOMe2q/hOM9r/YSfB6qRHpHWnbgXxutJh7SYi1fuXVUKzKEIYjQNJbcgSfOg3b/4h4PiOGyJavreRptOyrAJjMpIYmG9OVFnAnC0+wX/AKZhP+iv9ahduO2Frh7WLlyybpcuqspAKaSxE7yBSf2d+MeEw2EsWHtYgtbthSVVSCR0JYSNelLnxJ7e2OIrYFlbi92zk94oAMiBEE0aBn7ZfGG2+GNvBZxduAhmZSDbU7kDmxEwZMb9KVvhF/6va/6d3frl1pLa509aPdhO0VvBY9MRdzG2lt1OUSZZYH3o1wI+lpr567cdvBj0Rblrurti42UqwyMpgMCDJnwg6HmKsIfG/AaaYj/4vTzoBge2PAbRzJhGBmZayza6n8zNRCnAD8IuK91xRFJAW+jW55FvmT6nSr5x2EW7ba24lHUqw8iNftXzNxjj7XcdcxdoZIuK1sABcqrATQCBoDVuWPjdgCoz98rwMwFpjDQMwBnXWjVO8qtbsneXiC8PMhzdCT1Q6m4J0jICfURR7tv2LscLW09nFXziWYFFOQZQPmeVQERsPOmq78VOEm+MTkum8qFFfujMHXLqY1PM9em1V9pO0j43EtiLhgtoq/yIPlUfqfM0aDSzjrl7FWrl13uO123LuZYwwgE+Q/WvqQ7/AFr5PwWICXbbnZLisY3gGdvrV7n4zcNk+O7/APC/n5edKSwfSvvi+5/xa55WrURyMTI9xShxDi97EFTfu3LzKCAXaSAYJA+g+lGfiD2hs4zHvfsFmtlEUEgqZUQ2h1pZzU9CNc+sV5DPLyr1erQMh9Paf0/vXifIb9K9XqPoPEaTWmf7+ter1QGWavA6D1r1eqg2Q8vOP61zD67D71ivUr2G2fT/AJreNSK9XqcDCnSfLz/rWAdQPL+1er1INXaK2Jr1eog+mFaR7VlK9XqKUf/Z"/>
          <p:cNvSpPr>
            <a:spLocks noChangeAspect="1" noChangeArrowheads="1"/>
          </p:cNvSpPr>
          <p:nvPr/>
        </p:nvSpPr>
        <p:spPr bwMode="auto">
          <a:xfrm>
            <a:off x="-111124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203" y="144463"/>
            <a:ext cx="1778000" cy="3210278"/>
          </a:xfrm>
          <a:prstGeom prst="rect">
            <a:avLst/>
          </a:prstGeom>
        </p:spPr>
      </p:pic>
      <p:pic>
        <p:nvPicPr>
          <p:cNvPr id="4102" name="Picture 6" descr="http://solarvip.info/uploads/posts/2010-12/1293788573_vechory836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797" y="827621"/>
            <a:ext cx="3034831" cy="225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12" y="0"/>
            <a:ext cx="10341566" cy="1611783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 Горська(</a:t>
            </a:r>
            <a:r>
              <a:rPr lang="ru-RU" sz="2000" dirty="0"/>
              <a:t>18 </a:t>
            </a:r>
            <a:r>
              <a:rPr lang="ru-RU" sz="2000" dirty="0" err="1"/>
              <a:t>вересня</a:t>
            </a:r>
            <a:r>
              <a:rPr lang="ru-RU" sz="2000" dirty="0"/>
              <a:t> 1929 - 28 листопада </a:t>
            </a:r>
            <a:r>
              <a:rPr lang="ru-RU" sz="2000" dirty="0" smtClean="0"/>
              <a:t>1970)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українська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радянська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художниця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дисидент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діяч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правозахисного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руху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1960-х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</a:rPr>
              <a:t>років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 в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Україні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4274" y="1123950"/>
            <a:ext cx="88958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Алла </a:t>
            </a:r>
            <a:r>
              <a:rPr lang="ru-RU" dirty="0" err="1"/>
              <a:t>народилася</a:t>
            </a:r>
            <a:r>
              <a:rPr lang="ru-RU" dirty="0"/>
              <a:t> в </a:t>
            </a:r>
            <a:r>
              <a:rPr lang="ru-RU" dirty="0" err="1"/>
              <a:t>Ялті</a:t>
            </a:r>
            <a:r>
              <a:rPr lang="ru-RU" dirty="0"/>
              <a:t> в 1929 </a:t>
            </a:r>
            <a:r>
              <a:rPr lang="ru-RU" dirty="0" err="1"/>
              <a:t>році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, </a:t>
            </a:r>
            <a:r>
              <a:rPr lang="ru-RU" dirty="0" err="1"/>
              <a:t>Олександр</a:t>
            </a:r>
            <a:r>
              <a:rPr lang="ru-RU" dirty="0"/>
              <a:t> Валентинович </a:t>
            </a:r>
            <a:r>
              <a:rPr lang="ru-RU" dirty="0" err="1"/>
              <a:t>Горський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організаторів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кіновиробництва</a:t>
            </a:r>
            <a:r>
              <a:rPr lang="ru-RU" dirty="0"/>
              <a:t>, в 1931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директором </a:t>
            </a:r>
            <a:r>
              <a:rPr lang="ru-RU" dirty="0" err="1"/>
              <a:t>Ялтинської</a:t>
            </a:r>
            <a:r>
              <a:rPr lang="ru-RU" dirty="0"/>
              <a:t> </a:t>
            </a:r>
            <a:r>
              <a:rPr lang="ru-RU" dirty="0" err="1"/>
              <a:t>кіностудії</a:t>
            </a:r>
            <a:r>
              <a:rPr lang="ru-RU" dirty="0"/>
              <a:t>. У 1932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 Валентинович з </a:t>
            </a:r>
            <a:r>
              <a:rPr lang="ru-RU" dirty="0" err="1"/>
              <a:t>сім'єю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/>
              <a:t>Москви</a:t>
            </a:r>
            <a:r>
              <a:rPr lang="ru-RU" dirty="0"/>
              <a:t>, де </a:t>
            </a:r>
            <a:r>
              <a:rPr lang="ru-RU" dirty="0" err="1"/>
              <a:t>обіймає</a:t>
            </a:r>
            <a:r>
              <a:rPr lang="ru-RU" dirty="0"/>
              <a:t> посаду начальника </a:t>
            </a:r>
            <a:r>
              <a:rPr lang="ru-RU" dirty="0" err="1"/>
              <a:t>виробництва</a:t>
            </a:r>
            <a:r>
              <a:rPr lang="ru-RU" dirty="0"/>
              <a:t> тресту «</a:t>
            </a:r>
            <a:r>
              <a:rPr lang="ru-RU" dirty="0" err="1"/>
              <a:t>Востокфильм</a:t>
            </a:r>
            <a:r>
              <a:rPr lang="ru-RU" dirty="0"/>
              <a:t>», а в 1933 </a:t>
            </a:r>
            <a:r>
              <a:rPr lang="ru-RU" dirty="0" err="1"/>
              <a:t>році</a:t>
            </a:r>
            <a:r>
              <a:rPr lang="ru-RU" dirty="0"/>
              <a:t> - до </a:t>
            </a:r>
            <a:r>
              <a:rPr lang="ru-RU" dirty="0" err="1"/>
              <a:t>Ленінграда</a:t>
            </a:r>
            <a:r>
              <a:rPr lang="ru-RU" dirty="0"/>
              <a:t>, де О. В. </a:t>
            </a:r>
            <a:r>
              <a:rPr lang="ru-RU" dirty="0" err="1"/>
              <a:t>Горський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заступником директора, а </a:t>
            </a:r>
            <a:r>
              <a:rPr lang="ru-RU" dirty="0" err="1"/>
              <a:t>потім</a:t>
            </a:r>
            <a:r>
              <a:rPr lang="ru-RU" dirty="0"/>
              <a:t> - директором </a:t>
            </a:r>
            <a:r>
              <a:rPr lang="ru-RU" dirty="0" err="1"/>
              <a:t>ленінградської</a:t>
            </a:r>
            <a:r>
              <a:rPr lang="ru-RU" dirty="0"/>
              <a:t> </a:t>
            </a:r>
            <a:r>
              <a:rPr lang="ru-RU" dirty="0" err="1"/>
              <a:t>кіностудії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Війна</a:t>
            </a:r>
            <a:r>
              <a:rPr lang="ru-RU" dirty="0"/>
              <a:t> застала 11-річну Аллу разом з </a:t>
            </a:r>
            <a:r>
              <a:rPr lang="ru-RU" dirty="0" err="1"/>
              <a:t>матір'ю</a:t>
            </a:r>
            <a:r>
              <a:rPr lang="ru-RU" dirty="0"/>
              <a:t> і старшим братом </a:t>
            </a:r>
            <a:r>
              <a:rPr lang="ru-RU" dirty="0" err="1"/>
              <a:t>Арсенієм</a:t>
            </a:r>
            <a:r>
              <a:rPr lang="ru-RU" dirty="0"/>
              <a:t> (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 1943 року) в </a:t>
            </a:r>
            <a:r>
              <a:rPr lang="ru-RU" dirty="0" err="1"/>
              <a:t>Ленінграді</a:t>
            </a:r>
            <a:r>
              <a:rPr lang="ru-RU" dirty="0"/>
              <a:t>. Переживши блокаду, </a:t>
            </a:r>
            <a:r>
              <a:rPr lang="ru-RU" dirty="0" err="1"/>
              <a:t>влітку</a:t>
            </a:r>
            <a:r>
              <a:rPr lang="ru-RU" dirty="0"/>
              <a:t> 1943-го Алла з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евакуювалися</a:t>
            </a:r>
            <a:r>
              <a:rPr lang="ru-RU" dirty="0"/>
              <a:t> до Алма-Ату, де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на </a:t>
            </a:r>
            <a:r>
              <a:rPr lang="ru-RU" dirty="0" err="1"/>
              <a:t>об'єднаній</a:t>
            </a:r>
            <a:r>
              <a:rPr lang="ru-RU" dirty="0"/>
              <a:t> </a:t>
            </a:r>
            <a:r>
              <a:rPr lang="ru-RU" dirty="0" err="1"/>
              <a:t>кіностудії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 Валентинович. В Алма-</a:t>
            </a:r>
            <a:r>
              <a:rPr lang="ru-RU" dirty="0" err="1"/>
              <a:t>Аті</a:t>
            </a:r>
            <a:r>
              <a:rPr lang="ru-RU" dirty="0"/>
              <a:t> родина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недовго</a:t>
            </a:r>
            <a:r>
              <a:rPr lang="ru-RU" dirty="0"/>
              <a:t> і </a:t>
            </a:r>
            <a:r>
              <a:rPr lang="ru-RU" dirty="0" err="1"/>
              <a:t>наприкінці</a:t>
            </a:r>
            <a:r>
              <a:rPr lang="ru-RU" dirty="0"/>
              <a:t> 1943 року </a:t>
            </a:r>
            <a:r>
              <a:rPr lang="ru-RU" dirty="0" err="1"/>
              <a:t>переїхала</a:t>
            </a:r>
            <a:r>
              <a:rPr lang="ru-RU" dirty="0"/>
              <a:t> до </a:t>
            </a:r>
            <a:r>
              <a:rPr lang="ru-RU" dirty="0" err="1"/>
              <a:t>Києва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 1946 по 1948 </a:t>
            </a:r>
            <a:r>
              <a:rPr lang="ru-RU" dirty="0" err="1"/>
              <a:t>рік</a:t>
            </a:r>
            <a:r>
              <a:rPr lang="ru-RU" dirty="0"/>
              <a:t> А. </a:t>
            </a:r>
            <a:r>
              <a:rPr lang="ru-RU" dirty="0" err="1"/>
              <a:t>Горська</a:t>
            </a:r>
            <a:r>
              <a:rPr lang="ru-RU" dirty="0"/>
              <a:t> </a:t>
            </a:r>
            <a:r>
              <a:rPr lang="ru-RU" dirty="0" err="1"/>
              <a:t>навчалася</a:t>
            </a:r>
            <a:r>
              <a:rPr lang="ru-RU" dirty="0"/>
              <a:t> у </a:t>
            </a:r>
            <a:r>
              <a:rPr lang="ru-RU" dirty="0" err="1"/>
              <a:t>Київській</a:t>
            </a:r>
            <a:r>
              <a:rPr lang="ru-RU" dirty="0"/>
              <a:t>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r>
              <a:rPr lang="ru-RU" dirty="0"/>
              <a:t>, яку </a:t>
            </a:r>
            <a:r>
              <a:rPr lang="ru-RU" dirty="0" err="1"/>
              <a:t>закінчила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золотою </a:t>
            </a:r>
            <a:r>
              <a:rPr lang="ru-RU" dirty="0" err="1"/>
              <a:t>медаллю</a:t>
            </a:r>
            <a:r>
              <a:rPr lang="ru-RU" dirty="0"/>
              <a:t>, вступила на </a:t>
            </a:r>
            <a:r>
              <a:rPr lang="ru-RU" dirty="0" err="1"/>
              <a:t>живописний</a:t>
            </a:r>
            <a:r>
              <a:rPr lang="ru-RU" dirty="0"/>
              <a:t> факультет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. </a:t>
            </a:r>
            <a:r>
              <a:rPr lang="ru-RU" dirty="0" err="1"/>
              <a:t>Влітку</a:t>
            </a:r>
            <a:r>
              <a:rPr lang="ru-RU" dirty="0"/>
              <a:t> 1952 року вона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заміж</a:t>
            </a:r>
            <a:r>
              <a:rPr lang="ru-RU" dirty="0"/>
              <a:t> за студента </a:t>
            </a:r>
            <a:r>
              <a:rPr lang="ru-RU" dirty="0" err="1"/>
              <a:t>цього</a:t>
            </a:r>
            <a:r>
              <a:rPr lang="ru-RU" dirty="0"/>
              <a:t> ж вузу </a:t>
            </a:r>
            <a:r>
              <a:rPr lang="ru-RU" dirty="0" err="1"/>
              <a:t>Віктора</a:t>
            </a:r>
            <a:r>
              <a:rPr lang="ru-RU" dirty="0"/>
              <a:t> </a:t>
            </a:r>
            <a:r>
              <a:rPr lang="ru-RU" dirty="0" err="1"/>
              <a:t>Зарецького</a:t>
            </a:r>
            <a:r>
              <a:rPr lang="ru-RU" dirty="0"/>
              <a:t>. Через два роки, </a:t>
            </a:r>
            <a:r>
              <a:rPr lang="ru-RU" dirty="0" err="1"/>
              <a:t>закінчивши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, </a:t>
            </a:r>
            <a:r>
              <a:rPr lang="ru-RU" dirty="0" err="1"/>
              <a:t>працювала</a:t>
            </a:r>
            <a:r>
              <a:rPr lang="ru-RU" dirty="0"/>
              <a:t> за </a:t>
            </a:r>
            <a:r>
              <a:rPr lang="ru-RU" dirty="0" err="1"/>
              <a:t>фахом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станкового і монументального </a:t>
            </a:r>
            <a:r>
              <a:rPr lang="ru-RU" dirty="0" err="1"/>
              <a:t>живопису</a:t>
            </a:r>
            <a:r>
              <a:rPr lang="ru-RU" dirty="0"/>
              <a:t>.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783"/>
            <a:ext cx="3232084" cy="261573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1" y="3591398"/>
            <a:ext cx="2673669" cy="32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56" y="256775"/>
            <a:ext cx="9404723" cy="1400530"/>
          </a:xfrm>
        </p:spPr>
        <p:txBody>
          <a:bodyPr/>
          <a:lstStyle/>
          <a:p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Творча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діяльність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677" y="1162594"/>
            <a:ext cx="10548757" cy="5277393"/>
          </a:xfrm>
        </p:spPr>
        <p:txBody>
          <a:bodyPr/>
          <a:lstStyle/>
          <a:p>
            <a:r>
              <a:rPr lang="ru-RU" dirty="0"/>
              <a:t>А. </a:t>
            </a:r>
            <a:r>
              <a:rPr lang="ru-RU" dirty="0" err="1"/>
              <a:t>Горська</a:t>
            </a:r>
            <a:r>
              <a:rPr lang="ru-RU" dirty="0"/>
              <a:t> створила ряд монументально-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твори </a:t>
            </a:r>
            <a:r>
              <a:rPr lang="ru-RU" dirty="0" err="1"/>
              <a:t>експонувалися</a:t>
            </a:r>
            <a:r>
              <a:rPr lang="ru-RU" dirty="0"/>
              <a:t> на </a:t>
            </a:r>
            <a:r>
              <a:rPr lang="ru-RU" dirty="0" err="1"/>
              <a:t>виставках</a:t>
            </a:r>
            <a:r>
              <a:rPr lang="ru-RU" dirty="0"/>
              <a:t>, вона </a:t>
            </a:r>
            <a:r>
              <a:rPr lang="ru-RU" dirty="0" err="1"/>
              <a:t>пробувала</a:t>
            </a:r>
            <a:r>
              <a:rPr lang="ru-RU" dirty="0"/>
              <a:t> себе у </a:t>
            </a:r>
            <a:r>
              <a:rPr lang="ru-RU" dirty="0" err="1"/>
              <a:t>сценографії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51" y="1079018"/>
            <a:ext cx="3904898" cy="54445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62" y="483325"/>
            <a:ext cx="5600808" cy="4284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7" y="276822"/>
            <a:ext cx="3613122" cy="5047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66" y="0"/>
            <a:ext cx="2556021" cy="71448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8" y="1818719"/>
            <a:ext cx="3388930" cy="46212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77" y="136343"/>
            <a:ext cx="2818609" cy="6011565"/>
          </a:xfrm>
          <a:prstGeom prst="rect">
            <a:avLst/>
          </a:prstGeom>
        </p:spPr>
      </p:pic>
      <p:pic>
        <p:nvPicPr>
          <p:cNvPr id="1028" name="Picture 4" descr="Мозаїчне панно Алли Горської &quot;Жінка-птах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91" y="755950"/>
            <a:ext cx="4000379" cy="51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16" y="1360935"/>
            <a:ext cx="7960714" cy="2877106"/>
          </a:xfrm>
          <a:prstGeom prst="rect">
            <a:avLst/>
          </a:prstGeom>
        </p:spPr>
      </p:pic>
      <p:pic>
        <p:nvPicPr>
          <p:cNvPr id="1032" name="Picture 8" descr="http://s59.radikal.ru/i163/1102/c4/40daa70e5a6at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01" y="966882"/>
            <a:ext cx="6314896" cy="435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203" y="1073618"/>
            <a:ext cx="9248821" cy="37768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Своєрідним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організаційним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осередком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руху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шістдесятників</a:t>
            </a:r>
            <a:r>
              <a:rPr lang="ru-RU" sz="1600" dirty="0">
                <a:latin typeface="Arial" panose="020B0604020202020204" pitchFamily="34" charset="0"/>
              </a:rPr>
              <a:t> став </a:t>
            </a:r>
            <a:r>
              <a:rPr lang="ru-RU" sz="1600" dirty="0" err="1">
                <a:latin typeface="Arial" panose="020B0604020202020204" pitchFamily="34" charset="0"/>
              </a:rPr>
              <a:t>київський</a:t>
            </a:r>
            <a:r>
              <a:rPr lang="ru-RU" sz="1600" dirty="0">
                <a:latin typeface="Arial" panose="020B0604020202020204" pitchFamily="34" charset="0"/>
              </a:rPr>
              <a:t> клуб </a:t>
            </a:r>
            <a:r>
              <a:rPr lang="ru-RU" sz="1600" dirty="0" err="1">
                <a:latin typeface="Arial" panose="020B0604020202020204" pitchFamily="34" charset="0"/>
              </a:rPr>
              <a:t>творчої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молоді</a:t>
            </a:r>
            <a:r>
              <a:rPr lang="ru-RU" sz="1600" dirty="0">
                <a:latin typeface="Arial" panose="020B0604020202020204" pitchFamily="34" charset="0"/>
              </a:rPr>
              <a:t> "</a:t>
            </a:r>
            <a:r>
              <a:rPr lang="ru-RU" sz="1600" dirty="0" err="1">
                <a:latin typeface="Arial" panose="020B0604020202020204" pitchFamily="34" charset="0"/>
              </a:rPr>
              <a:t>Сучасник</a:t>
            </a:r>
            <a:r>
              <a:rPr lang="ru-RU" sz="1600" dirty="0">
                <a:latin typeface="Arial" panose="020B0604020202020204" pitchFamily="34" charset="0"/>
              </a:rPr>
              <a:t>", </a:t>
            </a:r>
            <a:r>
              <a:rPr lang="ru-RU" sz="1600" dirty="0" err="1">
                <a:latin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виник</a:t>
            </a:r>
            <a:r>
              <a:rPr lang="ru-RU" sz="1600" dirty="0">
                <a:latin typeface="Arial" panose="020B0604020202020204" pitchFamily="34" charset="0"/>
              </a:rPr>
              <a:t> у 1959 </a:t>
            </a:r>
            <a:r>
              <a:rPr lang="ru-RU" sz="1600" dirty="0" err="1">
                <a:latin typeface="Arial" panose="020B0604020202020204" pitchFamily="34" charset="0"/>
              </a:rPr>
              <a:t>році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під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егідою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міського</a:t>
            </a:r>
            <a:r>
              <a:rPr lang="ru-RU" sz="1600" dirty="0">
                <a:latin typeface="Arial" panose="020B0604020202020204" pitchFamily="34" charset="0"/>
              </a:rPr>
              <a:t> комсомолу. </a:t>
            </a:r>
            <a:r>
              <a:rPr lang="ru-RU" sz="1600" dirty="0" err="1">
                <a:latin typeface="Arial" panose="020B0604020202020204" pitchFamily="34" charset="0"/>
              </a:rPr>
              <a:t>Його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очолив</a:t>
            </a:r>
            <a:r>
              <a:rPr lang="ru-RU" sz="1600" dirty="0">
                <a:latin typeface="Arial" panose="020B0604020202020204" pitchFamily="34" charset="0"/>
              </a:rPr>
              <a:t> Лесь </a:t>
            </a:r>
            <a:r>
              <a:rPr lang="ru-RU" sz="1600" dirty="0" err="1">
                <a:latin typeface="Arial" panose="020B0604020202020204" pitchFamily="34" charset="0"/>
              </a:rPr>
              <a:t>Танюк</a:t>
            </a:r>
            <a:r>
              <a:rPr lang="ru-RU" sz="1600" dirty="0">
                <a:latin typeface="Arial" panose="020B0604020202020204" pitchFamily="34" charset="0"/>
              </a:rPr>
              <a:t>, а </a:t>
            </a:r>
            <a:r>
              <a:rPr lang="ru-RU" sz="1600" dirty="0" err="1">
                <a:latin typeface="Arial" panose="020B0604020202020204" pitchFamily="34" charset="0"/>
              </a:rPr>
              <a:t>найактивнішими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учасниками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були</a:t>
            </a:r>
            <a:r>
              <a:rPr lang="ru-RU" sz="1600" dirty="0">
                <a:latin typeface="Arial" panose="020B0604020202020204" pitchFamily="34" charset="0"/>
              </a:rPr>
              <a:t> Алла </a:t>
            </a:r>
            <a:r>
              <a:rPr lang="ru-RU" sz="1600" dirty="0" err="1">
                <a:latin typeface="Arial" panose="020B0604020202020204" pitchFamily="34" charset="0"/>
              </a:rPr>
              <a:t>Горська</a:t>
            </a:r>
            <a:r>
              <a:rPr lang="ru-RU" sz="1600" dirty="0">
                <a:latin typeface="Arial" panose="020B0604020202020204" pitchFamily="34" charset="0"/>
              </a:rPr>
              <a:t>, Михайлина </a:t>
            </a:r>
            <a:r>
              <a:rPr lang="ru-RU" sz="1600" dirty="0" err="1">
                <a:latin typeface="Arial" panose="020B0604020202020204" pitchFamily="34" charset="0"/>
              </a:rPr>
              <a:t>Коцюбинська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Микола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Вінграновський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Іван</a:t>
            </a:r>
            <a:r>
              <a:rPr lang="ru-RU" sz="1600" dirty="0">
                <a:latin typeface="Arial" panose="020B0604020202020204" pitchFamily="34" charset="0"/>
              </a:rPr>
              <a:t> Драч та </a:t>
            </a:r>
            <a:r>
              <a:rPr lang="ru-RU" sz="1600" dirty="0" err="1">
                <a:latin typeface="Arial" panose="020B0604020202020204" pitchFamily="34" charset="0"/>
              </a:rPr>
              <a:t>інші</a:t>
            </a:r>
            <a:r>
              <a:rPr lang="ru-RU" sz="1600" dirty="0">
                <a:latin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</a:rPr>
              <a:t>Серед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основних</a:t>
            </a:r>
            <a:r>
              <a:rPr lang="ru-RU" sz="1600" dirty="0">
                <a:latin typeface="Arial" panose="020B0604020202020204" pitchFamily="34" charset="0"/>
              </a:rPr>
              <a:t> форм </a:t>
            </a:r>
            <a:r>
              <a:rPr lang="ru-RU" sz="1600" dirty="0" err="1">
                <a:latin typeface="Arial" panose="020B0604020202020204" pitchFamily="34" charset="0"/>
              </a:rPr>
              <a:t>їхньої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багатогранної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діяльності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були</a:t>
            </a:r>
            <a:r>
              <a:rPr lang="ru-RU" sz="1600" dirty="0">
                <a:latin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</a:rPr>
              <a:t>відродження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різдвяних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вертепів</a:t>
            </a:r>
            <a:r>
              <a:rPr lang="ru-RU" sz="1600" dirty="0">
                <a:latin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</a:rPr>
              <a:t>організація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різноманітних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мистецьких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гуртків</a:t>
            </a:r>
            <a:r>
              <a:rPr lang="ru-RU" sz="1600" dirty="0">
                <a:latin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</a:rPr>
              <a:t>пошук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місць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масових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поховань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сталінських</a:t>
            </a:r>
            <a:r>
              <a:rPr lang="ru-RU" sz="1600" dirty="0">
                <a:latin typeface="Arial" panose="020B0604020202020204" pitchFamily="34" charset="0"/>
              </a:rPr>
              <a:t> жертв; </a:t>
            </a:r>
            <a:r>
              <a:rPr lang="ru-RU" sz="1600" dirty="0" err="1">
                <a:latin typeface="Arial" panose="020B0604020202020204" pitchFamily="34" charset="0"/>
              </a:rPr>
              <a:t>вечори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пам'яті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відомих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діячів</a:t>
            </a:r>
            <a:r>
              <a:rPr lang="ru-RU" sz="1600" dirty="0">
                <a:latin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</a:rPr>
              <a:t>Т.Шевченка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І.Франка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Л.Українки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М.Куліша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Л.Курбаса</a:t>
            </a:r>
            <a:r>
              <a:rPr lang="ru-RU" sz="1600" dirty="0">
                <a:latin typeface="Arial" panose="020B0604020202020204" pitchFamily="34" charset="0"/>
              </a:rPr>
              <a:t>; </a:t>
            </a:r>
            <a:r>
              <a:rPr lang="ru-RU" sz="1600" dirty="0" err="1">
                <a:latin typeface="Arial" panose="020B0604020202020204" pitchFamily="34" charset="0"/>
              </a:rPr>
              <a:t>виступи</a:t>
            </a:r>
            <a:r>
              <a:rPr lang="ru-RU" sz="1600" dirty="0">
                <a:latin typeface="Arial" panose="020B0604020202020204" pitchFamily="34" charset="0"/>
              </a:rPr>
              <a:t> у </a:t>
            </a:r>
            <a:r>
              <a:rPr lang="ru-RU" sz="1600" dirty="0" err="1">
                <a:latin typeface="Arial" panose="020B0604020202020204" pitchFamily="34" charset="0"/>
              </a:rPr>
              <a:t>пресі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тощо</a:t>
            </a:r>
            <a:r>
              <a:rPr lang="ru-RU" sz="1600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культурницької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</a:t>
            </a:r>
            <a:r>
              <a:rPr lang="ru-RU" sz="1600" dirty="0" err="1" smtClean="0">
                <a:latin typeface="Tahoma" panose="020B0604030504040204" pitchFamily="34" charset="0"/>
              </a:rPr>
              <a:t>Вбачаючи</a:t>
            </a:r>
            <a:r>
              <a:rPr lang="ru-RU" sz="1600" dirty="0" smtClean="0">
                <a:latin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</a:rPr>
              <a:t>у </a:t>
            </a:r>
            <a:r>
              <a:rPr lang="ru-RU" sz="1600" dirty="0" err="1">
                <a:latin typeface="Tahoma" panose="020B0604030504040204" pitchFamily="34" charset="0"/>
              </a:rPr>
              <a:t>пошуках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творчої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молоді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зародки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опозиційності</a:t>
            </a:r>
            <a:r>
              <a:rPr lang="ru-RU" sz="1600" dirty="0">
                <a:latin typeface="Tahoma" panose="020B0604030504040204" pitchFamily="34" charset="0"/>
              </a:rPr>
              <a:t>, </a:t>
            </a:r>
            <a:r>
              <a:rPr lang="ru-RU" sz="1600" dirty="0" err="1">
                <a:latin typeface="Tahoma" panose="020B0604030504040204" pitchFamily="34" charset="0"/>
              </a:rPr>
              <a:t>відступ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від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основних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канонів</a:t>
            </a:r>
            <a:r>
              <a:rPr lang="ru-RU" sz="1600" dirty="0">
                <a:latin typeface="Tahoma" panose="020B0604030504040204" pitchFamily="34" charset="0"/>
              </a:rPr>
              <a:t>, </a:t>
            </a:r>
            <a:r>
              <a:rPr lang="ru-RU" sz="1600" dirty="0" err="1">
                <a:latin typeface="Tahoma" panose="020B0604030504040204" pitchFamily="34" charset="0"/>
              </a:rPr>
              <a:t>можновладці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перейшли</a:t>
            </a:r>
            <a:r>
              <a:rPr lang="ru-RU" sz="1600" dirty="0">
                <a:latin typeface="Tahoma" panose="020B0604030504040204" pitchFamily="34" charset="0"/>
              </a:rPr>
              <a:t> у </a:t>
            </a:r>
            <a:r>
              <a:rPr lang="ru-RU" sz="1600" dirty="0" err="1">
                <a:latin typeface="Tahoma" panose="020B0604030504040204" pitchFamily="34" charset="0"/>
              </a:rPr>
              <a:t>наступ</a:t>
            </a:r>
            <a:r>
              <a:rPr lang="ru-RU" sz="1600" dirty="0">
                <a:latin typeface="Tahoma" panose="020B0604030504040204" pitchFamily="34" charset="0"/>
              </a:rPr>
              <a:t> на </a:t>
            </a:r>
            <a:r>
              <a:rPr lang="ru-RU" sz="1600" dirty="0" err="1">
                <a:latin typeface="Tahoma" panose="020B0604030504040204" pitchFamily="34" charset="0"/>
              </a:rPr>
              <a:t>шістдесятників</a:t>
            </a:r>
            <a:r>
              <a:rPr lang="ru-RU" sz="1600" dirty="0">
                <a:latin typeface="Tahoma" panose="020B0604030504040204" pitchFamily="34" charset="0"/>
              </a:rPr>
              <a:t>. Сигнал </a:t>
            </a:r>
            <a:r>
              <a:rPr lang="ru-RU" sz="1600" dirty="0" err="1">
                <a:latin typeface="Tahoma" panose="020B0604030504040204" pitchFamily="34" charset="0"/>
              </a:rPr>
              <a:t>надійшов</a:t>
            </a:r>
            <a:r>
              <a:rPr lang="ru-RU" sz="1600" dirty="0">
                <a:latin typeface="Tahoma" panose="020B0604030504040204" pitchFamily="34" charset="0"/>
              </a:rPr>
              <a:t> з </a:t>
            </a:r>
            <a:r>
              <a:rPr lang="ru-RU" sz="1600" dirty="0" err="1">
                <a:latin typeface="Tahoma" panose="020B0604030504040204" pitchFamily="34" charset="0"/>
              </a:rPr>
              <a:t>Москви</a:t>
            </a:r>
            <a:r>
              <a:rPr lang="ru-RU" sz="1600" dirty="0">
                <a:latin typeface="Tahoma" panose="020B0604030504040204" pitchFamily="34" charset="0"/>
              </a:rPr>
              <a:t>, де </a:t>
            </a:r>
            <a:r>
              <a:rPr lang="ru-RU" sz="1600" dirty="0" err="1">
                <a:latin typeface="Tahoma" panose="020B0604030504040204" pitchFamily="34" charset="0"/>
              </a:rPr>
              <a:t>Микита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Хрущов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піддав</a:t>
            </a:r>
            <a:r>
              <a:rPr lang="ru-RU" sz="1600" dirty="0">
                <a:latin typeface="Tahoma" panose="020B0604030504040204" pitchFamily="34" charset="0"/>
              </a:rPr>
              <a:t> брутальному </a:t>
            </a:r>
            <a:r>
              <a:rPr lang="ru-RU" sz="1600" dirty="0" err="1">
                <a:latin typeface="Tahoma" panose="020B0604030504040204" pitchFamily="34" charset="0"/>
              </a:rPr>
              <a:t>цькуванню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представників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>
                <a:latin typeface="Tahoma" panose="020B0604030504040204" pitchFamily="34" charset="0"/>
              </a:rPr>
              <a:t>творчої</a:t>
            </a:r>
            <a:r>
              <a:rPr lang="ru-RU" sz="1600" dirty="0">
                <a:latin typeface="Tahoma" panose="020B0604030504040204" pitchFamily="34" charset="0"/>
              </a:rPr>
              <a:t> </a:t>
            </a:r>
            <a:r>
              <a:rPr lang="ru-RU" sz="1600" dirty="0" err="1" smtClean="0">
                <a:latin typeface="Tahoma" panose="020B0604030504040204" pitchFamily="34" charset="0"/>
              </a:rPr>
              <a:t>інтелігенції</a:t>
            </a:r>
            <a:r>
              <a:rPr lang="ru-RU" sz="1600" dirty="0" smtClean="0">
                <a:latin typeface="Tahoma" panose="020B0604030504040204" pitchFamily="34" charset="0"/>
              </a:rPr>
              <a:t> .</a:t>
            </a:r>
            <a:r>
              <a:rPr lang="ru-RU" sz="1600" dirty="0">
                <a:latin typeface="Tahoma" panose="020B0604030504040204" pitchFamily="34" charset="0"/>
              </a:rPr>
              <a:t> </a:t>
            </a:r>
            <a:endParaRPr lang="ru-RU" sz="1600" dirty="0" smtClean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/>
              <a:t>  </a:t>
            </a:r>
            <a:r>
              <a:rPr lang="ru-RU" sz="1600" dirty="0"/>
              <a:t>З </a:t>
            </a:r>
            <a:r>
              <a:rPr lang="ru-RU" sz="1600" dirty="0" err="1"/>
              <a:t>осені</a:t>
            </a:r>
            <a:r>
              <a:rPr lang="ru-RU" sz="1600" dirty="0"/>
              <a:t> 1962 року почали </a:t>
            </a:r>
            <a:r>
              <a:rPr lang="ru-RU" sz="1600" dirty="0" err="1"/>
              <a:t>набирати</a:t>
            </a:r>
            <a:r>
              <a:rPr lang="ru-RU" sz="1600" dirty="0"/>
              <a:t> </a:t>
            </a:r>
            <a:r>
              <a:rPr lang="ru-RU" sz="1600" dirty="0" err="1"/>
              <a:t>оберти</a:t>
            </a:r>
            <a:r>
              <a:rPr lang="ru-RU" sz="1600" dirty="0"/>
              <a:t> </a:t>
            </a:r>
            <a:r>
              <a:rPr lang="ru-RU" sz="1600" dirty="0" err="1"/>
              <a:t>позасудові</a:t>
            </a:r>
            <a:r>
              <a:rPr lang="ru-RU" sz="1600" dirty="0"/>
              <a:t> </a:t>
            </a:r>
            <a:r>
              <a:rPr lang="ru-RU" sz="1600" dirty="0" err="1"/>
              <a:t>репресії</a:t>
            </a:r>
            <a:r>
              <a:rPr lang="ru-RU" sz="1600" dirty="0"/>
              <a:t> </a:t>
            </a:r>
            <a:r>
              <a:rPr lang="ru-RU" sz="1600" dirty="0" err="1"/>
              <a:t>проти</a:t>
            </a:r>
            <a:r>
              <a:rPr lang="ru-RU" sz="1600" dirty="0"/>
              <a:t> </a:t>
            </a:r>
            <a:r>
              <a:rPr lang="ru-RU" sz="1600" dirty="0" err="1"/>
              <a:t>активістів</a:t>
            </a:r>
            <a:r>
              <a:rPr lang="ru-RU" sz="1600" dirty="0"/>
              <a:t> КТМ: заборона </a:t>
            </a:r>
            <a:r>
              <a:rPr lang="ru-RU" sz="1600" dirty="0" err="1"/>
              <a:t>вистав</a:t>
            </a:r>
            <a:r>
              <a:rPr lang="ru-RU" sz="1600" dirty="0"/>
              <a:t>, </a:t>
            </a:r>
            <a:r>
              <a:rPr lang="ru-RU" sz="1600" dirty="0" err="1"/>
              <a:t>експозицій</a:t>
            </a:r>
            <a:r>
              <a:rPr lang="ru-RU" sz="1600" dirty="0"/>
              <a:t>, </a:t>
            </a:r>
            <a:r>
              <a:rPr lang="ru-RU" sz="1600" dirty="0" err="1"/>
              <a:t>літературних</a:t>
            </a:r>
            <a:r>
              <a:rPr lang="ru-RU" sz="1600" dirty="0"/>
              <a:t> </a:t>
            </a:r>
            <a:r>
              <a:rPr lang="ru-RU" sz="1600" dirty="0" err="1"/>
              <a:t>вечорів</a:t>
            </a:r>
            <a:r>
              <a:rPr lang="ru-RU" sz="1600" dirty="0"/>
              <a:t>, </a:t>
            </a:r>
            <a:r>
              <a:rPr lang="ru-RU" sz="1600" dirty="0" err="1"/>
              <a:t>стеження</a:t>
            </a:r>
            <a:r>
              <a:rPr lang="ru-RU" sz="1600" dirty="0"/>
              <a:t>, погрози, </a:t>
            </a:r>
            <a:r>
              <a:rPr lang="ru-RU" sz="1600" dirty="0" err="1"/>
              <a:t>профілактичні</a:t>
            </a:r>
            <a:r>
              <a:rPr lang="ru-RU" sz="1600" dirty="0"/>
              <a:t> </a:t>
            </a:r>
            <a:r>
              <a:rPr lang="ru-RU" sz="1600" dirty="0" err="1"/>
              <a:t>бесіди</a:t>
            </a:r>
            <a:r>
              <a:rPr lang="ru-RU" sz="1600" dirty="0"/>
              <a:t>, і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 smtClean="0"/>
              <a:t>побиття.В</a:t>
            </a:r>
            <a:r>
              <a:rPr lang="ru-RU" sz="1600" dirty="0" smtClean="0"/>
              <a:t> </a:t>
            </a:r>
            <a:r>
              <a:rPr lang="ru-RU" sz="1600" dirty="0" err="1" smtClean="0"/>
              <a:t>кінці</a:t>
            </a:r>
            <a:r>
              <a:rPr lang="ru-RU" sz="1600" dirty="0" smtClean="0"/>
              <a:t> 1964 року клуб </a:t>
            </a:r>
            <a:r>
              <a:rPr lang="ru-RU" sz="1600" dirty="0" err="1" smtClean="0"/>
              <a:t>було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закрито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8724" y="150288"/>
            <a:ext cx="6513001" cy="9233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Клуб творчої молоді</a:t>
            </a:r>
            <a:endParaRPr lang="ru-RU" sz="5400" b="1" cap="none" spc="0" dirty="0">
              <a:ln/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050" name="Picture 2" descr="http://krasnews.at.ua/_nw/0/01030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15" y="1532593"/>
            <a:ext cx="2976798" cy="226160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6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8973" y="386080"/>
            <a:ext cx="3996910" cy="5800988"/>
          </a:xfrm>
        </p:spPr>
        <p:txBody>
          <a:bodyPr>
            <a:noAutofit/>
          </a:bodyPr>
          <a:lstStyle/>
          <a:p>
            <a:r>
              <a:rPr lang="uk-UA" sz="1800" dirty="0" smtClean="0"/>
              <a:t>Алла Горська- активний організатор і учасник громадського життя молоді </a:t>
            </a:r>
            <a:r>
              <a:rPr lang="uk-UA" sz="1800" dirty="0" err="1" smtClean="0"/>
              <a:t>Києва.Повіривши</a:t>
            </a:r>
            <a:r>
              <a:rPr lang="uk-UA" sz="1800" dirty="0" smtClean="0"/>
              <a:t> в демократизацію </a:t>
            </a:r>
            <a:r>
              <a:rPr lang="uk-UA" sz="1800" dirty="0" err="1" smtClean="0"/>
              <a:t>суспільства,організовувала</a:t>
            </a:r>
            <a:r>
              <a:rPr lang="uk-UA" sz="1800" dirty="0" smtClean="0"/>
              <a:t> літературно-мистецькі </a:t>
            </a:r>
            <a:r>
              <a:rPr lang="uk-UA" sz="1800" dirty="0" err="1" smtClean="0"/>
              <a:t>вечориЮдискусії,виставки</a:t>
            </a:r>
            <a:r>
              <a:rPr lang="uk-UA" sz="1800" dirty="0" smtClean="0"/>
              <a:t> творів молодих </a:t>
            </a:r>
            <a:r>
              <a:rPr lang="uk-UA" sz="1800" dirty="0" err="1" smtClean="0"/>
              <a:t>художників,збір</a:t>
            </a:r>
            <a:r>
              <a:rPr lang="uk-UA" sz="1800" dirty="0" smtClean="0"/>
              <a:t> коштів на </a:t>
            </a:r>
            <a:r>
              <a:rPr lang="uk-UA" sz="1800" dirty="0" err="1" smtClean="0"/>
              <a:t>взаємодопоиогу</a:t>
            </a:r>
            <a:r>
              <a:rPr lang="uk-UA" sz="1800" dirty="0" smtClean="0"/>
              <a:t> </a:t>
            </a:r>
            <a:r>
              <a:rPr lang="uk-UA" sz="1800" dirty="0" err="1" smtClean="0"/>
              <a:t>тощо.На</a:t>
            </a:r>
            <a:r>
              <a:rPr lang="uk-UA" sz="1800" dirty="0" smtClean="0"/>
              <a:t> цих вечорах молодь прилучалася до глибин національної </a:t>
            </a:r>
            <a:r>
              <a:rPr lang="uk-UA" sz="1800" dirty="0" err="1" smtClean="0"/>
              <a:t>культури,формувала</a:t>
            </a:r>
            <a:r>
              <a:rPr lang="uk-UA" sz="1800" dirty="0" smtClean="0"/>
              <a:t> свій світогляд.</a:t>
            </a:r>
          </a:p>
          <a:p>
            <a:r>
              <a:rPr lang="uk-UA" sz="1800" dirty="0" smtClean="0"/>
              <a:t>Національно-просвітницька робота художниці </a:t>
            </a:r>
            <a:r>
              <a:rPr lang="uk-UA" sz="1800" dirty="0" err="1" smtClean="0"/>
              <a:t>давла</a:t>
            </a:r>
            <a:r>
              <a:rPr lang="uk-UA" sz="1800" dirty="0" smtClean="0"/>
              <a:t> відчутні </a:t>
            </a:r>
            <a:r>
              <a:rPr lang="uk-UA" sz="1800" dirty="0" err="1" smtClean="0"/>
              <a:t>результати:зібрання</a:t>
            </a:r>
            <a:r>
              <a:rPr lang="uk-UA" sz="1800" dirty="0" smtClean="0"/>
              <a:t> ставали </a:t>
            </a:r>
            <a:r>
              <a:rPr lang="uk-UA" sz="1800" dirty="0" err="1" smtClean="0"/>
              <a:t>масовими,на</a:t>
            </a:r>
            <a:r>
              <a:rPr lang="uk-UA" sz="1800" dirty="0" smtClean="0"/>
              <a:t> них сміливо і відверто звучав голос правди.</a:t>
            </a:r>
            <a:endParaRPr lang="ru-RU" sz="1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88" y="2310513"/>
            <a:ext cx="2728235" cy="3577329"/>
          </a:xfrm>
          <a:effectLst>
            <a:reflection blurRad="6350" stA="52000" endA="300" endPos="3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28" y="1344620"/>
            <a:ext cx="2905560" cy="40637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34" y="419684"/>
            <a:ext cx="1890829" cy="18908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23" y="263740"/>
            <a:ext cx="1778505" cy="25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73404" y="245327"/>
            <a:ext cx="8846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Вітраж</a:t>
            </a:r>
            <a:r>
              <a:rPr lang="ru-RU" sz="3600" b="1" dirty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dirty="0" err="1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Київського</a:t>
            </a:r>
            <a:r>
              <a:rPr lang="ru-RU" sz="3600" b="1" dirty="0" smtClean="0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3600" b="1" dirty="0" err="1">
                <a:ln w="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університету</a:t>
            </a:r>
            <a:endParaRPr lang="ru-RU" sz="3600" b="1" cap="none" spc="0" dirty="0">
              <a:ln w="0"/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074" name="Picture 2" descr="http://lib.if.ua/addons/photos/assets/1236269982/12367809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9" y="1170878"/>
            <a:ext cx="5051504" cy="4181708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6760" y="1170878"/>
            <a:ext cx="611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1954 р. разом із талановитими художниками </a:t>
            </a:r>
            <a:r>
              <a:rPr lang="uk-UA" dirty="0" err="1" smtClean="0"/>
              <a:t>О.Заливахою,Л,Семикіною</a:t>
            </a:r>
            <a:r>
              <a:rPr lang="uk-UA" dirty="0" smtClean="0"/>
              <a:t>, та </a:t>
            </a:r>
            <a:r>
              <a:rPr lang="uk-UA" dirty="0" err="1" smtClean="0"/>
              <a:t>ін</a:t>
            </a:r>
            <a:r>
              <a:rPr lang="uk-UA" dirty="0" smtClean="0"/>
              <a:t> .створила вітраж у Київському університеті із зображенням Шевченка-Прометея з гнівним поглядом, який ніби промовляв: </a:t>
            </a:r>
            <a:r>
              <a:rPr lang="uk-UA" dirty="0" err="1" smtClean="0"/>
              <a:t>люди,просніться</a:t>
            </a:r>
            <a:r>
              <a:rPr lang="uk-UA" dirty="0" smtClean="0"/>
              <a:t>, не будьте німими </a:t>
            </a:r>
            <a:r>
              <a:rPr lang="uk-UA" dirty="0" err="1" smtClean="0"/>
              <a:t>рабами.За</a:t>
            </a:r>
            <a:r>
              <a:rPr lang="uk-UA" dirty="0" smtClean="0"/>
              <a:t> це Горську було виключено зі Спілки </a:t>
            </a:r>
            <a:r>
              <a:rPr lang="uk-UA" dirty="0" err="1" smtClean="0"/>
              <a:t>художниуів</a:t>
            </a:r>
            <a:r>
              <a:rPr lang="uk-UA" dirty="0" smtClean="0"/>
              <a:t> України.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пік</a:t>
            </a:r>
            <a:r>
              <a:rPr lang="ru-RU" dirty="0" smtClean="0"/>
              <a:t> </a:t>
            </a:r>
            <a:r>
              <a:rPr lang="ru-RU" dirty="0" err="1"/>
              <a:t>підготовки</a:t>
            </a:r>
            <a:r>
              <a:rPr lang="ru-RU" dirty="0"/>
              <a:t> до 150–</a:t>
            </a:r>
            <a:r>
              <a:rPr lang="ru-RU" dirty="0" err="1"/>
              <a:t>річчя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дня </a:t>
            </a:r>
            <a:r>
              <a:rPr lang="ru-RU" dirty="0" err="1"/>
              <a:t>народження</a:t>
            </a:r>
            <a:r>
              <a:rPr lang="ru-RU" dirty="0"/>
              <a:t> Тараса, </a:t>
            </a:r>
            <a:r>
              <a:rPr lang="ru-RU" dirty="0" err="1"/>
              <a:t>високі</a:t>
            </a:r>
            <a:r>
              <a:rPr lang="ru-RU" dirty="0"/>
              <a:t> чини </a:t>
            </a:r>
            <a:r>
              <a:rPr lang="ru-RU" dirty="0" err="1"/>
              <a:t>потрощили</a:t>
            </a:r>
            <a:r>
              <a:rPr lang="ru-RU" dirty="0"/>
              <a:t>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вітраж</a:t>
            </a:r>
            <a:r>
              <a:rPr lang="ru-RU" dirty="0"/>
              <a:t> «</a:t>
            </a:r>
            <a:r>
              <a:rPr lang="ru-RU" dirty="0" err="1"/>
              <a:t>Шевченко.Мати</a:t>
            </a:r>
            <a:r>
              <a:rPr lang="ru-RU" dirty="0"/>
              <a:t>» у </a:t>
            </a:r>
            <a:r>
              <a:rPr lang="ru-RU" dirty="0" err="1"/>
              <a:t>вестибюлі</a:t>
            </a:r>
            <a:r>
              <a:rPr lang="ru-RU" dirty="0"/>
              <a:t> </a:t>
            </a:r>
            <a:r>
              <a:rPr lang="ru-RU" dirty="0" err="1"/>
              <a:t>червоного</a:t>
            </a:r>
            <a:r>
              <a:rPr lang="ru-RU" dirty="0"/>
              <a:t> корпусу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Розповідають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тодішній</a:t>
            </a:r>
            <a:r>
              <a:rPr lang="ru-RU" dirty="0"/>
              <a:t> ректор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Швець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гатив молотком по </a:t>
            </a:r>
            <a:r>
              <a:rPr lang="ru-RU" dirty="0" err="1"/>
              <a:t>художньому</a:t>
            </a:r>
            <a:r>
              <a:rPr lang="ru-RU" dirty="0"/>
              <a:t> </a:t>
            </a:r>
            <a:r>
              <a:rPr lang="ru-RU" dirty="0" err="1"/>
              <a:t>склу</a:t>
            </a:r>
            <a:r>
              <a:rPr lang="ru-RU" dirty="0"/>
              <a:t> — за </a:t>
            </a:r>
            <a:r>
              <a:rPr lang="ru-RU" dirty="0" err="1"/>
              <a:t>вказівкою</a:t>
            </a:r>
            <a:r>
              <a:rPr lang="ru-RU" dirty="0"/>
              <a:t> секретаря </a:t>
            </a:r>
            <a:r>
              <a:rPr lang="ru-RU" dirty="0" err="1"/>
              <a:t>міськкому</a:t>
            </a:r>
            <a:r>
              <a:rPr lang="ru-RU" dirty="0"/>
              <a:t> КПУ з </a:t>
            </a:r>
            <a:r>
              <a:rPr lang="ru-RU" dirty="0" err="1"/>
              <a:t>ідеології</a:t>
            </a:r>
            <a:r>
              <a:rPr lang="ru-RU" dirty="0"/>
              <a:t> </a:t>
            </a:r>
            <a:r>
              <a:rPr lang="ru-RU" dirty="0" err="1"/>
              <a:t>Бойченка</a:t>
            </a:r>
            <a:r>
              <a:rPr lang="ru-RU" dirty="0"/>
              <a:t>. «</a:t>
            </a:r>
            <a:r>
              <a:rPr lang="ru-RU" dirty="0" err="1"/>
              <a:t>Заднім</a:t>
            </a:r>
            <a:r>
              <a:rPr lang="ru-RU" dirty="0"/>
              <a:t> числом» скликали </a:t>
            </a:r>
            <a:r>
              <a:rPr lang="ru-RU" dirty="0" err="1"/>
              <a:t>комісію</a:t>
            </a:r>
            <a:r>
              <a:rPr lang="ru-RU" dirty="0"/>
              <a:t>, яка </a:t>
            </a:r>
            <a:r>
              <a:rPr lang="ru-RU" dirty="0" err="1"/>
              <a:t>оголосила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вітраж</a:t>
            </a:r>
            <a:r>
              <a:rPr lang="ru-RU" dirty="0"/>
              <a:t> є «</a:t>
            </a:r>
            <a:r>
              <a:rPr lang="ru-RU" dirty="0" err="1"/>
              <a:t>ідейно</a:t>
            </a:r>
            <a:r>
              <a:rPr lang="ru-RU" dirty="0"/>
              <a:t> </a:t>
            </a:r>
            <a:r>
              <a:rPr lang="ru-RU" dirty="0" err="1"/>
              <a:t>хибним</a:t>
            </a:r>
            <a:r>
              <a:rPr lang="ru-RU" dirty="0"/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20921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464" y="0"/>
            <a:ext cx="6072082" cy="92679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Трагічна смерть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01" y="1226633"/>
            <a:ext cx="7781199" cy="5351967"/>
          </a:xfrm>
        </p:spPr>
        <p:txBody>
          <a:bodyPr>
            <a:noAutofit/>
          </a:bodyPr>
          <a:lstStyle/>
          <a:p>
            <a:r>
              <a:rPr lang="uk-UA" sz="1600" dirty="0" smtClean="0"/>
              <a:t>У квітні 1968 р. 139 діячів науки , літератури і мистецтва ,робітничої молоді та студентів звернулися до </a:t>
            </a:r>
            <a:r>
              <a:rPr lang="uk-UA" sz="1600" dirty="0" err="1" smtClean="0"/>
              <a:t>Л.Брєжнєва</a:t>
            </a:r>
            <a:r>
              <a:rPr lang="uk-UA" sz="1600" dirty="0" smtClean="0"/>
              <a:t> та інших високих посадових осіб, протестуючи проти  незаконних репресій і закритих судових </a:t>
            </a:r>
            <a:r>
              <a:rPr lang="uk-UA" sz="1600" dirty="0" err="1" smtClean="0"/>
              <a:t>процесів,що</a:t>
            </a:r>
            <a:r>
              <a:rPr lang="uk-UA" sz="1600" dirty="0" smtClean="0"/>
              <a:t> відбувалися в </a:t>
            </a:r>
            <a:r>
              <a:rPr lang="uk-UA" sz="1600" dirty="0" err="1" smtClean="0"/>
              <a:t>Україні.Свій</a:t>
            </a:r>
            <a:r>
              <a:rPr lang="uk-UA" sz="1600" dirty="0" smtClean="0"/>
              <a:t> підпис поставила і </a:t>
            </a:r>
            <a:r>
              <a:rPr lang="uk-UA" sz="1600" dirty="0" err="1" smtClean="0"/>
              <a:t>А.Горська</a:t>
            </a:r>
            <a:r>
              <a:rPr lang="uk-UA" sz="1600" dirty="0" smtClean="0"/>
              <a:t>.</a:t>
            </a:r>
          </a:p>
          <a:p>
            <a:r>
              <a:rPr lang="ru-RU" sz="1600" b="1" dirty="0" err="1"/>
              <a:t>Світанок</a:t>
            </a:r>
            <a:r>
              <a:rPr lang="ru-RU" sz="1600" b="1" dirty="0"/>
              <a:t> 28 листопада 1970 року не </a:t>
            </a:r>
            <a:r>
              <a:rPr lang="ru-RU" sz="1600" b="1" dirty="0" err="1"/>
              <a:t>віщував</a:t>
            </a:r>
            <a:r>
              <a:rPr lang="ru-RU" sz="1600" b="1" dirty="0"/>
              <a:t> </a:t>
            </a:r>
            <a:r>
              <a:rPr lang="ru-RU" sz="1600" b="1" dirty="0" err="1"/>
              <a:t>нічого</a:t>
            </a:r>
            <a:r>
              <a:rPr lang="ru-RU" sz="1600" b="1" dirty="0"/>
              <a:t> поганого. </a:t>
            </a:r>
            <a:r>
              <a:rPr lang="ru-RU" sz="1600" b="1" dirty="0" err="1"/>
              <a:t>Відома</a:t>
            </a:r>
            <a:r>
              <a:rPr lang="ru-RU" sz="1600" b="1" dirty="0"/>
              <a:t> </a:t>
            </a:r>
            <a:r>
              <a:rPr lang="ru-RU" sz="1600" b="1" dirty="0" err="1"/>
              <a:t>своїм</a:t>
            </a:r>
            <a:r>
              <a:rPr lang="ru-RU" sz="1600" b="1" dirty="0"/>
              <a:t> </a:t>
            </a:r>
            <a:r>
              <a:rPr lang="ru-RU" sz="1600" b="1" dirty="0" err="1"/>
              <a:t>неперевершеним</a:t>
            </a:r>
            <a:r>
              <a:rPr lang="ru-RU" sz="1600" b="1" dirty="0"/>
              <a:t> талантом і </a:t>
            </a:r>
            <a:r>
              <a:rPr lang="ru-RU" sz="1600" b="1" dirty="0" err="1"/>
              <a:t>участю</a:t>
            </a:r>
            <a:r>
              <a:rPr lang="ru-RU" sz="1600" b="1" dirty="0"/>
              <a:t> в </a:t>
            </a:r>
            <a:r>
              <a:rPr lang="ru-RU" sz="1600" b="1" dirty="0" err="1"/>
              <a:t>правозахисному</a:t>
            </a:r>
            <a:r>
              <a:rPr lang="ru-RU" sz="1600" b="1" dirty="0"/>
              <a:t> </a:t>
            </a:r>
            <a:r>
              <a:rPr lang="ru-RU" sz="1600" b="1" dirty="0" err="1"/>
              <a:t>русі</a:t>
            </a:r>
            <a:r>
              <a:rPr lang="ru-RU" sz="1600" b="1" dirty="0"/>
              <a:t> </a:t>
            </a:r>
            <a:r>
              <a:rPr lang="ru-RU" sz="1600" b="1" dirty="0" err="1"/>
              <a:t>художниця</a:t>
            </a:r>
            <a:r>
              <a:rPr lang="ru-RU" sz="1600" b="1" dirty="0"/>
              <a:t> Алла </a:t>
            </a:r>
            <a:r>
              <a:rPr lang="ru-RU" sz="1600" b="1" dirty="0" err="1"/>
              <a:t>Горська</a:t>
            </a:r>
            <a:r>
              <a:rPr lang="ru-RU" sz="1600" b="1" dirty="0"/>
              <a:t> </a:t>
            </a:r>
            <a:r>
              <a:rPr lang="ru-RU" sz="1600" b="1" dirty="0" err="1"/>
              <a:t>вийшла</a:t>
            </a:r>
            <a:r>
              <a:rPr lang="ru-RU" sz="1600" b="1" dirty="0"/>
              <a:t> </a:t>
            </a:r>
            <a:r>
              <a:rPr lang="ru-RU" sz="1600" b="1" dirty="0" err="1"/>
              <a:t>зі</a:t>
            </a:r>
            <a:r>
              <a:rPr lang="ru-RU" sz="1600" b="1" dirty="0"/>
              <a:t> </a:t>
            </a:r>
            <a:r>
              <a:rPr lang="ru-RU" sz="1600" b="1" dirty="0" err="1"/>
              <a:t>своєї</a:t>
            </a:r>
            <a:r>
              <a:rPr lang="ru-RU" sz="1600" b="1" dirty="0"/>
              <a:t> </a:t>
            </a:r>
            <a:r>
              <a:rPr lang="ru-RU" sz="1600" b="1" dirty="0" err="1"/>
              <a:t>київської</a:t>
            </a:r>
            <a:r>
              <a:rPr lang="ru-RU" sz="1600" b="1" dirty="0"/>
              <a:t> </a:t>
            </a:r>
            <a:r>
              <a:rPr lang="ru-RU" sz="1600" b="1" dirty="0" err="1"/>
              <a:t>квартири</a:t>
            </a:r>
            <a:r>
              <a:rPr lang="ru-RU" sz="1600" b="1" dirty="0"/>
              <a:t>, </a:t>
            </a:r>
            <a:r>
              <a:rPr lang="ru-RU" sz="1600" b="1" dirty="0" err="1"/>
              <a:t>щоб</a:t>
            </a:r>
            <a:r>
              <a:rPr lang="ru-RU" sz="1600" b="1" dirty="0"/>
              <a:t> на </a:t>
            </a:r>
            <a:r>
              <a:rPr lang="ru-RU" sz="1600" b="1" dirty="0" err="1"/>
              <a:t>шосту</a:t>
            </a:r>
            <a:r>
              <a:rPr lang="ru-RU" sz="1600" b="1" dirty="0"/>
              <a:t> ранку </a:t>
            </a:r>
            <a:r>
              <a:rPr lang="ru-RU" sz="1600" b="1" dirty="0" err="1"/>
              <a:t>дістатися</a:t>
            </a:r>
            <a:r>
              <a:rPr lang="ru-RU" sz="1600" b="1" dirty="0"/>
              <a:t> Василькова. Там </a:t>
            </a:r>
            <a:r>
              <a:rPr lang="ru-RU" sz="1600" b="1" dirty="0" err="1"/>
              <a:t>її</a:t>
            </a:r>
            <a:r>
              <a:rPr lang="ru-RU" sz="1600" b="1" dirty="0"/>
              <a:t> </a:t>
            </a:r>
            <a:r>
              <a:rPr lang="ru-RU" sz="1600" b="1" dirty="0" err="1"/>
              <a:t>мав</a:t>
            </a:r>
            <a:r>
              <a:rPr lang="ru-RU" sz="1600" b="1" dirty="0"/>
              <a:t> </a:t>
            </a:r>
            <a:r>
              <a:rPr lang="ru-RU" sz="1600" b="1" dirty="0" err="1"/>
              <a:t>чекати</a:t>
            </a:r>
            <a:r>
              <a:rPr lang="ru-RU" sz="1600" b="1" dirty="0"/>
              <a:t> свекор </a:t>
            </a:r>
            <a:r>
              <a:rPr lang="ru-RU" sz="1600" b="1" dirty="0" err="1"/>
              <a:t>Іван</a:t>
            </a:r>
            <a:r>
              <a:rPr lang="ru-RU" sz="1600" b="1" dirty="0"/>
              <a:t> </a:t>
            </a:r>
            <a:r>
              <a:rPr lang="ru-RU" sz="1600" b="1" dirty="0" err="1"/>
              <a:t>Зарецький</a:t>
            </a:r>
            <a:r>
              <a:rPr lang="ru-RU" sz="1600" b="1" dirty="0"/>
              <a:t>, </a:t>
            </a:r>
            <a:r>
              <a:rPr lang="ru-RU" sz="1600" b="1" dirty="0" err="1"/>
              <a:t>аби</a:t>
            </a:r>
            <a:r>
              <a:rPr lang="ru-RU" sz="1600" b="1" dirty="0"/>
              <a:t> </a:t>
            </a:r>
            <a:r>
              <a:rPr lang="ru-RU" sz="1600" b="1" dirty="0" err="1"/>
              <a:t>віддати</a:t>
            </a:r>
            <a:r>
              <a:rPr lang="ru-RU" sz="1600" b="1" dirty="0"/>
              <a:t> </a:t>
            </a:r>
            <a:r>
              <a:rPr lang="ru-RU" sz="1600" b="1" dirty="0" err="1"/>
              <a:t>старовинну</a:t>
            </a:r>
            <a:r>
              <a:rPr lang="ru-RU" sz="1600" b="1" dirty="0"/>
              <a:t> </a:t>
            </a:r>
            <a:r>
              <a:rPr lang="ru-RU" sz="1600" b="1" dirty="0" err="1"/>
              <a:t>швейну</a:t>
            </a:r>
            <a:r>
              <a:rPr lang="ru-RU" sz="1600" b="1" dirty="0"/>
              <a:t> машинку «</a:t>
            </a:r>
            <a:r>
              <a:rPr lang="ru-RU" sz="1600" b="1" dirty="0" err="1"/>
              <a:t>Зінгер</a:t>
            </a:r>
            <a:r>
              <a:rPr lang="ru-RU" sz="1600" b="1" dirty="0"/>
              <a:t>» — </a:t>
            </a:r>
            <a:r>
              <a:rPr lang="ru-RU" sz="1600" b="1" dirty="0" err="1"/>
              <a:t>родинну</a:t>
            </a:r>
            <a:r>
              <a:rPr lang="ru-RU" sz="1600" b="1" dirty="0"/>
              <a:t> </a:t>
            </a:r>
            <a:r>
              <a:rPr lang="ru-RU" sz="1600" b="1" dirty="0" err="1"/>
              <a:t>реліквію</a:t>
            </a:r>
            <a:r>
              <a:rPr lang="ru-RU" sz="1600" b="1" dirty="0"/>
              <a:t>. Але </a:t>
            </a:r>
            <a:r>
              <a:rPr lang="ru-RU" sz="1600" b="1" dirty="0" err="1"/>
              <a:t>додому</a:t>
            </a:r>
            <a:r>
              <a:rPr lang="ru-RU" sz="1600" b="1" dirty="0"/>
              <a:t> </a:t>
            </a:r>
            <a:r>
              <a:rPr lang="ru-RU" sz="1600" b="1" dirty="0" err="1"/>
              <a:t>жінка</a:t>
            </a:r>
            <a:r>
              <a:rPr lang="ru-RU" sz="1600" b="1" dirty="0"/>
              <a:t> не </a:t>
            </a:r>
            <a:r>
              <a:rPr lang="ru-RU" sz="1600" b="1" dirty="0" err="1"/>
              <a:t>повернулася</a:t>
            </a:r>
            <a:r>
              <a:rPr lang="ru-RU" sz="1600" b="1" dirty="0"/>
              <a:t>. 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dirty="0" err="1"/>
              <a:t>Стурбований</a:t>
            </a:r>
            <a:r>
              <a:rPr lang="ru-RU" sz="1600" dirty="0"/>
              <a:t> </a:t>
            </a:r>
            <a:r>
              <a:rPr lang="ru-RU" sz="1600" dirty="0" err="1"/>
              <a:t>чоловік</a:t>
            </a:r>
            <a:r>
              <a:rPr lang="ru-RU" sz="1600" dirty="0"/>
              <a:t> </a:t>
            </a:r>
            <a:r>
              <a:rPr lang="ru-RU" sz="1600" dirty="0" err="1"/>
              <a:t>Віктор</a:t>
            </a:r>
            <a:r>
              <a:rPr lang="ru-RU" sz="1600" dirty="0"/>
              <a:t> </a:t>
            </a:r>
            <a:r>
              <a:rPr lang="ru-RU" sz="1600" dirty="0" err="1"/>
              <a:t>наступного</a:t>
            </a:r>
            <a:r>
              <a:rPr lang="ru-RU" sz="1600" dirty="0"/>
              <a:t> дня </a:t>
            </a:r>
            <a:r>
              <a:rPr lang="ru-RU" sz="1600" dirty="0" err="1"/>
              <a:t>викликав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на </a:t>
            </a:r>
            <a:r>
              <a:rPr lang="ru-RU" sz="1600" dirty="0" err="1"/>
              <a:t>телефонні</a:t>
            </a:r>
            <a:r>
              <a:rPr lang="ru-RU" sz="1600" dirty="0"/>
              <a:t> переговори, але 30 листопада </a:t>
            </a:r>
            <a:r>
              <a:rPr lang="ru-RU" sz="1600" dirty="0" err="1"/>
              <a:t>телефоністка</a:t>
            </a:r>
            <a:r>
              <a:rPr lang="ru-RU" sz="1600" dirty="0"/>
              <a:t> </a:t>
            </a:r>
            <a:r>
              <a:rPr lang="ru-RU" sz="1600" dirty="0" err="1"/>
              <a:t>повідомила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до пункту </a:t>
            </a:r>
            <a:r>
              <a:rPr lang="ru-RU" sz="1600" dirty="0" err="1"/>
              <a:t>ніхто</a:t>
            </a:r>
            <a:r>
              <a:rPr lang="ru-RU" sz="1600" dirty="0"/>
              <a:t> не </a:t>
            </a:r>
            <a:r>
              <a:rPr lang="ru-RU" sz="1600" dirty="0" err="1"/>
              <a:t>з’явився</a:t>
            </a:r>
            <a:r>
              <a:rPr lang="ru-RU" sz="1600" dirty="0"/>
              <a:t>. Не на жарт </a:t>
            </a:r>
            <a:r>
              <a:rPr lang="ru-RU" sz="1600" dirty="0" err="1"/>
              <a:t>занепокоєний</a:t>
            </a:r>
            <a:r>
              <a:rPr lang="ru-RU" sz="1600" dirty="0"/>
              <a:t>, на завтра </a:t>
            </a:r>
            <a:r>
              <a:rPr lang="ru-RU" sz="1600" dirty="0" err="1"/>
              <a:t>чоловік</a:t>
            </a:r>
            <a:r>
              <a:rPr lang="ru-RU" sz="1600" dirty="0"/>
              <a:t> </a:t>
            </a:r>
            <a:r>
              <a:rPr lang="ru-RU" sz="1600" dirty="0" err="1"/>
              <a:t>приїхав</a:t>
            </a:r>
            <a:r>
              <a:rPr lang="ru-RU" sz="1600" dirty="0"/>
              <a:t> до Василькова. </a:t>
            </a:r>
            <a:r>
              <a:rPr lang="ru-RU" sz="1600" dirty="0" err="1"/>
              <a:t>Оселя</a:t>
            </a:r>
            <a:r>
              <a:rPr lang="ru-RU" sz="1600" dirty="0"/>
              <a:t> </a:t>
            </a:r>
            <a:r>
              <a:rPr lang="ru-RU" sz="1600" dirty="0" err="1"/>
              <a:t>моторошно</a:t>
            </a:r>
            <a:r>
              <a:rPr lang="ru-RU" sz="1600" dirty="0"/>
              <a:t> </a:t>
            </a:r>
            <a:r>
              <a:rPr lang="ru-RU" sz="1600" dirty="0" err="1"/>
              <a:t>дивилася</a:t>
            </a:r>
            <a:r>
              <a:rPr lang="ru-RU" sz="1600" dirty="0"/>
              <a:t> на </a:t>
            </a:r>
            <a:r>
              <a:rPr lang="ru-RU" sz="1600" dirty="0" err="1"/>
              <a:t>нього</a:t>
            </a:r>
            <a:r>
              <a:rPr lang="ru-RU" sz="1600" dirty="0"/>
              <a:t> </a:t>
            </a:r>
            <a:r>
              <a:rPr lang="ru-RU" sz="1600" dirty="0" err="1"/>
              <a:t>темними</a:t>
            </a:r>
            <a:r>
              <a:rPr lang="ru-RU" sz="1600" dirty="0"/>
              <a:t> </a:t>
            </a:r>
            <a:r>
              <a:rPr lang="ru-RU" sz="1600" dirty="0" err="1"/>
              <a:t>вікнами</a:t>
            </a:r>
            <a:r>
              <a:rPr lang="ru-RU" sz="1600" dirty="0"/>
              <a:t>, </a:t>
            </a:r>
            <a:r>
              <a:rPr lang="ru-RU" sz="1600" dirty="0" err="1"/>
              <a:t>двері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зачинені</a:t>
            </a:r>
            <a:r>
              <a:rPr lang="ru-RU" sz="1600" dirty="0"/>
              <a:t>. У </a:t>
            </a:r>
            <a:r>
              <a:rPr lang="ru-RU" sz="1600" dirty="0" err="1"/>
              <a:t>міліції</a:t>
            </a:r>
            <a:r>
              <a:rPr lang="ru-RU" sz="1600" dirty="0"/>
              <a:t>, </a:t>
            </a:r>
            <a:r>
              <a:rPr lang="ru-RU" sz="1600" dirty="0" err="1"/>
              <a:t>куди</a:t>
            </a:r>
            <a:r>
              <a:rPr lang="ru-RU" sz="1600" dirty="0"/>
              <a:t> </a:t>
            </a:r>
            <a:r>
              <a:rPr lang="ru-RU" sz="1600" dirty="0" err="1"/>
              <a:t>звернувся</a:t>
            </a:r>
            <a:r>
              <a:rPr lang="ru-RU" sz="1600" dirty="0"/>
              <a:t>, </a:t>
            </a:r>
            <a:r>
              <a:rPr lang="ru-RU" sz="1600" dirty="0" err="1"/>
              <a:t>відчинити</a:t>
            </a:r>
            <a:r>
              <a:rPr lang="ru-RU" sz="1600" dirty="0"/>
              <a:t> </a:t>
            </a:r>
            <a:r>
              <a:rPr lang="ru-RU" sz="1600" dirty="0" err="1"/>
              <a:t>приміщення</a:t>
            </a:r>
            <a:r>
              <a:rPr lang="ru-RU" sz="1600" dirty="0"/>
              <a:t> </a:t>
            </a:r>
            <a:r>
              <a:rPr lang="ru-RU" sz="1600" dirty="0" err="1"/>
              <a:t>відмовилися</a:t>
            </a:r>
            <a:r>
              <a:rPr lang="ru-RU" sz="1600" dirty="0"/>
              <a:t>, </a:t>
            </a:r>
            <a:r>
              <a:rPr lang="ru-RU" sz="1600" dirty="0" err="1"/>
              <a:t>мовляв</a:t>
            </a:r>
            <a:r>
              <a:rPr lang="ru-RU" sz="1600" dirty="0"/>
              <a:t>, без </a:t>
            </a:r>
            <a:r>
              <a:rPr lang="ru-RU" sz="1600" dirty="0" err="1"/>
              <a:t>понятих</a:t>
            </a:r>
            <a:r>
              <a:rPr lang="ru-RU" sz="1600" dirty="0"/>
              <a:t> — </a:t>
            </a:r>
            <a:r>
              <a:rPr lang="ru-RU" sz="1600" dirty="0" err="1"/>
              <a:t>ніяк</a:t>
            </a:r>
            <a:r>
              <a:rPr lang="ru-RU" sz="1600" dirty="0"/>
              <a:t>, а час уже </a:t>
            </a:r>
            <a:r>
              <a:rPr lang="ru-RU" sz="1600" dirty="0" err="1"/>
              <a:t>пізній</a:t>
            </a:r>
            <a:r>
              <a:rPr lang="ru-RU" sz="1600" dirty="0"/>
              <a:t>. </a:t>
            </a:r>
            <a:r>
              <a:rPr lang="ru-RU" sz="1600" dirty="0" err="1"/>
              <a:t>Віктор</a:t>
            </a:r>
            <a:r>
              <a:rPr lang="ru-RU" sz="1600" dirty="0"/>
              <a:t> </a:t>
            </a:r>
            <a:r>
              <a:rPr lang="ru-RU" sz="1600" dirty="0" err="1"/>
              <a:t>Зарецький</a:t>
            </a:r>
            <a:r>
              <a:rPr lang="ru-RU" sz="1600" dirty="0"/>
              <a:t> </a:t>
            </a:r>
            <a:r>
              <a:rPr lang="ru-RU" sz="1600" dirty="0" err="1"/>
              <a:t>повернувся</a:t>
            </a:r>
            <a:r>
              <a:rPr lang="ru-RU" sz="1600" dirty="0"/>
              <a:t> до </a:t>
            </a:r>
            <a:r>
              <a:rPr lang="ru-RU" sz="1600" dirty="0" err="1"/>
              <a:t>Києва</a:t>
            </a:r>
            <a:r>
              <a:rPr lang="ru-RU" sz="1600" dirty="0"/>
              <a:t> </a:t>
            </a:r>
            <a:r>
              <a:rPr lang="ru-RU" sz="1600" dirty="0" err="1"/>
              <a:t>останнім</a:t>
            </a:r>
            <a:r>
              <a:rPr lang="ru-RU" sz="1600" dirty="0"/>
              <a:t> потягом і </a:t>
            </a:r>
            <a:r>
              <a:rPr lang="ru-RU" sz="1600" dirty="0" err="1"/>
              <a:t>відразу</a:t>
            </a:r>
            <a:r>
              <a:rPr lang="ru-RU" sz="1600" dirty="0"/>
              <a:t> </a:t>
            </a:r>
            <a:r>
              <a:rPr lang="ru-RU" sz="1600" dirty="0" err="1"/>
              <a:t>звернувся</a:t>
            </a:r>
            <a:r>
              <a:rPr lang="ru-RU" sz="1600" dirty="0"/>
              <a:t> по </a:t>
            </a:r>
            <a:r>
              <a:rPr lang="ru-RU" sz="1600" dirty="0" err="1"/>
              <a:t>допомогу</a:t>
            </a:r>
            <a:r>
              <a:rPr lang="ru-RU" sz="1600" dirty="0"/>
              <a:t> до </a:t>
            </a:r>
            <a:r>
              <a:rPr lang="ru-RU" sz="1600" dirty="0" err="1"/>
              <a:t>знайомих</a:t>
            </a:r>
            <a:r>
              <a:rPr lang="ru-RU" sz="1600" dirty="0"/>
              <a:t>. Другого </a:t>
            </a:r>
            <a:r>
              <a:rPr lang="ru-RU" sz="1600" dirty="0" err="1"/>
              <a:t>грудня</a:t>
            </a:r>
            <a:r>
              <a:rPr lang="ru-RU" sz="1600" dirty="0"/>
              <a:t> до Василькова </a:t>
            </a:r>
            <a:r>
              <a:rPr lang="ru-RU" sz="1600" dirty="0" err="1"/>
              <a:t>приїхали</a:t>
            </a:r>
            <a:r>
              <a:rPr lang="ru-RU" sz="1600" dirty="0"/>
              <a:t> </a:t>
            </a:r>
            <a:r>
              <a:rPr lang="ru-RU" sz="1600" dirty="0" err="1"/>
              <a:t>друзі</a:t>
            </a:r>
            <a:r>
              <a:rPr lang="ru-RU" sz="1600" dirty="0"/>
              <a:t> </a:t>
            </a:r>
            <a:r>
              <a:rPr lang="ru-RU" sz="1600" dirty="0" err="1"/>
              <a:t>художниці</a:t>
            </a:r>
            <a:r>
              <a:rPr lang="ru-RU" sz="1600" dirty="0"/>
              <a:t> </a:t>
            </a:r>
            <a:r>
              <a:rPr lang="ru-RU" sz="1600" dirty="0" err="1"/>
              <a:t>Надія</a:t>
            </a:r>
            <a:r>
              <a:rPr lang="ru-RU" sz="1600" dirty="0"/>
              <a:t> </a:t>
            </a:r>
            <a:r>
              <a:rPr lang="ru-RU" sz="1600" dirty="0" err="1"/>
              <a:t>Світлична</a:t>
            </a:r>
            <a:r>
              <a:rPr lang="ru-RU" sz="1600" dirty="0"/>
              <a:t> та </a:t>
            </a:r>
            <a:r>
              <a:rPr lang="ru-RU" sz="1600" dirty="0" err="1"/>
              <a:t>Євген</a:t>
            </a:r>
            <a:r>
              <a:rPr lang="ru-RU" sz="1600" dirty="0"/>
              <a:t> </a:t>
            </a:r>
            <a:r>
              <a:rPr lang="ru-RU" sz="1600" dirty="0" err="1"/>
              <a:t>Сверстюк</a:t>
            </a:r>
            <a:r>
              <a:rPr lang="ru-RU" sz="1600" dirty="0"/>
              <a:t>. За </a:t>
            </a:r>
            <a:r>
              <a:rPr lang="ru-RU" sz="1600" dirty="0" err="1"/>
              <a:t>їхніми</a:t>
            </a:r>
            <a:r>
              <a:rPr lang="ru-RU" sz="1600" dirty="0"/>
              <a:t> </a:t>
            </a:r>
            <a:r>
              <a:rPr lang="ru-RU" sz="1600" dirty="0" err="1"/>
              <a:t>наполяганнями</a:t>
            </a:r>
            <a:r>
              <a:rPr lang="ru-RU" sz="1600" dirty="0"/>
              <a:t> </a:t>
            </a:r>
            <a:r>
              <a:rPr lang="ru-RU" sz="1600" dirty="0" err="1"/>
              <a:t>міліція</a:t>
            </a:r>
            <a:r>
              <a:rPr lang="ru-RU" sz="1600" dirty="0"/>
              <a:t> таки </a:t>
            </a:r>
            <a:r>
              <a:rPr lang="ru-RU" sz="1600" dirty="0" err="1"/>
              <a:t>відчинила</a:t>
            </a:r>
            <a:r>
              <a:rPr lang="ru-RU" sz="1600" dirty="0"/>
              <a:t> </a:t>
            </a:r>
            <a:r>
              <a:rPr lang="ru-RU" sz="1600" dirty="0" err="1"/>
              <a:t>будинок</a:t>
            </a:r>
            <a:r>
              <a:rPr lang="ru-RU" sz="1600" dirty="0"/>
              <a:t>. У невеликому </a:t>
            </a:r>
            <a:r>
              <a:rPr lang="ru-RU" sz="1600" dirty="0" err="1"/>
              <a:t>льосі</a:t>
            </a:r>
            <a:r>
              <a:rPr lang="ru-RU" sz="1600" dirty="0"/>
              <a:t> вони </a:t>
            </a:r>
            <a:r>
              <a:rPr lang="ru-RU" sz="1600" dirty="0" err="1"/>
              <a:t>знайшли</a:t>
            </a:r>
            <a:r>
              <a:rPr lang="ru-RU" sz="1600" dirty="0"/>
              <a:t> </a:t>
            </a:r>
            <a:r>
              <a:rPr lang="ru-RU" sz="1600" dirty="0" err="1"/>
              <a:t>тіло</a:t>
            </a:r>
            <a:r>
              <a:rPr lang="ru-RU" sz="1600" dirty="0"/>
              <a:t> Алли </a:t>
            </a:r>
            <a:r>
              <a:rPr lang="ru-RU" sz="1600" dirty="0" err="1"/>
              <a:t>Горської</a:t>
            </a:r>
            <a:r>
              <a:rPr lang="ru-RU" sz="1600" dirty="0"/>
              <a:t>…</a:t>
            </a:r>
          </a:p>
        </p:txBody>
      </p:sp>
      <p:pic>
        <p:nvPicPr>
          <p:cNvPr id="4100" name="Picture 4" descr="http://i.i.ua/photo/images/pic/2/9/2637892_c169f6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82" y="872281"/>
            <a:ext cx="2921218" cy="374432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3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12" y="1182848"/>
            <a:ext cx="8637588" cy="5586252"/>
          </a:xfrm>
        </p:spPr>
        <p:txBody>
          <a:bodyPr/>
          <a:lstStyle/>
          <a:p>
            <a:r>
              <a:rPr lang="ru-RU" b="1" i="1" dirty="0" smtClean="0"/>
              <a:t>Драч </a:t>
            </a:r>
            <a:r>
              <a:rPr lang="ru-RU" b="1" i="1" dirty="0" err="1"/>
              <a:t>Іван</a:t>
            </a:r>
            <a:r>
              <a:rPr lang="ru-RU" b="1" i="1" dirty="0"/>
              <a:t> Федорович (н. 17.10. 1936) — поет, </a:t>
            </a:r>
            <a:r>
              <a:rPr lang="ru-RU" b="1" i="1" dirty="0" err="1"/>
              <a:t>перекладач</a:t>
            </a:r>
            <a:r>
              <a:rPr lang="ru-RU" b="1" i="1" dirty="0"/>
              <a:t>, </a:t>
            </a:r>
            <a:r>
              <a:rPr lang="ru-RU" b="1" i="1" dirty="0" err="1"/>
              <a:t>кіносценарист</a:t>
            </a:r>
            <a:r>
              <a:rPr lang="ru-RU" b="1" i="1" dirty="0"/>
              <a:t>, драматург, </a:t>
            </a:r>
            <a:r>
              <a:rPr lang="ru-RU" b="1" i="1" dirty="0" err="1" smtClean="0"/>
              <a:t>державний</a:t>
            </a:r>
            <a:r>
              <a:rPr lang="ru-RU" b="1" i="1" dirty="0" smtClean="0"/>
              <a:t> </a:t>
            </a:r>
            <a:r>
              <a:rPr lang="ru-RU" b="1" i="1" dirty="0"/>
              <a:t>та громад</a:t>
            </a:r>
            <a:r>
              <a:rPr lang="ru-RU" dirty="0"/>
              <a:t>. </a:t>
            </a:r>
            <a:r>
              <a:rPr lang="ru-RU" dirty="0" err="1"/>
              <a:t>діяч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17 </a:t>
            </a:r>
            <a:r>
              <a:rPr lang="ru-RU" dirty="0" err="1"/>
              <a:t>жовтня</a:t>
            </a:r>
            <a:r>
              <a:rPr lang="ru-RU" dirty="0"/>
              <a:t> 1936р.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Теліжинці</a:t>
            </a:r>
            <a:r>
              <a:rPr lang="ru-RU" dirty="0"/>
              <a:t> на </a:t>
            </a:r>
            <a:r>
              <a:rPr lang="ru-RU" dirty="0" err="1" smtClean="0"/>
              <a:t>Київ</a:t>
            </a:r>
            <a:endParaRPr lang="ru-RU" dirty="0" smtClean="0"/>
          </a:p>
          <a:p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робітника</a:t>
            </a:r>
            <a:r>
              <a:rPr lang="ru-RU" dirty="0"/>
              <a:t> </a:t>
            </a:r>
            <a:r>
              <a:rPr lang="ru-RU" dirty="0" err="1"/>
              <a:t>радгоспу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Тетіївської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викладав</a:t>
            </a:r>
            <a:r>
              <a:rPr lang="ru-RU" dirty="0"/>
              <a:t>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й </a:t>
            </a:r>
            <a:r>
              <a:rPr lang="ru-RU" dirty="0" err="1"/>
              <a:t>літературу</a:t>
            </a:r>
            <a:r>
              <a:rPr lang="ru-RU" dirty="0"/>
              <a:t> в </a:t>
            </a:r>
            <a:r>
              <a:rPr lang="ru-RU" dirty="0" err="1"/>
              <a:t>семирічці</a:t>
            </a:r>
            <a:r>
              <a:rPr lang="ru-RU" dirty="0"/>
              <a:t> села </a:t>
            </a:r>
            <a:r>
              <a:rPr lang="ru-RU" dirty="0" err="1"/>
              <a:t>Дзвіняче</a:t>
            </a:r>
            <a:r>
              <a:rPr lang="ru-RU" dirty="0"/>
              <a:t> </a:t>
            </a:r>
            <a:r>
              <a:rPr lang="ru-RU" dirty="0" err="1"/>
              <a:t>Тетіївського</a:t>
            </a:r>
            <a:r>
              <a:rPr lang="ru-RU" dirty="0"/>
              <a:t> району.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інструктором</a:t>
            </a:r>
            <a:r>
              <a:rPr lang="ru-RU" dirty="0"/>
              <a:t> </a:t>
            </a:r>
            <a:r>
              <a:rPr lang="ru-RU" dirty="0" err="1"/>
              <a:t>Тетіївського</a:t>
            </a:r>
            <a:r>
              <a:rPr lang="ru-RU" dirty="0"/>
              <a:t> райкому ЛКСМУ по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МТС. 1955–1958 служив у </a:t>
            </a:r>
            <a:r>
              <a:rPr lang="ru-RU" dirty="0" err="1" smtClean="0"/>
              <a:t>армії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Навчаючись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  <a:r>
              <a:rPr lang="ru-RU" dirty="0" err="1"/>
              <a:t>Виключений</a:t>
            </a:r>
            <a:r>
              <a:rPr lang="ru-RU" dirty="0"/>
              <a:t> за </a:t>
            </a:r>
            <a:r>
              <a:rPr lang="ru-RU" dirty="0" err="1"/>
              <a:t>політичні</a:t>
            </a:r>
            <a:r>
              <a:rPr lang="ru-RU" dirty="0"/>
              <a:t> погляди; у </a:t>
            </a:r>
            <a:r>
              <a:rPr lang="ru-RU" dirty="0" err="1"/>
              <a:t>вересні</a:t>
            </a:r>
            <a:r>
              <a:rPr lang="ru-RU" dirty="0"/>
              <a:t> 1961 </a:t>
            </a:r>
            <a:r>
              <a:rPr lang="ru-RU" dirty="0" err="1"/>
              <a:t>перейшов</a:t>
            </a:r>
            <a:r>
              <a:rPr lang="ru-RU" dirty="0"/>
              <a:t> на </a:t>
            </a:r>
            <a:r>
              <a:rPr lang="ru-RU" dirty="0" err="1"/>
              <a:t>заочний</a:t>
            </a:r>
            <a:r>
              <a:rPr lang="ru-RU" dirty="0"/>
              <a:t> </a:t>
            </a:r>
            <a:r>
              <a:rPr lang="ru-RU" dirty="0" err="1"/>
              <a:t>відділ</a:t>
            </a:r>
            <a:r>
              <a:rPr lang="ru-RU" dirty="0"/>
              <a:t> і став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редакції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</a:t>
            </a:r>
            <a:r>
              <a:rPr lang="ru-RU" b="1" i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i="1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Літературна</a:t>
            </a:r>
            <a:r>
              <a:rPr lang="ru-RU" b="1" i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Україна</a:t>
            </a:r>
            <a:r>
              <a:rPr lang="ru-RU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». </a:t>
            </a:r>
            <a:r>
              <a:rPr lang="ru-RU" dirty="0" err="1"/>
              <a:t>Закінчив</a:t>
            </a:r>
            <a:r>
              <a:rPr lang="ru-RU" dirty="0"/>
              <a:t>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сценарні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в </a:t>
            </a:r>
            <a:r>
              <a:rPr lang="ru-RU" dirty="0" err="1"/>
              <a:t>Москві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ж написав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критичними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. </a:t>
            </a:r>
            <a:r>
              <a:rPr lang="ru-RU" b="1" i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Член КПРС в 1959-1990 </a:t>
            </a:r>
            <a:r>
              <a:rPr lang="ru-RU" dirty="0" err="1"/>
              <a:t>рр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59518"/>
            <a:ext cx="44235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400" b="1" i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54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Драч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://museum.khpg.org/files/photos/1113910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1" y="467183"/>
            <a:ext cx="2324100" cy="30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istans.com/EHU/D/Drach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3310450"/>
            <a:ext cx="2235200" cy="33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1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155" y="546099"/>
            <a:ext cx="7442946" cy="5816601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Працював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сценарній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майстерні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Київської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кіностудії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ім.О.Довженка,в</a:t>
            </a:r>
            <a:r>
              <a:rPr lang="ru-RU" sz="2400" dirty="0" smtClean="0"/>
              <a:t> </a:t>
            </a:r>
            <a:r>
              <a:rPr lang="ru-RU" sz="2400" dirty="0" err="1" smtClean="0"/>
              <a:t>редакціях</a:t>
            </a:r>
            <a:r>
              <a:rPr lang="ru-RU" sz="2400" dirty="0" smtClean="0"/>
              <a:t> журналу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Вітчизна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lang="ru-RU" sz="2400" dirty="0" smtClean="0"/>
              <a:t>і </a:t>
            </a:r>
            <a:r>
              <a:rPr lang="ru-RU" sz="2400" dirty="0" err="1" smtClean="0"/>
              <a:t>газети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Літературна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Україна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»,</a:t>
            </a:r>
            <a:r>
              <a:rPr lang="ru-RU" sz="2400" dirty="0" err="1" smtClean="0"/>
              <a:t>обіймав</a:t>
            </a:r>
            <a:r>
              <a:rPr lang="ru-RU" sz="2400" dirty="0" smtClean="0"/>
              <a:t> посади в </a:t>
            </a:r>
            <a:r>
              <a:rPr lang="ru-RU" sz="2400" i="1" dirty="0" err="1" smtClean="0"/>
              <a:t>Спілці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письменників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У 1962р </a:t>
            </a:r>
            <a:r>
              <a:rPr lang="ru-RU" sz="2400" dirty="0" err="1" smtClean="0"/>
              <a:t>вийшла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збірка</a:t>
            </a:r>
            <a:r>
              <a:rPr lang="ru-RU" sz="2400" dirty="0" smtClean="0"/>
              <a:t> </a:t>
            </a:r>
            <a:r>
              <a:rPr lang="ru-RU" sz="2400" dirty="0" err="1" smtClean="0"/>
              <a:t>І.Драча</a:t>
            </a:r>
            <a:r>
              <a:rPr lang="ru-RU" sz="2400" dirty="0" smtClean="0"/>
              <a:t> 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Соняшник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</a:rPr>
              <a:t>»,</a:t>
            </a:r>
            <a:r>
              <a:rPr lang="ru-RU" sz="2400" dirty="0" smtClean="0"/>
              <a:t>в </a:t>
            </a:r>
            <a:r>
              <a:rPr lang="ru-RU" sz="2400" dirty="0" err="1" smtClean="0"/>
              <a:t>якій</a:t>
            </a:r>
            <a:r>
              <a:rPr lang="ru-RU" sz="2400" dirty="0" smtClean="0"/>
              <a:t> поет </a:t>
            </a:r>
            <a:r>
              <a:rPr lang="ru-RU" sz="2400" dirty="0" err="1" smtClean="0"/>
              <a:t>розкривав</a:t>
            </a:r>
            <a:r>
              <a:rPr lang="ru-RU" sz="2400" dirty="0" smtClean="0"/>
              <a:t> 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ідеал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поєднання</a:t>
            </a:r>
            <a:r>
              <a:rPr lang="ru-RU" sz="2400" dirty="0" smtClean="0"/>
              <a:t> добра і </a:t>
            </a:r>
            <a:r>
              <a:rPr lang="ru-RU" sz="2400" dirty="0" err="1" smtClean="0"/>
              <a:t>краси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твори </a:t>
            </a:r>
            <a:r>
              <a:rPr lang="ru-RU" sz="2400" dirty="0" err="1" smtClean="0"/>
              <a:t>виховують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аціональну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свідомість,розвивають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пам</a:t>
            </a:r>
            <a:r>
              <a:rPr lang="en-US" sz="2400" dirty="0" smtClean="0"/>
              <a:t>`</a:t>
            </a:r>
            <a:r>
              <a:rPr lang="uk-UA" sz="2400" dirty="0" err="1" smtClean="0"/>
              <a:t>ять,є</a:t>
            </a:r>
            <a:r>
              <a:rPr lang="uk-UA" sz="2400" dirty="0" smtClean="0"/>
              <a:t> глибоко </a:t>
            </a:r>
            <a:r>
              <a:rPr lang="uk-UA" sz="2400" dirty="0" err="1" smtClean="0"/>
              <a:t>патріотичними.На</a:t>
            </a:r>
            <a:r>
              <a:rPr lang="uk-UA" sz="2400" dirty="0" smtClean="0"/>
              <a:t> початку 60-х рр. вони неодноразово критикувалися вищим партійним керівництвом республіки і Драч зазнав переслідувань.</a:t>
            </a:r>
            <a:endParaRPr lang="ru-RU" sz="2400" dirty="0"/>
          </a:p>
        </p:txBody>
      </p:sp>
      <p:sp>
        <p:nvSpPr>
          <p:cNvPr id="4" name="AutoShape 2" descr="data:image/jpeg;base64,/9j/4AAQSkZJRgABAQAAAQABAAD/2wCEAAkGBxQSEhUUExQWFhQXGR8bGBcYGBwdGhwfHhoYGBofHRwcHCggGhomHBcUITEhJSkrLi4uFx8zODMsNygtLisBCgoKBQUFDgUFDisZExkrKysrKysrKysrKysrKysrKysrKysrKysrKysrKysrKysrKysrKysrKysrKysrKysrK//AABEIAMgA9AMBIgACEQEDEQH/xAAcAAABBQEBAQAAAAAAAAAAAAAEAgMFBgcAAQj/xAA+EAABAwIDBQYDBwMDBAMAAAABAgMRAAQSITEFBkFRYQcTInGBkTKhsRQjQlLB0fBi4fEVM3IXJEOTFnOS/8QAFAEBAAAAAAAAAAAAAAAAAAAAAP/EABQRAQAAAAAAAAAAAAAAAAAAAAD/2gAMAwEAAhEDEQA/AL4CU4sR1qPRcEqXhB1Ay8q5d5iClATOgNAW96SpwgDI5+1BOWb+GM9KMbvBkJzqvlcmf5/elsuRBPHSglL25BWjXU1Qu0W4+/y1hGfrVn2hd/eIHAg+lUvfh2X/AP1iguV2+Qdfw6T0NeWd0Q0kISAkAccyeNRFw741f8f0oy2QrCD4R4QNT9KCQQ6ogcc9OVGF6SMjlGQ6VD21qoq7wqCo0AEJHXXOi1O55n2oJO2uYzPD2olV2VGOVQzSulOtXMCZyFBLOviCTAEZmoiCpM4iFdOX79a9dfxpB4DgOPWmVPg/CM+J4UBtkooZWJBnOYiqt2hOeJnPgP50qdfVDKgM55aVUd+zLzQPSg0e5uilpE5QB9KItrrGkTyqH2tKkJH80oq1cOEAcAKCUU/FIFz6zQCyc8vKvA/lpnQGd4cYPSi1uTHGodtRKuGmk0ak6chQUrbbqjeMzp3wirNth+AuRzqo3Ssd+xrPeqPsKmtuypChPxZSOGdAW3ceHXT5ZU+1eYUlSuOQ61FPPd22gIVKsQChGahSQ7iGcggyARBNBM7oXmMXH/2cfKpO3v20JWSJIISrnJBIHnVd7PFYm3lnQuGPamV3Ye79tScLSTJUowVKSn8PIDieooBtv7UcbCCnunXS5IXABSmcwQfxR9Kt+23sOzXlE590T7isws21LU044hCWj/t4h4jI5p1IgHPnWgb9v4NmOgflSn3IoMVL1e0J3s9K6g1N5wpUTlEevtQNkvCFROufXoKjN4d5ENFSR4nDEBP6moS5fvkNOLdt3EIV+PPw+lBb3dstNnxrSOGZ09Kf2ftdtxJCHEL0yBE+1ZEu0URKZVlmqCeudABzQpJSoH4tPaKDbr4EvNgDnNUzfFR+0qH9SPrUhuZtxVypCF/7jYzUPxp0nz50HvcmbwtpMSUQYmIzn0oJe7VhWsqIGXpUpYvpcGJJCpEZGoDYe5r98tay5DQMYj4ir9KJ2puI5bAG3d8Q9KCxOr8ITMA6AUlwxlVU2RttWFSXBDrZgk/WpixBfGIk6wRpNAWq4w8YGmWZoVq97xRE4UI+Kcp5a8K7aL7du0SqMuA19qo+G5vXClCVqAHwgcOBVwmg0xq9Ck+CD5EUp9JIkaVkYtbphf3YdQvlhPDpVx3T3sW+vubhIDp+FQ4niCOBoLc6fufMj61T98PFetpJ0Un9Kur6CWUjjiH1ql7dZKtppEfjEewoLvtVWgH8/tRbSYAPShdogmBR6Gzll/IoFlWVMpbkzwqRatCoQAMqA2pdN25Sk+Iq5ZRQKYR4z5UU6kj2/Sq7svexlbpStJQZgcR6kVZrhOSjlEGgzjZRxXrHEgLVNSu8jkNqPl9aB3dYJvss8LKj7mi96vA2Jg+IQNZ9KBu9IW22R8ScxnR7d3ibk8R7VEBa0IBUAVa4RoOQmjNmKDtupZTBOLEJ0IOdBKblIw2yzwUtRqFU4XQ6GvGpU4jEyQZCBOSEiMydalbbaKbLZiXXBiMQE/mJJgTw86yXa223VyjGUtqkltGQVnPi/NrQWzam2GFPtFKyiClKk4hEwJMDLmJq2dpV6k7PhCgpKnEiQZGWdYW6sASEx8/lTjNwsAArOHXDJj0GgNBJhPWupLKwoTXUFu7L7JFxfYloxBoYhyxHQmto2sgLQW1DEkpgjmKhtyd2mGCbhhCm+8TBQsyRB/Woff3dm5uHkKZdIUJjDIw6RJxaHyoBWbZrZiFqba+6jxJB15ZnSqrd3ezbhBcKUozghSYVPSNanN6N37svtMqdK2FJGOMpP4p505vJu7ZqQ1aNjC+3K1QCDh8+NBTuzixBv3C2SWkpISSOZ06aUfvXsVdzeuNNKwuAYgSYyCc/WrluxshFsGwgapJUqPiJ4mqxt267jawUUhaSpKVJOWShnnwjX0oJ/s/2/gtAy5CHGxCgrwyMwDnrRG19pkgmU4dSrEI96it97FFy4G8ILkgtqBgQdRNVP/4y2WVI79Pfpcju5PwgR6Z8aBu5GN111KhhKgngRMT6+dXu1QUICGyCYqn2Oye7RDYClDxLnIHgPap1q8WwIKMjAxzkJ4HLWgi97tlrcZV3aZcScSokqIHTlnpV37I9mdzZJUclukrP0FCbKWO8PjAWvRZGQPOOIqb3n2P31rhadLKAMyn3mZGVBLbS10k+lZrtnYif9TadSAAUFauHiBgeuZpW0d1bxNo1/wB0slSjI/pjw5zJ8qI3d2N3KoW4pakH8WZE8OnlQWQN+BmeKh+tU19sq2sgDP7w1obbXhZHX9DVC2YcW2B0Wugul034uf8AmpNLEnhJrlWoKhOQ5UrbCw20pcwUiQaCF3p3i+zo7tgBThVgPmeNVF7d7al0lQUpASdSTBjlQ+y2y7eskqkF0hXHP4kqHMEZVpO0dqOodQ00yVBRgqIICRxMxBjlQYhtnYdzYwl1JSjWUmQfWrduLvGtxh9tZzSmUT5GasG9wubnvmO5+6CThXEzAmZnwnpFZVuncKW6kDLLTp+Imgv+5Uqun1flaSJ8yTRO88YmhEyrT2pO5KIXeKnIqQn5GiNrJCrhtJAgAk/pQL/0zHksYRwzkn9qG23ssM27qmiU+HNPA9fOpmxUBJ9ZnX9vKhd41n7OqT8RAHqaCmdpS3GmbNOLwd1ODhiyzPvVd2Zurd3SO9QlOGMpME+Vav2jbHQ9ZBEfeJHgPKBUTevX9jZW6bZkLJQO8WUyQcoGHLPOgrOw+zJbkm5cwxolGo85qu777sps8GBSlBU6jMRFajvHa7RXbMFohLqh98EZKBygA55VE3m6LyrZtD7oW9jC4UZISBKgVcaDNbZMJArqS4+MRjSTHvXUH05u02pNq0FqxnCPF9PPLjXbWvA1H3a1gyThjKOJJqr7ubdS7sttaTBQMK4PwKHPocqqv/UG9ce+zJZadnRSpAA5qAGYoHmt6GVuqFy66GsZMuEaDPAkp49ar28e8FupZdYdcWZgIIiB5znQXaLsl5lbSnA2ELSSnuhCAofEPP8ASk7vbjO31oq5ZWnEheHu9CYEyDz6UEq52mKBBTbp8KcI8ZiconLSqxtLa7t7cha05rUkFKJyEgfSah3WlIUpKgQpJgg8CNcuFWbs5tse0rcDgrER0ANBo3aNuytKO/tycKE5pTqkCII6RWeMt3LjL1yhxSw2kY1FMAg6CfxVvN1s1LrZaUpeA5EAxkeHOKom7272Ni+tG1nu0rUkpVmZjE2UnhyIoMztN7LtoDCsERkFoSatOx+0ltSYurUKM6txHqlWlZ5c2+BakKmUkhQ4zxrmkZTQXbaW/DjysFs0hhJISDGJeZiSdAa0feXdxV22xaF8oCfiVqVwI05zwrA0gzqf71ve5u029qWkKOF9IwORrpAWPPmKCg7e3fu7V1QTdKwJEJLipnnCQTBqHb3zumwtKFwlWZxJkzETnVn2zu8rZdwHj/3CcCiFLJGExA5yrOazVLsgTnOcmg1bcTfb7Q4zbvwlxMwuQEqEaZ6KrzddOLbOY/OfrWSXGoNSmwtvPWroeaV4wCPEJEetB9IXaYUnzFRO+mzHbhgpaIChnqQZA9iKoWxe1wkK+1sBS0x3fdmAeeKdKkv+rwM93aKnhiWNfQaUFK3S2p3G0mFOiElWAidCcp9/rW/3ZOExiMcE6nymsEtmje3VxcOAJU2gPwnTJQy8gBWw7T2i400HWihaVQQFcZHAigZun3RbXBSHCuDAXBJJEAJjhVO3U3PKLdRUmH1ZEkSYB4dDTO+O1b1y1Dq1Jbh5OBLcjSSSeJ0GXWrvuxtUXTPeMpOHISoRnoodR1oK1uc2tKHwsFK1XEEf8RFSd1sFbjodxFIAgCKTvXtBuzUgPoWrvZPg4FJAzjSZqGd31sT8SLlP/wCqC1s7IVkdTzzj2pnb2xnXO5+HClxJVPnVJ2zvxbJZP2Xv+9kYcalBI5nr5VRtobx3To+8fcI4AqOXtQbhvztNDLaVFxAUDIBInUSInlROwNus3TCl26vCDBx6pJzznjrFfOGOV4iZPM5n3rQuyy6SlF4VHCGwhwyciASCOU8qC77Q3hJXgDqsCZAwMqxlXAlRyA8tapvaLtgjuktufeEErUDHQjpNTO1d4FPOrNuhjwAS6tSsQChOLBp+9ZXtm5St5akEkT8R1PUjqeFAyQB/Ir2vG3THOuoLb2b7wItLotu/7FxCHAdAfwmPWPWnUX7Vje3a2Djct1+FCvhW3otE8D+1Uq6AkmnrjaJVhWIC0pwExmoczzNBte0Gmdq2JQ0oKnxMq4pXGQPI6p9Kq/ZFfrSbpnCQfBI/KoFSTl0gZ1T+zzeL7HdJxKhl2ELP5ZPhV6GtlbtW23X1tNd085CX3iIbAOhR+crmYHOgpvbLsxI7m6SACo4VlP4sgQSeetRHZGoDabY4lC/pWgdrFuEbNwgSMSAD5TnWe9l7gTtG3z1lPumg+gR5Vnv+pYXdquMqDaUhHiI/EEqBgc+taMgisP32uO7XeoSZSp0E+if3NBm61EyTniMnnSkHOkKeMxlXutA6hUmam90tvmxukPDNOjg5pOsdRrUIlyBEfz9aZcUeQ60Gy9rF4ldu24glaHUHCrKIkH3rGSogDkamtl7UV3X2dxRLQB7sawo6DoDUGTokjxJ1zy6+dApQFcoTUvu3slN0tYUrA2gAkxrJIA+VDbWbZbeKGpKQddaBhpvTrTvcEHOmkOQeYHpUk+mYJiKCx9mW22ra5KHh928nuyTnqcp6GYrRDZt2TZS4uGmSSlR0SDpA4nkKxF0oAPGM/Sp7e1+6i3YuHAod2FNpB4HQq/qoGt996VXa0hsFDLYhtM5mdVK/qPKtF2j31tsxlu0OSW8bjgUMQGpyHMn5VkItAk+MjUZV9JHZTKkSUJB7vDPGMMZ9KD54e2w88vvHHFL01J05AVPq22yU5rcEf0g1VXVBJKZkgkZdDFNhskaT0oCd4r1DricBJSkZEiDnrNQijkRJ/n6US+QDoPLl+9CLWMXU0DiERnFWvs8YDtw5bqju3W/vBzSjPCPMmqog5TVm7PncNy4oZkMKjONeVB4bkMm7UVHvjDaBwKcx7p/Wq0pGXlRu0nJWZOckn1phqY09aBxtQjSa8rxATGvyrqBF2I/mVAPLkTpUheu51FLVBngeNB6vwien8FfTm6Nmp1m3ffcDsIHdJAhKRGpH4l9eFfMwWDA1H1rc+x3efvbb7Ms+NnIdUnSgu291oi4ZNur/AMiVR5gSKwPdhxVttFkKyKHkgj1j9a3i4vQXgNSE/U/2rNe2DY2BaLtlJERjjSQZBoNg2ztFNsw48rRCSfXgPese7RNnJtbVpKyVOuErUeqszPQTFXrbt6i6smlLcS0h5Mkq0nDIT5zWXb4bxfaLK0CiFOBKg6o5qlJgDpNBQguDB/vRIymgyrOYp8ry0oFd4POvSvUnPlQ6z8/cV6teUcooFlRGnr/avBz/AM03i8UzwrxKpBMUFl2e/wB1akg+J1WvQaVBNrzzPnTq7sFpImQkQOkmmUqjhQLfcGXHrRJuiRBOnzoGJI606UCOJy5UBAeAGnGKeVdSvFGiY8qBSlInWREVKbVu2nVhTTQYRhAwBRVnxMmNaARy6Jjz/Wrdtzfu9ca7grAREEgQpQ5E1R3VBPGc6evXDM0C2nIJy1GVSDjCe7Cg6gZfDOdRChkCP2ovaKIT/tlPJVAAHJEwNaCuVeIU+mPPlQz6gCDw0/zQFoVnBiI9qsO520Bb3BW58GCPOq4hWQ5fP+1OsXGGcsWUZ6Cf1oF3dzjcUrIYiT88qKvr9DpQG2wjAkBWcyrnUXcOwAPQdaVbqAUAeUk9aA84cvnXtJbWBwrqBu+ZMTwmo9yTlUttVWdRRWZOfCgQ5lnE5ZVYtyt4Psb6V6IX4Vz8j6VW8iOtckc5zoN8VtFKrgKkFKkiCDlVxat27hpTKhKFApOXCK+d9zVhL0uOKS2gTCTmeQ8q1vYl+5cWyjYOguoUCpp3IkcpGgPOgpe375TNqrZ7pxKZXhSeYkFOvSkbudnd1djEtPcNSPGpPjP/ABT+9X60uEKXKbRS78iD3qcmxzKiIjkavluFhA7yFLjONJ6TwoMh3o3Fw23c2zQBCpK1qGNfyy8qyR4FOR+IEgjiOYr65eYDghYBHKsH7Xdiss3JcYWjEoDG0nVMfiUdJPLpQZ/I6Tzphwwc9BTrHlNKctlEFSUqKU/EQCQPM6CgaSf814oagaTnS8RiedDtqnOgcxSIk61b9zN31X7oZQQmE4lrP4RpMcSaI3N7NXby2Nyt0MoJ+7BRixjidRHStV2LsVi0ALLeBURjHxEdedBAN9jbYcBVcqLQ1GABR6AzAFWC13BsmUk90DnAxmddKl2L9YxBRxp1ScgRzB4HmDXXF0VaphGeeLMn8w5ZUA7m4FgQR9nT6EzWHb72TNtdutMSUIVHiMmePpW42u91uErguENJJKlpIBjgFH4q+d765LjinF5laio+pmgCcGIiMjy4UW/KYxgp8xHtOtMOOQOYitq2hcIXZ94e6I7oYYKSRKYIPEGgxFFyJjSrDt60UhlsrcKsWYzkacKq2CPOaMCIjMk9dBQDLXhzrZ9z+zq3Tb97cNrfUtIyAySCNRzPWsZUiQcuGVbJuRvG1cstByUvoSE423ClRAyEg5ECgqW+e4S7RxP2cLebXKhCCVJiBBI45/Koq03JvXUlSLZyEicxHtOtbXvLvcbRAIZcuEn/AMiYAHmUyJond3eRL7XfKVhnLAVhRB5mAIPSg+b7zZzrZhxtaTyKSD869bt1TpW89o+3LdyzcQVAryKdJBBrFbu4jTWg5u1MZxNdSmnZGldQD3gkkGox5P71LXyZJ+dRjoByoE5SM+umtLc1pPdcD6U6WNJg8aDxJwaa1YdzN5FWN0h4fAfC4OYPH0qC+z6E5Cp7Yt021gUEgqSrFiIkkcUkaRQbwjelKrs2yUglTYcZXOS8iSNMuFJZ31Y7pS3paKPjQogkcMvzelUOw3ltXHmXwnC80k4UJ+AASAkHiSTM9KAVcNOqLdyjwuHwK/qOufA0Ej2hdpRUEtWK4SR946Mj0Snlxk1mYuZ+KTP1/Wp7b+6q2EFaFhxoGDHxJHM86rKl6Z5UElu3s9ld8wh/Jla4VBjPgJ4A19HW9hbtMlhDSA0QUlEZEcQedfLpRlnln89alXt6rxTfdm4XhkHXMEaZ0BPaTsNuyvFttpwtKAUgcADqB5VS2FALBWnEgKBKZjEAdJ4TpNTW0L1x1QLq1LOeajOuvvUfcMictKDVXu1ZNw0hq3aFstMRjUC3hAiJCcjpTzG+12RBQw8OSFpJ+oNZdsq3ACs5k8aONqlRmAaDTxvwqQXLNxPOAf2NGN72N3GNpptwEp8WKAEg6kk8Ky62SW/gUtB/pURT94446nC48taeMq5c+dBJbU2+oXDgCg8xhKEJJPdjgCPzRVQXlkfeiXhhyH96DXQIUvxTxp8QAM+MgRnQuXGpC4dPdoGIELGKAIwxllQBF0AkmiCvKDINBKUYM6Cn1rxK5CAPb60DSkgTPLKl2Dikq8JgnjMelcWhzM1zA1oD7e9cbPgcUOkmD6UWm/fSkwoEnjFRbcE6Z08h6ARJAoA7t1xRkqJ86WpyTnSlCeMiuQjKSMqAlpyBlpXUzINdQLvMyZ8qjZAPH9qlLlQmT7VFXDsn1oCmiJ0650pRGus8KFYezmaIbRPrlQKxyPpXgZnMemdLZtiT0ohm2iZ5RQN7PuC0qRw4fzQVfbC/bfaIiWzqknQ+f61SDbAdalt3Hwy6AfgWYJ5UEunaEJTBkOggg6+HLTyqlPEAx1q47xbNLBxJBADkjLKDrnVVuGAXFAHjQD6g01iyipAWuVAOohVAkzFDvExHKiFJJpheY0oLn2S7OZfuz9oIKG0yEq0Uo5CfKPnWs717h210yruUJbeAlCkCAehA1FYBu9cFtwEZVsu4+9pKu7dV5fOgy+w2U85dItkyhalYTinw8yRWo3PZGju/u7pfeRljSMJPkDIFI3kS2xtuyeyHepIUeugNO7a34AcCEzAJBzoMi2jaLZcUh0YVoMKHH05jrQrDKnlpbbQVLUYSkamr/wBpTaLhCLtB+8SMLg5j8J9MxVW3W2s3aOF1bC3HY+7KVAYOZg6mgB21u3cWkG4QUg6cvfnQS3ycAPBFWfePeh26t1IcbXEyCojKPKqc8jMZnIUHPqiltqyOdDqTlzpYXFB6V9TXtuoRPOmfKiEoyyz+lA+k5mfT9qdxYhnpQyCBqMz/ADOvcWdAkrCTKc6ccdUo8qZWvOMqJnlQJ7tZ0mupaJjKuoE3hknL3oEiBwyqS2grM5VFXagE9TQO2sEyogVJtqQMkiTrlkKhLcDXjyo1C5IknOglWnZ4BPrNOLOeRA9KEWBkANK9cf6igMEaBZ66fSnVIkGVZcgIqLQ9Byzp37VPKgtj23Uu2amVlQcQMoMhQGnqKqd28rGCBmQOH1rxpUGRT76RAI5UC2VkyTkAKE2g1JyNFocASZy5E0M66IifWKAJtUGvIzrkq1g51wVOvCgU34VSNRU80sgBYyqvvK45ipfYT4MoVpwoJferapeDC/xtg5+oNRblwXFYjxzg0c7s/EwpQBlGo6VEWqSUgZe9Bc7e9QWVYxIwEZ+VZ9hJPSpPaV0UowT4j9Kgu9WDkqKAlYyg+udNRnJFcq/cIwqVlTvd4p6ftQMrTnIoRaJP8mpFoCJBypkpAEjhy+VANbIz0okJgRwpaEceetciSRnlQIjX+ZV7iyJpb2EDIzNNtoIGYigbcUZBgZcK9S6QQKQ8rM8zxpWYjrQHtExl9a6ktJEV1Al9xU56moy4bnOpK7GZGopnrr0oBmxBHzp8uEEECvAiNNacdVoD8qAhtwnPOvSCD+4pSDhArkqJPSg9X5660juxGmdcpUnSlHL96Bbap6CjEgFGRzFR4cE5HL60+y+REZUEpb7PBIKlT1qH2y1geUmcsoqa2fdFCxOaOJjSmN62x3oUMwpMiKCEbSdNT7UQy3qOM02IERmTTyCQkAZqnhQNXDUT868sl92oK4TUkdn+DQlepM5e1R5GQoNQ3U2fjcgCUPJjPqKpJ2f3TrjatUKKT6H9q1PsZuUv2pQr42Va8YP+KA7RNgYbl10QAtOOOZAg/pQZPtHxKJGnDyFBBn+GnT1rxJFA13dOpSVCPY17hpQTA86ARYgH515MiIinnpjzr0NEHnymg9CQBHHjXOIP8Nc4SSeY1rxTlAORn0Ggp9MxmKQhHGddKfWSAAJy/mVAOU5njFed0Sc/WnNJ1p22bHyoH2GvCPDNe0UynLSuoI24yNBk9DRd2ZNNoAInjyoG0yeuVKSIjKnAjkAKdDcdaBCkkiIpxpER86Xg9v5pS2xyoG1jPSh3BRzgBiPKmLlnLLWgHYXkQBrT/fcAPX96GUk5gn2r0Kg/WgkNn3BSrqTUjcWaHEqUDhUOGqT+1RjRBE0625AymONAK7aqR8QIPypkKIM8varVZbcSR3b7YUmCJ0UP3zqGvGkTCZP8yoPHLla2ycUQc468qDGgopp1IStJTJMQQYCeZI45UhpIGca0Go9hMhdzEwQnykTVr7XFoTZYlfHiARzz1HlFR/Zyyi1tC4UwoSpZiMtaoO+u9KtoPTo0nJtPLmrzNBU3URpTcTnRToJyGv6UnAOGtAwoZQYrxIkcq8uJmvGUnMfOgcdslowlSSArNJ4Ec6SoQRTynFkQTlwHAUyuRE0DKk+eX89aSUiKe0zikMoKjwEUHraQP3p1xudDTy7Up1ETmJpCWz0oBACKKZ8pHSkBmaKbb4Cg5wQTFdT/AHU6nPjXUHu0diQsxMcqCXaEDIRXV1A39kI1y9Kc7kmAOXKurqAj7KQAY1pIYg6GurqB4WwIy4cOVNv28pNdXUAQtlGIHSRQ7luoHP6V1dQLbRCc6UJBryuoCWl8CJoxtf4UpEmva6gQ3bKSqQiTwkZe1OrbUHA46CSVSRkMh9K6uoLrvZvh31qlhlKkIWPGVAA5cBGo61TUsSnOfD869rqBbdoTw/nWlLsZOX0rq6gYuNmyOR502jZ5A0Irq6gSqyPUUy7ZmYArq6gSq1IGhpdnaKVMAkjhXldQSVw2tea0xAgeXKhmrQnSurqDl7PUnh/an2rVUfDXV1A59jVwB9q6ur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litakcent.com/wp-content/uploads/2010/03/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480053"/>
            <a:ext cx="3810001" cy="31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ursr.org/vitchyzna/92/12/html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701" y="160338"/>
            <a:ext cx="2041524" cy="344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076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695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Tahoma</vt:lpstr>
      <vt:lpstr>Times New Roman</vt:lpstr>
      <vt:lpstr>Verdana</vt:lpstr>
      <vt:lpstr>Wingdings 3</vt:lpstr>
      <vt:lpstr>Ион</vt:lpstr>
      <vt:lpstr>           Алла Горська,Іван Драч </vt:lpstr>
      <vt:lpstr>Алла Горська(18 вересня 1929 - 28 листопада 1970) -українська радянська художниця, дисидент, діяч правозахисного руху 1960-х років в Україні.  </vt:lpstr>
      <vt:lpstr>Творча діяльність </vt:lpstr>
      <vt:lpstr>Презентация PowerPoint</vt:lpstr>
      <vt:lpstr>Презентация PowerPoint</vt:lpstr>
      <vt:lpstr>Презентация PowerPoint</vt:lpstr>
      <vt:lpstr>Трагічна смерть</vt:lpstr>
      <vt:lpstr>Презентация PowerPoint</vt:lpstr>
      <vt:lpstr> Працював у сценарній майстерні Київської кіностудії ім.О.Довженка,в редакціях журналу «Вітчизна» і газети «Літературна Україна»,обіймав посади в Спілці письменників України. У 1962р вийшла збірка І.Драча «Соняшник»,в якій поет розкривав  свій ідеал поєднання добра і краси.  Його твори виховують аціональну свідомість,розвивають історичну пам`ять,є глибоко патріотичними.На початку 60-х рр. вони неодноразово критикувалися вищим партійним керівництвом республіки і Драч зазнав переслідувань.</vt:lpstr>
      <vt:lpstr>Презентация PowerPoint</vt:lpstr>
      <vt:lpstr>Презентация PowerPoint</vt:lpstr>
      <vt:lpstr>Кінематографічні роботи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Алла Горська,Іван Драч</dc:title>
  <dc:creator>Аня</dc:creator>
  <cp:lastModifiedBy>Аня</cp:lastModifiedBy>
  <cp:revision>25</cp:revision>
  <dcterms:created xsi:type="dcterms:W3CDTF">2013-12-07T15:54:08Z</dcterms:created>
  <dcterms:modified xsi:type="dcterms:W3CDTF">2013-12-10T21:53:32Z</dcterms:modified>
</cp:coreProperties>
</file>