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62" r:id="rId11"/>
    <p:sldId id="263" r:id="rId12"/>
    <p:sldId id="264" r:id="rId13"/>
    <p:sldId id="265" r:id="rId14"/>
    <p:sldId id="260" r:id="rId15"/>
    <p:sldId id="261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FAE3AA-240F-4AC6-944F-9660CD888D9F}" type="datetimeFigureOut">
              <a:rPr lang="uk-UA" smtClean="0"/>
              <a:pPr/>
              <a:t>19.12.2012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E9BA68-F74E-444A-A3F8-B1BAED19CFB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viscountydaycare.com/kurs-lekczj-z-flosof/467-vchennya_pro_monada.html" TargetMode="External"/><Relationship Id="rId7" Type="http://schemas.openxmlformats.org/officeDocument/2006/relationships/hyperlink" Target="http://osvita.ua/vnz/reports/biograf/24015/" TargetMode="External"/><Relationship Id="rId2" Type="http://schemas.openxmlformats.org/officeDocument/2006/relationships/hyperlink" Target="http://daviscountydaycare.com/storya-zaxdno-flosof/133-flosofya-novogo-chasu-lejbncz-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rreferat.com/index.php?referat=30651" TargetMode="External"/><Relationship Id="rId5" Type="http://schemas.openxmlformats.org/officeDocument/2006/relationships/hyperlink" Target="http://uk.wikipedia.org/wiki/%D0%9C%D0%BE%D0%BD%D0%B0%D0%B4%D0%B0" TargetMode="External"/><Relationship Id="rId4" Type="http://schemas.openxmlformats.org/officeDocument/2006/relationships/hyperlink" Target="http://subject.com.ua/philosophy/osnovi/46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00809"/>
            <a:ext cx="6982544" cy="1899642"/>
          </a:xfrm>
        </p:spPr>
        <p:txBody>
          <a:bodyPr/>
          <a:lstStyle/>
          <a:p>
            <a:pPr algn="ctr"/>
            <a:r>
              <a:rPr lang="uk-UA" dirty="0" err="1"/>
              <a:t>Ґотфрід</a:t>
            </a:r>
            <a:r>
              <a:rPr lang="uk-UA" dirty="0"/>
              <a:t> </a:t>
            </a:r>
            <a:r>
              <a:rPr lang="uk-UA" dirty="0" err="1" smtClean="0"/>
              <a:t>Лейбніц</a:t>
            </a:r>
            <a:r>
              <a:rPr lang="uk-UA" dirty="0" smtClean="0"/>
              <a:t> у сфері математики і філософії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500570"/>
            <a:ext cx="3071802" cy="2135088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Антонюк Устина</a:t>
            </a:r>
          </a:p>
          <a:p>
            <a:r>
              <a:rPr lang="uk-UA" dirty="0" err="1" smtClean="0"/>
              <a:t>Купчак</a:t>
            </a:r>
            <a:r>
              <a:rPr lang="uk-UA" dirty="0" smtClean="0"/>
              <a:t> Ярина</a:t>
            </a:r>
          </a:p>
          <a:p>
            <a:r>
              <a:rPr lang="uk-UA" dirty="0" smtClean="0"/>
              <a:t>Класична гімназія </a:t>
            </a:r>
          </a:p>
          <a:p>
            <a:r>
              <a:rPr lang="uk-UA" dirty="0" smtClean="0"/>
              <a:t>11-Б 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90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019363" cy="1646208"/>
          </a:xfrm>
        </p:spPr>
        <p:txBody>
          <a:bodyPr>
            <a:noAutofit/>
          </a:bodyPr>
          <a:lstStyle/>
          <a:p>
            <a:r>
              <a:rPr lang="uk-UA" sz="3200" dirty="0" smtClean="0"/>
              <a:t>Є дві системи філософії, які представляють філософські погляди </a:t>
            </a:r>
            <a:r>
              <a:rPr lang="uk-UA" sz="3200" dirty="0" err="1" smtClean="0"/>
              <a:t>Лейбніца</a:t>
            </a:r>
            <a:r>
              <a:rPr lang="uk-UA" sz="3200" dirty="0" smtClean="0"/>
              <a:t>: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785926"/>
            <a:ext cx="6786610" cy="4536504"/>
          </a:xfrm>
        </p:spPr>
        <p:txBody>
          <a:bodyPr>
            <a:normAutofit/>
          </a:bodyPr>
          <a:lstStyle/>
          <a:p>
            <a:r>
              <a:rPr lang="uk-UA" sz="2200" dirty="0"/>
              <a:t>О</a:t>
            </a:r>
            <a:r>
              <a:rPr lang="uk-UA" sz="2200" dirty="0" smtClean="0"/>
              <a:t>дна</a:t>
            </a:r>
            <a:r>
              <a:rPr lang="uk-UA" sz="2200" dirty="0"/>
              <a:t>, яку він відкрито проголошував, була оптимістичною, </a:t>
            </a:r>
            <a:r>
              <a:rPr lang="uk-UA" sz="2200" dirty="0" smtClean="0"/>
              <a:t>ортодоксальною, фантастичною </a:t>
            </a:r>
            <a:r>
              <a:rPr lang="uk-UA" sz="2200" dirty="0"/>
              <a:t>і </a:t>
            </a:r>
            <a:r>
              <a:rPr lang="uk-UA" sz="2200" dirty="0" smtClean="0"/>
              <a:t>дрібною</a:t>
            </a:r>
          </a:p>
          <a:p>
            <a:r>
              <a:rPr lang="uk-UA" sz="2200" dirty="0"/>
              <a:t>І</a:t>
            </a:r>
            <a:r>
              <a:rPr lang="uk-UA" sz="2200" dirty="0" smtClean="0"/>
              <a:t>нша</a:t>
            </a:r>
            <a:r>
              <a:rPr lang="uk-UA" sz="2200" dirty="0"/>
              <a:t>, яку поступово витягнули з його рукописів відносно недавні видавці, була </a:t>
            </a:r>
            <a:r>
              <a:rPr lang="uk-UA" sz="2200" dirty="0" smtClean="0"/>
              <a:t>глибокою, ясною, </a:t>
            </a:r>
            <a:r>
              <a:rPr lang="uk-UA" sz="2200" dirty="0"/>
              <a:t>багато в чому схожою </a:t>
            </a:r>
            <a:r>
              <a:rPr lang="uk-UA" sz="2200" dirty="0" smtClean="0"/>
              <a:t>на філософію </a:t>
            </a:r>
            <a:r>
              <a:rPr lang="uk-UA" sz="2200" dirty="0"/>
              <a:t>Спінози і дивно логічною</a:t>
            </a:r>
            <a:r>
              <a:rPr lang="uk-UA" sz="2200" dirty="0" smtClean="0"/>
              <a:t>.</a:t>
            </a:r>
            <a:endParaRPr lang="uk-UA" sz="2200" dirty="0"/>
          </a:p>
        </p:txBody>
      </p:sp>
      <p:pic>
        <p:nvPicPr>
          <p:cNvPr id="7170" name="Picture 2" descr="C:\Users\Dariy Antonyuk\Desktop\лейбніц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301200"/>
            <a:ext cx="4003676" cy="2389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2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643446"/>
            <a:ext cx="5000628" cy="1857388"/>
          </a:xfrm>
        </p:spPr>
        <p:txBody>
          <a:bodyPr>
            <a:normAutofit/>
          </a:bodyPr>
          <a:lstStyle/>
          <a:p>
            <a:r>
              <a:rPr lang="uk-UA" sz="1600" b="1" dirty="0" err="1"/>
              <a:t>Мона́да</a:t>
            </a:r>
            <a:r>
              <a:rPr lang="uk-UA" sz="1600" dirty="0"/>
              <a:t> (</a:t>
            </a:r>
            <a:r>
              <a:rPr lang="uk-UA" sz="1600" dirty="0" err="1"/>
              <a:t>від грец</a:t>
            </a:r>
            <a:r>
              <a:rPr lang="uk-UA" sz="1600" dirty="0"/>
              <a:t>. </a:t>
            </a:r>
            <a:r>
              <a:rPr lang="el-GR" sz="1600" dirty="0"/>
              <a:t>μονάς</a:t>
            </a:r>
            <a:r>
              <a:rPr lang="uk-UA" sz="1600" dirty="0"/>
              <a:t> — одиниця, неподільне) в ряді філософських систем — найпростіша, неподільна єдність, </a:t>
            </a:r>
            <a:r>
              <a:rPr lang="uk-UA" sz="1600" dirty="0" err="1"/>
              <a:t>першопочаток</a:t>
            </a:r>
            <a:r>
              <a:rPr lang="uk-UA" sz="1600" dirty="0"/>
              <a:t>, основа явищ. Учення про монади називають монадологією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 </a:t>
            </a:r>
            <a:r>
              <a:rPr lang="uk-UA" sz="2400" dirty="0" err="1" smtClean="0"/>
              <a:t>Лейбніц</a:t>
            </a:r>
            <a:r>
              <a:rPr lang="uk-UA" sz="2400" dirty="0" smtClean="0"/>
              <a:t> розвиває систему, що отримала назву «монадологія». </a:t>
            </a:r>
            <a:r>
              <a:rPr lang="uk-UA" sz="2400" dirty="0" err="1" smtClean="0"/>
              <a:t>Лейбніц</a:t>
            </a:r>
            <a:r>
              <a:rPr lang="uk-UA" sz="2400" dirty="0" smtClean="0"/>
              <a:t> першим системно і доказово представив розгляд Всесвіту як монади, тобто визнав монади індивідуальними складовими Всесвіту.</a:t>
            </a:r>
            <a:endParaRPr lang="uk-UA" sz="2400" dirty="0"/>
          </a:p>
        </p:txBody>
      </p:sp>
      <p:pic>
        <p:nvPicPr>
          <p:cNvPr id="6146" name="Picture 2" descr="C:\Users\Dariy Antonyuk\Desktop\лейбніц\mon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5656"/>
            <a:ext cx="3214688" cy="5106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40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84867"/>
              </p:ext>
            </p:extLst>
          </p:nvPr>
        </p:nvGraphicFramePr>
        <p:xfrm>
          <a:off x="214282" y="3429000"/>
          <a:ext cx="7200800" cy="3086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1257549">
                <a:tc>
                  <a:txBody>
                    <a:bodyPr/>
                    <a:lstStyle/>
                    <a:p>
                      <a:r>
                        <a:rPr lang="uk-UA" dirty="0" smtClean="0"/>
                        <a:t>Декарт допускав три субстанції: Бога, духа і матерію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Спіноза допускав одного Бога </a:t>
                      </a:r>
                      <a:endParaRPr lang="uk-UA" dirty="0"/>
                    </a:p>
                  </a:txBody>
                  <a:tcPr/>
                </a:tc>
              </a:tr>
              <a:tr h="593572">
                <a:tc>
                  <a:txBody>
                    <a:bodyPr/>
                    <a:lstStyle/>
                    <a:p>
                      <a:r>
                        <a:rPr lang="uk-UA" dirty="0" smtClean="0"/>
                        <a:t>Для Декарта протяжність є сутністю матерії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для Спінози і протяжність, і мислення є атрибутами Бога </a:t>
                      </a:r>
                      <a:endParaRPr lang="uk-UA" dirty="0"/>
                    </a:p>
                  </a:txBody>
                  <a:tcPr/>
                </a:tc>
              </a:tr>
              <a:tr h="1102348">
                <a:tc gridSpan="2">
                  <a:txBody>
                    <a:bodyPr/>
                    <a:lstStyle/>
                    <a:p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Лейбніц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вірив у нескінченне число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субстанцій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які називав «монада». Кожна з них мала деякі властивості фізичної точки, але тільки коли її розглядали абстрактно, фактично ж кожна монада є душею.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57166"/>
            <a:ext cx="3964809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214290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Подібно до Декарта і Спінози, </a:t>
            </a:r>
            <a:r>
              <a:rPr lang="uk-UA" sz="2400" dirty="0" err="1" smtClean="0"/>
              <a:t>Лейбніц</a:t>
            </a:r>
            <a:r>
              <a:rPr lang="uk-UA" sz="2400" dirty="0" smtClean="0"/>
              <a:t> засновував свою філософію на понятті «субстанції», але він радикально відрізнявся від них у розгляді відносини духу і матерії й у розгляді числа </a:t>
            </a:r>
            <a:r>
              <a:rPr lang="uk-UA" sz="2400" dirty="0" err="1" smtClean="0"/>
              <a:t>субстанцій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00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594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Вчення </a:t>
            </a:r>
            <a:r>
              <a:rPr lang="uk-UA" dirty="0" err="1" smtClean="0"/>
              <a:t>Лейбніца</a:t>
            </a:r>
            <a:r>
              <a:rPr lang="uk-UA" dirty="0" smtClean="0"/>
              <a:t> про монади: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785794"/>
            <a:ext cx="7588696" cy="552238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sz="2200" dirty="0" smtClean="0"/>
              <a:t>Увесь </a:t>
            </a:r>
            <a:r>
              <a:rPr lang="uk-UA" sz="2200" dirty="0"/>
              <a:t>світ складається з великої кількості </a:t>
            </a:r>
            <a:r>
              <a:rPr lang="uk-UA" sz="2200" dirty="0" err="1"/>
              <a:t>субстанцій</a:t>
            </a:r>
            <a:r>
              <a:rPr lang="uk-UA" sz="2200" dirty="0"/>
              <a:t>, які мають єдину природу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Принципово слід розрізняти світ </a:t>
            </a:r>
            <a:r>
              <a:rPr lang="uk-UA" sz="2200" dirty="0" err="1"/>
              <a:t>розумовоосяжний</a:t>
            </a:r>
            <a:r>
              <a:rPr lang="uk-UA" sz="2200" dirty="0"/>
              <a:t> (світ істинно сущого) і світ феноменальний (фізичний світ, який сприймається чуттям)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В основі світу лежать неподільні першоелементи – монади («духовні атоми»)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Усі вони об’єднані принципом попередньо встановленої гармонії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Монада володіє чотирма якостями: сприйняттям, уявленням, прагненням і потягом</a:t>
            </a:r>
            <a:r>
              <a:rPr lang="uk-UA" sz="2200" i="1" dirty="0"/>
              <a:t> </a:t>
            </a:r>
            <a:endParaRPr lang="uk-UA" sz="2200" dirty="0"/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Монади </a:t>
            </a:r>
            <a:r>
              <a:rPr lang="uk-UA" sz="2200" dirty="0" err="1"/>
              <a:t>замкуті</a:t>
            </a:r>
            <a:r>
              <a:rPr lang="uk-UA" sz="2200" dirty="0"/>
              <a:t> і незалежні один від одного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200" dirty="0"/>
              <a:t>Існує  чотири класи монади: «голі монади», «</a:t>
            </a:r>
            <a:r>
              <a:rPr lang="uk-UA" sz="2200" dirty="0" err="1"/>
              <a:t>монади</a:t>
            </a:r>
            <a:r>
              <a:rPr lang="uk-UA" sz="2200" dirty="0"/>
              <a:t> тварин», «монади людей», «Бог»</a:t>
            </a:r>
          </a:p>
          <a:p>
            <a:endParaRPr lang="uk-UA" dirty="0"/>
          </a:p>
        </p:txBody>
      </p:sp>
      <p:pic>
        <p:nvPicPr>
          <p:cNvPr id="5122" name="Picture 2" descr="C:\Users\Dariy Antonyuk\Desktop\лейбніц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643446"/>
            <a:ext cx="1766876" cy="2057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5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68470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785794"/>
            <a:ext cx="7239000" cy="3286148"/>
          </a:xfrm>
        </p:spPr>
        <p:txBody>
          <a:bodyPr>
            <a:normAutofit/>
          </a:bodyPr>
          <a:lstStyle/>
          <a:p>
            <a:r>
              <a:rPr lang="uk-UA" dirty="0" smtClean="0"/>
              <a:t>Творчість </a:t>
            </a:r>
            <a:r>
              <a:rPr lang="uk-UA" dirty="0" err="1" smtClean="0"/>
              <a:t>Лейбніца</a:t>
            </a:r>
            <a:r>
              <a:rPr lang="uk-UA" dirty="0" smtClean="0"/>
              <a:t> мала величезне значення для розвитку світової науки. К. Маркс високо оцінював наукову спадщину вченого, а Ф. Енгельс говорив, що розум цієї талановитої людини, обдарованої творчою фантазією і прагненням до знань, ніби випромінював навколо себе найгеніальніші ідеї.</a:t>
            </a:r>
          </a:p>
        </p:txBody>
      </p:sp>
      <p:pic>
        <p:nvPicPr>
          <p:cNvPr id="4098" name="Picture 2" descr="C:\Users\Dariy Antonyuk\Desktop\лейбніц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4848244" cy="2424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3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59432"/>
            <a:ext cx="7239000" cy="1143000"/>
          </a:xfrm>
        </p:spPr>
        <p:txBody>
          <a:bodyPr/>
          <a:lstStyle/>
          <a:p>
            <a:r>
              <a:rPr lang="uk-UA" dirty="0" smtClean="0"/>
              <a:t>Використані джерела: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71546"/>
            <a:ext cx="7239000" cy="4846320"/>
          </a:xfrm>
        </p:spPr>
        <p:txBody>
          <a:bodyPr/>
          <a:lstStyle/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http://daviscountydaycare.com/storya-zaxdno-flosof/133-flosofya-novogo-chasu-lejbncz-.html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http://daviscountydaycare.com/kurs-lekczj-z-flosof/467-vchennya_pro_monada.html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http://subject.com.ua/philosophy/osnovi/46.html</a:t>
            </a:r>
            <a:endParaRPr lang="uk-UA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http://uk.wikipedia.org/wiki/%D0%9C%D0%BE%D0%BD%D0%B0%D0%B4%D0%B0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http://www.ukrreferat.com/index.php?referat=30651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http://osvita.ua/vnz/reports/biograf/24015/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85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dirty="0" smtClean="0"/>
              <a:t>ПЛАН</a:t>
            </a:r>
            <a:br>
              <a:rPr lang="uk-UA" sz="8800" dirty="0" smtClean="0"/>
            </a:br>
            <a:endParaRPr lang="uk-UA" sz="40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672" y="1196752"/>
            <a:ext cx="5760640" cy="5506932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 </a:t>
            </a:r>
            <a:r>
              <a:rPr lang="uk-UA" sz="4400" b="1" dirty="0" smtClean="0"/>
              <a:t>Біографія </a:t>
            </a:r>
            <a:r>
              <a:rPr lang="uk-UA" sz="4400" b="1" dirty="0" err="1" smtClean="0"/>
              <a:t>Ґотфріда</a:t>
            </a:r>
            <a:r>
              <a:rPr lang="uk-UA" sz="4400" b="1" dirty="0" smtClean="0"/>
              <a:t> </a:t>
            </a:r>
            <a:r>
              <a:rPr lang="uk-UA" sz="4400" b="1" dirty="0" err="1" smtClean="0"/>
              <a:t>Лейбніца</a:t>
            </a:r>
            <a:endParaRPr lang="uk-UA" sz="4400" b="1" dirty="0" smtClean="0"/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 err="1" smtClean="0"/>
              <a:t>Лейбніц</a:t>
            </a:r>
            <a:r>
              <a:rPr lang="uk-UA" sz="4400" b="1" dirty="0" smtClean="0"/>
              <a:t> у математиці</a:t>
            </a:r>
          </a:p>
          <a:p>
            <a:pPr algn="ctr"/>
            <a:r>
              <a:rPr lang="uk-UA" sz="4400" b="1" dirty="0" smtClean="0"/>
              <a:t> </a:t>
            </a:r>
            <a:r>
              <a:rPr lang="uk-UA" sz="4400" b="1" dirty="0" err="1" smtClean="0"/>
              <a:t>Лейбніц</a:t>
            </a:r>
            <a:r>
              <a:rPr lang="uk-UA" sz="4400" b="1" dirty="0" smtClean="0"/>
              <a:t> у філософії</a:t>
            </a:r>
          </a:p>
          <a:p>
            <a:pPr algn="ctr"/>
            <a:r>
              <a:rPr lang="uk-UA" sz="4400" b="1" dirty="0" smtClean="0"/>
              <a:t> Висновок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973">
            <a:off x="6699883" y="4596452"/>
            <a:ext cx="2304256" cy="190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332">
            <a:off x="6971647" y="285367"/>
            <a:ext cx="1868280" cy="2902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" y="3121623"/>
            <a:ext cx="2017835" cy="2335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653">
            <a:off x="380246" y="4597366"/>
            <a:ext cx="1624433" cy="213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9793">
            <a:off x="343705" y="257312"/>
            <a:ext cx="1244476" cy="1922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642">
            <a:off x="7512144" y="2294629"/>
            <a:ext cx="1408393" cy="194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083">
            <a:off x="236096" y="2274869"/>
            <a:ext cx="2423320" cy="121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70186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Ґотфрід</a:t>
            </a:r>
            <a:r>
              <a:rPr lang="uk-UA" dirty="0"/>
              <a:t> Вільгельм </a:t>
            </a:r>
            <a:r>
              <a:rPr lang="uk-UA" dirty="0" err="1" smtClean="0"/>
              <a:t>Лейбніц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(1 </a:t>
            </a:r>
            <a:r>
              <a:rPr lang="uk-UA" sz="2400" dirty="0"/>
              <a:t>липня 1646, Лейпциг — 14 листопада 1716, </a:t>
            </a:r>
            <a:r>
              <a:rPr lang="uk-UA" sz="2400" dirty="0" smtClean="0"/>
              <a:t>Ганновер)</a:t>
            </a:r>
            <a:endParaRPr lang="uk-UA" sz="31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43050"/>
            <a:ext cx="5786446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П</a:t>
            </a:r>
            <a:r>
              <a:rPr lang="uk-UA" sz="2400" dirty="0" smtClean="0"/>
              <a:t>ровідний </a:t>
            </a:r>
            <a:r>
              <a:rPr lang="uk-UA" sz="2400" dirty="0"/>
              <a:t>німецький філософ, логік, математик, фізик, мовознавець та дипломат</a:t>
            </a:r>
            <a:r>
              <a:rPr lang="uk-UA" sz="2400" dirty="0" smtClean="0"/>
              <a:t>.</a:t>
            </a:r>
          </a:p>
          <a:p>
            <a:pPr marL="0" indent="0">
              <a:buNone/>
            </a:pPr>
            <a:r>
              <a:rPr lang="uk-UA" sz="2400" dirty="0"/>
              <a:t>Передбачив принципи сучасної комбінаторики. Створив першу механічну лічильну машину, здатну виконувати додавання, віднімання, множення й ділення. Незалежно </a:t>
            </a:r>
            <a:r>
              <a:rPr lang="uk-UA" sz="2400" dirty="0" err="1"/>
              <a:t>від Ньютона створив диференціальне й </a:t>
            </a:r>
            <a:r>
              <a:rPr lang="uk-UA" sz="2400" dirty="0" err="1" smtClean="0"/>
              <a:t>інтегра</a:t>
            </a:r>
            <a:r>
              <a:rPr lang="uk-UA" sz="2400" dirty="0" smtClean="0"/>
              <a:t>льне </a:t>
            </a:r>
            <a:r>
              <a:rPr lang="uk-UA" sz="2400" dirty="0"/>
              <a:t>числення і заклав основи двійкової системи числення.</a:t>
            </a:r>
          </a:p>
          <a:p>
            <a:endParaRPr lang="uk-UA" sz="2400" dirty="0"/>
          </a:p>
        </p:txBody>
      </p:sp>
      <p:pic>
        <p:nvPicPr>
          <p:cNvPr id="2050" name="Picture 2" descr="C:\Users\Dariy Antonyuk\Desktop\лейбніц\710_1_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0337"/>
            <a:ext cx="3257551" cy="4980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1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4371980" cy="706090"/>
          </a:xfrm>
        </p:spPr>
        <p:txBody>
          <a:bodyPr>
            <a:normAutofit/>
          </a:bodyPr>
          <a:lstStyle/>
          <a:p>
            <a:r>
              <a:rPr lang="uk-UA" dirty="0" smtClean="0"/>
              <a:t>Математика</a:t>
            </a:r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1" y="692696"/>
                <a:ext cx="5857883" cy="61653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uk-UA" dirty="0" smtClean="0"/>
                  <a:t>Свої успіхи у математиці </a:t>
                </a:r>
                <a:r>
                  <a:rPr lang="uk-UA" dirty="0" err="1" smtClean="0"/>
                  <a:t>Лейбніц</a:t>
                </a:r>
                <a:r>
                  <a:rPr lang="uk-UA" dirty="0" smtClean="0"/>
                  <a:t> розпочинає із дослідження теорії рядів та  виведення такої формули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𝛑</m:t>
                        </m:r>
                      </m:num>
                      <m:den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uk-UA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uk-UA" b="1" i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uk-UA" b="1" dirty="0">
                    <a:solidFill>
                      <a:schemeClr val="tx1"/>
                    </a:solidFill>
                  </a:rPr>
                  <a:t>. . . </a:t>
                </a:r>
                <a:endParaRPr lang="uk-UA" dirty="0" smtClean="0"/>
              </a:p>
              <a:p>
                <a:r>
                  <a:rPr lang="uk-UA" dirty="0" err="1" smtClean="0"/>
                  <a:t>Лейбніц</a:t>
                </a:r>
                <a:r>
                  <a:rPr lang="uk-UA" dirty="0"/>
                  <a:t>вивчає праці з </a:t>
                </a:r>
                <a:r>
                  <a:rPr lang="uk-UA" dirty="0" smtClean="0"/>
                  <a:t>геометрії,а саме питання </a:t>
                </a:r>
                <a:r>
                  <a:rPr lang="uk-UA" dirty="0"/>
                  <a:t>дотичних до кривих, і виходить з ідеєю «функції», в сучасній термінології — похідної, таким чином винаходячи центральну концепцію </a:t>
                </a:r>
                <a:r>
                  <a:rPr lang="uk-UA" dirty="0">
                    <a:solidFill>
                      <a:srgbClr val="6C0E68"/>
                    </a:solidFill>
                  </a:rPr>
                  <a:t>математичного аналізу</a:t>
                </a:r>
                <a:r>
                  <a:rPr lang="uk-UA" dirty="0" smtClean="0">
                    <a:solidFill>
                      <a:srgbClr val="6C0E68"/>
                    </a:solidFill>
                  </a:rPr>
                  <a:t>.</a:t>
                </a:r>
              </a:p>
              <a:p>
                <a:r>
                  <a:rPr lang="uk-UA" dirty="0" err="1" smtClean="0"/>
                  <a:t>Лейбніц</a:t>
                </a:r>
                <a:r>
                  <a:rPr lang="uk-UA" dirty="0" smtClean="0"/>
                  <a:t> створює диференціальне </a:t>
                </a:r>
                <a:r>
                  <a:rPr lang="uk-UA" dirty="0"/>
                  <a:t>й інтегральне </a:t>
                </a:r>
                <a:r>
                  <a:rPr lang="uk-UA" dirty="0" smtClean="0"/>
                  <a:t>числення. Вперше вводить в друк символ для </a:t>
                </a:r>
                <a:r>
                  <a:rPr lang="uk-UA" smtClean="0"/>
                  <a:t>інтегралу ∫.</a:t>
                </a:r>
                <a:endParaRPr lang="uk-UA" dirty="0" smtClean="0"/>
              </a:p>
              <a:p>
                <a:endParaRPr lang="uk-UA" dirty="0"/>
              </a:p>
              <a:p>
                <a:pPr marL="0" indent="0">
                  <a:buNone/>
                </a:pPr>
                <a:endParaRPr lang="uk-UA" dirty="0">
                  <a:solidFill>
                    <a:srgbClr val="6C0E68"/>
                  </a:solidFill>
                </a:endParaRPr>
              </a:p>
              <a:p>
                <a:endParaRPr lang="uk-UA" dirty="0"/>
              </a:p>
            </p:txBody>
          </p:sp>
        </mc:Choice>
        <mc:Fallback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692696"/>
                <a:ext cx="5857883" cy="6165304"/>
              </a:xfrm>
              <a:blipFill rotWithShape="1">
                <a:blip r:embed="rId2"/>
                <a:stretch>
                  <a:fillRect l="-624" t="-1583" r="-35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3021761" cy="24879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857884" y="0"/>
            <a:ext cx="328611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ввів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"</a:t>
            </a:r>
            <a:r>
              <a:rPr lang="ru-RU" dirty="0" err="1" smtClean="0"/>
              <a:t>диференціал</a:t>
            </a:r>
            <a:r>
              <a:rPr lang="ru-RU" dirty="0" smtClean="0"/>
              <a:t>", "</a:t>
            </a:r>
            <a:r>
              <a:rPr lang="ru-RU" dirty="0" err="1" smtClean="0"/>
              <a:t>диференціальне</a:t>
            </a:r>
            <a:r>
              <a:rPr lang="ru-RU" dirty="0" smtClean="0"/>
              <a:t> </a:t>
            </a:r>
            <a:r>
              <a:rPr lang="ru-RU" dirty="0" err="1" smtClean="0"/>
              <a:t>числення</a:t>
            </a:r>
            <a:r>
              <a:rPr lang="ru-RU" dirty="0" smtClean="0"/>
              <a:t>", "</a:t>
            </a:r>
            <a:r>
              <a:rPr lang="ru-RU" dirty="0" err="1" smtClean="0"/>
              <a:t>диференціальне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", "</a:t>
            </a:r>
            <a:r>
              <a:rPr lang="ru-RU" dirty="0" err="1" smtClean="0"/>
              <a:t>функція</a:t>
            </a:r>
            <a:r>
              <a:rPr lang="ru-RU" dirty="0" smtClean="0"/>
              <a:t>", "</a:t>
            </a:r>
            <a:r>
              <a:rPr lang="ru-RU" dirty="0" err="1" smtClean="0"/>
              <a:t>змінна</a:t>
            </a:r>
            <a:r>
              <a:rPr lang="ru-RU" dirty="0" smtClean="0"/>
              <a:t>", "</a:t>
            </a:r>
            <a:r>
              <a:rPr lang="ru-RU" dirty="0" err="1" smtClean="0"/>
              <a:t>постійна</a:t>
            </a:r>
            <a:r>
              <a:rPr lang="ru-RU" dirty="0" smtClean="0"/>
              <a:t>", "</a:t>
            </a:r>
            <a:r>
              <a:rPr lang="ru-RU" dirty="0" err="1" smtClean="0"/>
              <a:t>координати</a:t>
            </a:r>
            <a:r>
              <a:rPr lang="ru-RU" dirty="0" smtClean="0"/>
              <a:t>", "</a:t>
            </a:r>
            <a:r>
              <a:rPr lang="ru-RU" dirty="0" err="1" smtClean="0"/>
              <a:t>абсциса</a:t>
            </a:r>
            <a:r>
              <a:rPr lang="ru-RU" dirty="0" smtClean="0"/>
              <a:t>", "</a:t>
            </a:r>
            <a:r>
              <a:rPr lang="ru-RU" dirty="0" err="1" smtClean="0"/>
              <a:t>алгебраїчні</a:t>
            </a:r>
            <a:r>
              <a:rPr lang="ru-RU" dirty="0" smtClean="0"/>
              <a:t> і </a:t>
            </a:r>
            <a:r>
              <a:rPr lang="ru-RU" dirty="0" err="1" smtClean="0"/>
              <a:t>трансцендентні</a:t>
            </a:r>
            <a:r>
              <a:rPr lang="ru-RU" dirty="0" smtClean="0"/>
              <a:t> </a:t>
            </a:r>
            <a:r>
              <a:rPr lang="ru-RU" dirty="0" err="1" smtClean="0"/>
              <a:t>криві</a:t>
            </a:r>
            <a:r>
              <a:rPr lang="ru-RU" dirty="0" smtClean="0"/>
              <a:t>", "алгоритм«.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44680" cy="660688"/>
          </a:xfrm>
        </p:spPr>
        <p:txBody>
          <a:bodyPr>
            <a:normAutofit/>
          </a:bodyPr>
          <a:lstStyle/>
          <a:p>
            <a:r>
              <a:rPr lang="uk-UA" dirty="0" smtClean="0"/>
              <a:t>«Про приховану геометрію»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29058" y="857232"/>
            <a:ext cx="4371722" cy="6000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У </a:t>
            </a:r>
            <a:r>
              <a:rPr lang="uk-UA" sz="2400" dirty="0"/>
              <a:t>своїх математичних працях учений виклав відповідні </a:t>
            </a:r>
            <a:r>
              <a:rPr lang="uk-UA" sz="2400" dirty="0" smtClean="0"/>
              <a:t>правила без </a:t>
            </a:r>
            <a:r>
              <a:rPr lang="uk-UA" sz="2400" dirty="0"/>
              <a:t>доведень, відразу показуючи </a:t>
            </a:r>
            <a:r>
              <a:rPr lang="uk-UA" sz="2400" dirty="0" smtClean="0"/>
              <a:t>їх практичне застосування. </a:t>
            </a:r>
            <a:r>
              <a:rPr lang="uk-UA" sz="2400" dirty="0"/>
              <a:t>У </a:t>
            </a:r>
            <a:r>
              <a:rPr lang="uk-UA" sz="2400" dirty="0" smtClean="0"/>
              <a:t>його праці, викладено правила інтегрування багатьох </a:t>
            </a:r>
            <a:r>
              <a:rPr lang="uk-UA" sz="2400" dirty="0"/>
              <a:t>елементарних </a:t>
            </a:r>
            <a:r>
              <a:rPr lang="uk-UA" sz="2400" dirty="0" smtClean="0"/>
              <a:t>функцій</a:t>
            </a:r>
            <a:r>
              <a:rPr lang="uk-UA" sz="2400" dirty="0"/>
              <a:t>, зокрема й тих, за допомогою яких швидко </a:t>
            </a:r>
            <a:r>
              <a:rPr lang="uk-UA" sz="2400" dirty="0" smtClean="0"/>
              <a:t>й легко </a:t>
            </a:r>
            <a:r>
              <a:rPr lang="uk-UA" sz="2400" dirty="0"/>
              <a:t>виводилися формули обчислення площ, поверхонь і </a:t>
            </a:r>
            <a:r>
              <a:rPr lang="uk-UA" sz="2400" dirty="0" smtClean="0"/>
              <a:t>об'ємів-тіл обертання </a:t>
            </a:r>
            <a:r>
              <a:rPr lang="uk-UA" sz="2400" dirty="0"/>
              <a:t>і тіл, обмежених кривими поверхнями </a:t>
            </a:r>
            <a:r>
              <a:rPr lang="uk-UA" sz="2400" dirty="0" smtClean="0"/>
              <a:t>взагалі.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3116"/>
            <a:ext cx="3604815" cy="4172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6381329"/>
            <a:ext cx="27471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Правила інтегрування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0" y="670070"/>
            <a:ext cx="233539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516688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Предок сьогоднішнього калькулятора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071546"/>
            <a:ext cx="3857652" cy="301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1285860"/>
            <a:ext cx="3571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err="1" smtClean="0"/>
              <a:t>Лейбніц</a:t>
            </a:r>
            <a:r>
              <a:rPr lang="uk-UA" sz="2200" dirty="0" smtClean="0"/>
              <a:t> створив механічний калькулятор (арифмометр), що виконує додавання, віднімання, множення і ділення чисел, а також витяг коренів і зведення в степінь.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43380"/>
            <a:ext cx="83582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err="1" smtClean="0"/>
              <a:t>Лейбніц</a:t>
            </a:r>
            <a:r>
              <a:rPr lang="uk-UA" sz="2200" dirty="0" smtClean="0"/>
              <a:t> застосував систему числення, що використовує дві цифри: 0 і 1. Принцип двійкової системи числення </a:t>
            </a:r>
            <a:r>
              <a:rPr lang="uk-UA" sz="2200" dirty="0" err="1" smtClean="0"/>
              <a:t>Лейбніц</a:t>
            </a:r>
            <a:r>
              <a:rPr lang="uk-UA" sz="2200" dirty="0" smtClean="0"/>
              <a:t> пояснював на прикладі коробочки з отворами: відкритий отвір означає 1, закритий — 0. Одиниця позначалася кулею, що випала, нуль — відсутністю кулі. Двійкова система числення </a:t>
            </a:r>
            <a:r>
              <a:rPr lang="uk-UA" sz="2200" dirty="0" err="1" smtClean="0"/>
              <a:t> Лейбніц</a:t>
            </a:r>
            <a:r>
              <a:rPr lang="uk-UA" sz="2200" dirty="0" smtClean="0"/>
              <a:t>а знайшла згодом застосування в автоматичних обчислювальних пристроях. 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1029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7444680" cy="12791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Одне з найвизначніших досягнень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643050"/>
            <a:ext cx="5821818" cy="494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err="1" smtClean="0"/>
              <a:t>Лейбніц</a:t>
            </a:r>
            <a:r>
              <a:rPr lang="uk-UA" sz="2200" dirty="0" smtClean="0"/>
              <a:t> довів, що безкінечно малі</a:t>
            </a:r>
            <a:r>
              <a:rPr lang="uk-UA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2200" dirty="0" smtClean="0"/>
              <a:t>величини можна ділити до безкінечності. Він стверджував що вони не мають початкової точки. Наприклад якщо ми ділитимемо 4 або 3, то наблизимося до результату ділення, але ніколи його не досягнемо, або якщо ділити 10 на 3 то одержимо 3. 33333333… Але конкретного вирішення ми так і </a:t>
            </a:r>
            <a:r>
              <a:rPr lang="uk-UA" sz="2200" dirty="0" err="1" smtClean="0"/>
              <a:t>незможемо</a:t>
            </a:r>
            <a:r>
              <a:rPr lang="uk-UA" sz="2200" dirty="0" smtClean="0"/>
              <a:t> </a:t>
            </a:r>
            <a:r>
              <a:rPr lang="uk-UA" sz="2200" dirty="0" err="1" smtClean="0"/>
              <a:t>побачити.Мабуть</a:t>
            </a:r>
            <a:r>
              <a:rPr lang="uk-UA" sz="2200" dirty="0" smtClean="0"/>
              <a:t> цю ситуацію варто розглядати як метафізичне явище, яке полягає в тому що кожний елемент в природі є цілісним і непереривним.</a:t>
            </a:r>
            <a:endParaRPr lang="uk-UA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1000108"/>
            <a:ext cx="324036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Лейбніц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/>
              <a:t> </a:t>
            </a:r>
            <a:r>
              <a:rPr lang="ru-RU" dirty="0" err="1" smtClean="0"/>
              <a:t>множення</a:t>
            </a:r>
            <a:r>
              <a:rPr lang="ru-RU" dirty="0" smtClean="0"/>
              <a:t> </a:t>
            </a:r>
            <a:r>
              <a:rPr lang="ru-RU" dirty="0" err="1" smtClean="0"/>
              <a:t>позначати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крапкою</a:t>
            </a:r>
            <a:r>
              <a:rPr lang="ru-RU" dirty="0" smtClean="0"/>
              <a:t>, а </a:t>
            </a:r>
            <a:r>
              <a:rPr lang="ru-RU" dirty="0" err="1" smtClean="0"/>
              <a:t>ділення</a:t>
            </a:r>
            <a:r>
              <a:rPr lang="ru-RU" dirty="0" smtClean="0"/>
              <a:t> — </a:t>
            </a:r>
            <a:r>
              <a:rPr lang="ru-RU" dirty="0" err="1" smtClean="0"/>
              <a:t>двома,використовувати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круглі</a:t>
            </a:r>
            <a:r>
              <a:rPr lang="ru-RU" dirty="0" smtClean="0"/>
              <a:t>, </a:t>
            </a:r>
            <a:r>
              <a:rPr lang="ru-RU" dirty="0" err="1" smtClean="0"/>
              <a:t>квадратні</a:t>
            </a:r>
            <a:r>
              <a:rPr lang="ru-RU" dirty="0" smtClean="0"/>
              <a:t> і </a:t>
            </a:r>
            <a:r>
              <a:rPr lang="ru-RU" dirty="0" err="1" smtClean="0"/>
              <a:t>фігурні</a:t>
            </a:r>
            <a:r>
              <a:rPr lang="ru-RU" dirty="0" smtClean="0"/>
              <a:t> дужки у формулах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перетвореннях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599" y="3212976"/>
            <a:ext cx="2664296" cy="3033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5464" y="6257921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Одна із праць </a:t>
            </a:r>
            <a:r>
              <a:rPr lang="uk-UA" dirty="0" err="1" smtClean="0"/>
              <a:t>Лейбніца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4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39444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Гармонія філософії та математики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84784"/>
            <a:ext cx="5796136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dirty="0" smtClean="0"/>
              <a:t>В математиці </a:t>
            </a:r>
            <a:r>
              <a:rPr lang="uk-UA" sz="2800" dirty="0" err="1" smtClean="0"/>
              <a:t>Готфрід</a:t>
            </a:r>
            <a:r>
              <a:rPr lang="uk-UA" sz="2800" dirty="0" smtClean="0"/>
              <a:t> </a:t>
            </a:r>
            <a:r>
              <a:rPr lang="uk-UA" sz="2800" dirty="0" err="1" smtClean="0"/>
              <a:t>Лейбніц</a:t>
            </a:r>
            <a:r>
              <a:rPr lang="uk-UA" sz="2800" dirty="0" smtClean="0"/>
              <a:t> вбачав багато філософських ідей. Зокрема філософські суперечності пропонував вирішувати математичним шляхом. Він казав, що «у разі розходження поглядів між філософами, слід було взяти в руки пера, сісти за свої дошки і сказати один одному (по-дружньому) давайте порахуємо?»</a:t>
            </a:r>
            <a:endParaRPr lang="uk-UA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50" y="1700808"/>
            <a:ext cx="31750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8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" y="-459432"/>
            <a:ext cx="7239000" cy="1143000"/>
          </a:xfrm>
        </p:spPr>
        <p:txBody>
          <a:bodyPr/>
          <a:lstStyle/>
          <a:p>
            <a:r>
              <a:rPr lang="uk-UA" dirty="0" smtClean="0"/>
              <a:t>Філософія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836712"/>
            <a:ext cx="5429256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dirty="0" err="1"/>
              <a:t>Лейбніц</a:t>
            </a:r>
            <a:r>
              <a:rPr lang="uk-UA" sz="2200" dirty="0"/>
              <a:t> став завершувачем філософії </a:t>
            </a:r>
            <a:r>
              <a:rPr lang="en-US" sz="2200" dirty="0"/>
              <a:t>XVII </a:t>
            </a:r>
            <a:r>
              <a:rPr lang="uk-UA" sz="2200" dirty="0"/>
              <a:t>століття і попередником німецької класичної філософії, його філософська система склалася до 1685 року як підсумок двадцятирічної еволюції, в процесі якої він критично переробив основні ідеї </a:t>
            </a:r>
            <a:r>
              <a:rPr lang="uk-UA" sz="2200" dirty="0" err="1"/>
              <a:t>Демокріта</a:t>
            </a:r>
            <a:r>
              <a:rPr lang="uk-UA" sz="2200" dirty="0"/>
              <a:t>, Платона, Августина, Декарта, Гоббса, Спінози та </a:t>
            </a:r>
            <a:r>
              <a:rPr lang="uk-UA" sz="2200" dirty="0" smtClean="0"/>
              <a:t>інших.</a:t>
            </a:r>
          </a:p>
          <a:p>
            <a:pPr>
              <a:buNone/>
            </a:pPr>
            <a:r>
              <a:rPr lang="uk-UA" sz="2200" dirty="0"/>
              <a:t>Загальновідома філософія </a:t>
            </a:r>
            <a:r>
              <a:rPr lang="uk-UA" sz="2200" dirty="0" err="1"/>
              <a:t>Лейбніца</a:t>
            </a:r>
            <a:r>
              <a:rPr lang="uk-UA" sz="2200" dirty="0"/>
              <a:t> викладена в «</a:t>
            </a:r>
            <a:r>
              <a:rPr lang="uk-UA" sz="2200" dirty="0" smtClean="0"/>
              <a:t>Монадології» </a:t>
            </a:r>
            <a:r>
              <a:rPr lang="uk-UA" sz="2200" dirty="0"/>
              <a:t>і в «Началах природи і благодаті»; одну з названих робіт (невідомо яку) він написав для принца Євгенія Савойського, товариша по службі герцога </a:t>
            </a:r>
            <a:r>
              <a:rPr lang="uk-UA" sz="2200" dirty="0" err="1"/>
              <a:t>Мальборо</a:t>
            </a:r>
            <a:r>
              <a:rPr lang="uk-UA" sz="2200" dirty="0" smtClean="0"/>
              <a:t>.</a:t>
            </a:r>
            <a:endParaRPr lang="uk-UA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1643050"/>
            <a:ext cx="2920660" cy="45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655</TotalTime>
  <Words>874</Words>
  <Application>Microsoft Office PowerPoint</Application>
  <PresentationFormat>Екран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Вишукана</vt:lpstr>
      <vt:lpstr>Ґотфрід Лейбніц у сфері математики і філософії</vt:lpstr>
      <vt:lpstr>ПЛАН </vt:lpstr>
      <vt:lpstr>Ґотфрід Вільгельм Лейбніц (1 липня 1646, Лейпциг — 14 листопада 1716, Ганновер)</vt:lpstr>
      <vt:lpstr>Математика</vt:lpstr>
      <vt:lpstr>«Про приховану геометрію»</vt:lpstr>
      <vt:lpstr>Предок сьогоднішнього калькулятора</vt:lpstr>
      <vt:lpstr>Одне з найвизначніших досягнень</vt:lpstr>
      <vt:lpstr>Гармонія філософії та математики</vt:lpstr>
      <vt:lpstr>Філософія</vt:lpstr>
      <vt:lpstr>Є дві системи філософії, які представляють філософські погляди Лейбніца:</vt:lpstr>
      <vt:lpstr>Презентація PowerPoint</vt:lpstr>
      <vt:lpstr>Презентація PowerPoint</vt:lpstr>
      <vt:lpstr>Вчення Лейбніца про монади:</vt:lpstr>
      <vt:lpstr>Висновок</vt:lpstr>
      <vt:lpstr>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60</cp:revision>
  <dcterms:created xsi:type="dcterms:W3CDTF">2012-12-16T22:24:40Z</dcterms:created>
  <dcterms:modified xsi:type="dcterms:W3CDTF">2012-12-19T02:50:04Z</dcterms:modified>
</cp:coreProperties>
</file>