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22.02.2014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Гербы стран мира</a:t>
            </a:r>
            <a:endParaRPr lang="ru-RU" dirty="0"/>
          </a:p>
        </p:txBody>
      </p:sp>
      <p:sp>
        <p:nvSpPr>
          <p:cNvPr id="3" name="Подзаголовок 2"/>
          <p:cNvSpPr>
            <a:spLocks noGrp="1"/>
          </p:cNvSpPr>
          <p:nvPr>
            <p:ph type="subTitle" idx="1"/>
          </p:nvPr>
        </p:nvSpPr>
        <p:spPr/>
        <p:txBody>
          <a:bodyPr/>
          <a:lstStyle/>
          <a:p>
            <a:r>
              <a:rPr lang="ru-RU" dirty="0" smtClean="0"/>
              <a:t>Подготовила ученица 11 класса</a:t>
            </a:r>
          </a:p>
          <a:p>
            <a:r>
              <a:rPr lang="ru-RU" dirty="0" smtClean="0"/>
              <a:t>Исторического профиля КОЛИ</a:t>
            </a:r>
          </a:p>
          <a:p>
            <a:r>
              <a:rPr lang="ru-RU" dirty="0" err="1" smtClean="0"/>
              <a:t>Пшеничникова</a:t>
            </a:r>
            <a:r>
              <a:rPr lang="ru-RU" dirty="0" smtClean="0"/>
              <a:t> Вероника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2971792" cy="1143000"/>
          </a:xfrm>
        </p:spPr>
        <p:txBody>
          <a:bodyPr/>
          <a:lstStyle/>
          <a:p>
            <a:r>
              <a:rPr lang="ru-RU" dirty="0" smtClean="0"/>
              <a:t>Венесуэла</a:t>
            </a:r>
            <a:endParaRPr lang="ru-RU" dirty="0"/>
          </a:p>
        </p:txBody>
      </p:sp>
      <p:pic>
        <p:nvPicPr>
          <p:cNvPr id="25602" name="Picture 2" descr="http://upload.wikimedia.org/wikipedia/commons/thumb/4/46/Coat_of_arms_of_Venezuela.svg/485px-Coat_of_arms_of_Venezuela.svg.png"/>
          <p:cNvPicPr>
            <a:picLocks noChangeAspect="1" noChangeArrowheads="1"/>
          </p:cNvPicPr>
          <p:nvPr/>
        </p:nvPicPr>
        <p:blipFill>
          <a:blip r:embed="rId2"/>
          <a:srcRect/>
          <a:stretch>
            <a:fillRect/>
          </a:stretch>
        </p:blipFill>
        <p:spPr bwMode="auto">
          <a:xfrm>
            <a:off x="214282" y="1285860"/>
            <a:ext cx="3844394" cy="4448170"/>
          </a:xfrm>
          <a:prstGeom prst="rect">
            <a:avLst/>
          </a:prstGeom>
          <a:noFill/>
        </p:spPr>
      </p:pic>
      <p:sp>
        <p:nvSpPr>
          <p:cNvPr id="6" name="Прямоугольник 5"/>
          <p:cNvSpPr/>
          <p:nvPr/>
        </p:nvSpPr>
        <p:spPr>
          <a:xfrm>
            <a:off x="4357686" y="117693"/>
            <a:ext cx="4286280" cy="67403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600" dirty="0" smtClean="0"/>
              <a:t>Сноп ржи, расположенный в алом поле, символизирует сельское хозяйство страны, плодородие её почв, богатство народа и национальное единство Венесуэлы, а его 20 колосьев соответствуют числу входящих в неё штатов. В золотом поле расположено оружие (меч, сабля и три копья) и два национальных флага, связанных ветвью лавра, напоминают о славных победах в освободительной борьбе и о достижении независимости. В основании, в тёмно-синем поле белый конь, скачущий по бескрайним просторам (по одной версии — это дикий конь, по другой — личный конь </a:t>
            </a:r>
            <a:r>
              <a:rPr lang="ru-RU" sz="1600" dirty="0" err="1" smtClean="0"/>
              <a:t>Симона</a:t>
            </a:r>
            <a:r>
              <a:rPr lang="ru-RU" sz="1600" dirty="0" smtClean="0"/>
              <a:t> Боливара), олицетворяет свободу. </a:t>
            </a:r>
            <a:br>
              <a:rPr lang="ru-RU" sz="1600" dirty="0" smtClean="0"/>
            </a:br>
            <a:r>
              <a:rPr lang="ru-RU" sz="1600" dirty="0" smtClean="0"/>
              <a:t>Над щитом — два скрещённых рога изобилия, извергающих богатство, представляют природные богатства Венесуэлы и её процветание. Щит обрамляют оливковая и пальмовая ветви, перевязанные лентой в цвета национального флага (жёлтый — изобилие нации, синий — океан, отделяющий Венесуэлу от Испании, алый — кровь и храбрость народа).</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971792" cy="1011222"/>
          </a:xfrm>
        </p:spPr>
        <p:txBody>
          <a:bodyPr/>
          <a:lstStyle/>
          <a:p>
            <a:r>
              <a:rPr lang="ru-RU" dirty="0" smtClean="0"/>
              <a:t>Зимбабве</a:t>
            </a:r>
            <a:endParaRPr lang="ru-RU" dirty="0"/>
          </a:p>
        </p:txBody>
      </p:sp>
      <p:pic>
        <p:nvPicPr>
          <p:cNvPr id="24578" name="Picture 2" descr="http://upload.wikimedia.org/wikipedia/commons/thumb/e/ed/Coat_of_Arms_of_Zimbabwe.svg/380px-Coat_of_Arms_of_Zimbabwe.svg.png"/>
          <p:cNvPicPr>
            <a:picLocks noChangeAspect="1" noChangeArrowheads="1"/>
          </p:cNvPicPr>
          <p:nvPr/>
        </p:nvPicPr>
        <p:blipFill>
          <a:blip r:embed="rId2"/>
          <a:srcRect/>
          <a:stretch>
            <a:fillRect/>
          </a:stretch>
        </p:blipFill>
        <p:spPr bwMode="auto">
          <a:xfrm>
            <a:off x="214282" y="1142984"/>
            <a:ext cx="4742449" cy="4143404"/>
          </a:xfrm>
          <a:prstGeom prst="rect">
            <a:avLst/>
          </a:prstGeom>
          <a:noFill/>
        </p:spPr>
      </p:pic>
      <p:sp>
        <p:nvSpPr>
          <p:cNvPr id="5" name="Прямоугольник 4"/>
          <p:cNvSpPr/>
          <p:nvPr/>
        </p:nvSpPr>
        <p:spPr>
          <a:xfrm>
            <a:off x="5000628" y="714356"/>
            <a:ext cx="3929090" cy="59093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dirty="0" smtClean="0">
                <a:solidFill>
                  <a:schemeClr val="bg1"/>
                </a:solidFill>
              </a:rPr>
              <a:t>В зеленом поле серебряное крепостное сооружение. Глава серебряная, с семью волнистыми </a:t>
            </a:r>
            <a:r>
              <a:rPr lang="ru-RU" dirty="0" err="1" smtClean="0">
                <a:solidFill>
                  <a:schemeClr val="bg1"/>
                </a:solidFill>
              </a:rPr>
              <a:t>лазуревыми</a:t>
            </a:r>
            <a:r>
              <a:rPr lang="ru-RU" dirty="0" smtClean="0">
                <a:solidFill>
                  <a:schemeClr val="bg1"/>
                </a:solidFill>
              </a:rPr>
              <a:t> столбами. </a:t>
            </a:r>
            <a:br>
              <a:rPr lang="ru-RU" dirty="0" smtClean="0">
                <a:solidFill>
                  <a:schemeClr val="bg1"/>
                </a:solidFill>
              </a:rPr>
            </a:br>
            <a:r>
              <a:rPr lang="ru-RU" dirty="0" smtClean="0">
                <a:solidFill>
                  <a:schemeClr val="bg1"/>
                </a:solidFill>
              </a:rPr>
              <a:t>Над щитом изображены красная звезда и Великая Птица Зимбабве - </a:t>
            </a:r>
            <a:r>
              <a:rPr lang="ru-RU" dirty="0" err="1" smtClean="0">
                <a:solidFill>
                  <a:schemeClr val="bg1"/>
                </a:solidFill>
              </a:rPr>
              <a:t>Хунгве</a:t>
            </a:r>
            <a:r>
              <a:rPr lang="ru-RU" dirty="0" smtClean="0">
                <a:solidFill>
                  <a:schemeClr val="bg1"/>
                </a:solidFill>
              </a:rPr>
              <a:t> (изваяние из зеленого мыльного камня с крыши храма в развалинах Большого Зимбабве (</a:t>
            </a:r>
            <a:r>
              <a:rPr lang="ru-RU" dirty="0" err="1" smtClean="0">
                <a:solidFill>
                  <a:schemeClr val="bg1"/>
                </a:solidFill>
              </a:rPr>
              <a:t>ок</a:t>
            </a:r>
            <a:r>
              <a:rPr lang="ru-RU" dirty="0" smtClean="0">
                <a:solidFill>
                  <a:schemeClr val="bg1"/>
                </a:solidFill>
              </a:rPr>
              <a:t>. XIII в.) </a:t>
            </a:r>
            <a:br>
              <a:rPr lang="ru-RU" dirty="0" smtClean="0">
                <a:solidFill>
                  <a:schemeClr val="bg1"/>
                </a:solidFill>
              </a:rPr>
            </a:br>
            <a:r>
              <a:rPr lang="ru-RU" dirty="0" smtClean="0">
                <a:solidFill>
                  <a:schemeClr val="bg1"/>
                </a:solidFill>
              </a:rPr>
              <a:t>За щитом располагаются сельскохозяйственная мотыга и АК-47, которые связаны между собой с скрученными полосками зеленого и золотого шелка. </a:t>
            </a:r>
            <a:br>
              <a:rPr lang="ru-RU" dirty="0" smtClean="0">
                <a:solidFill>
                  <a:schemeClr val="bg1"/>
                </a:solidFill>
              </a:rPr>
            </a:br>
            <a:r>
              <a:rPr lang="ru-RU" dirty="0" err="1" smtClean="0">
                <a:solidFill>
                  <a:schemeClr val="bg1"/>
                </a:solidFill>
              </a:rPr>
              <a:t>Щитодержатели</a:t>
            </a:r>
            <a:r>
              <a:rPr lang="ru-RU" dirty="0" smtClean="0">
                <a:solidFill>
                  <a:schemeClr val="bg1"/>
                </a:solidFill>
              </a:rPr>
              <a:t> - две лесные антилопы-куду, стоящие на вершине земляного кургана, с лежащими на нем стеблями пшеницы, хлопка, и ростками кукурузы. </a:t>
            </a:r>
            <a:endParaRPr lang="ru-RU"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186370" cy="939784"/>
          </a:xfrm>
        </p:spPr>
        <p:txBody>
          <a:bodyPr>
            <a:normAutofit fontScale="90000"/>
          </a:bodyPr>
          <a:lstStyle/>
          <a:p>
            <a:r>
              <a:rPr lang="ru-RU" dirty="0" smtClean="0"/>
              <a:t>Соломоновы острова</a:t>
            </a:r>
            <a:endParaRPr lang="ru-RU" dirty="0"/>
          </a:p>
        </p:txBody>
      </p:sp>
      <p:pic>
        <p:nvPicPr>
          <p:cNvPr id="23558" name="Picture 6" descr="http://kudaho4u.com/wp-content/uploads/2013/09/Coat_of_arms_of_Solomon_Islands.png"/>
          <p:cNvPicPr>
            <a:picLocks noChangeAspect="1" noChangeArrowheads="1"/>
          </p:cNvPicPr>
          <p:nvPr/>
        </p:nvPicPr>
        <p:blipFill>
          <a:blip r:embed="rId2"/>
          <a:srcRect/>
          <a:stretch>
            <a:fillRect/>
          </a:stretch>
        </p:blipFill>
        <p:spPr bwMode="auto">
          <a:xfrm>
            <a:off x="428596" y="1357298"/>
            <a:ext cx="3451826" cy="4176710"/>
          </a:xfrm>
          <a:prstGeom prst="rect">
            <a:avLst/>
          </a:prstGeom>
          <a:noFill/>
        </p:spPr>
      </p:pic>
      <p:sp>
        <p:nvSpPr>
          <p:cNvPr id="7" name="Прямоугольник 6"/>
          <p:cNvSpPr/>
          <p:nvPr/>
        </p:nvSpPr>
        <p:spPr>
          <a:xfrm>
            <a:off x="4000496" y="1428736"/>
            <a:ext cx="4786346" cy="507831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dirty="0" smtClean="0"/>
              <a:t>На золотом гербовом щите изображён зелёный </a:t>
            </a:r>
            <a:r>
              <a:rPr lang="ru-RU" dirty="0" err="1" smtClean="0"/>
              <a:t>андреевский</a:t>
            </a:r>
            <a:r>
              <a:rPr lang="ru-RU" dirty="0" smtClean="0"/>
              <a:t> крест, на котором, в свою очередь, два перекрещивающихся серебристых копья, чёрные стрелы и традиционный коричневый щит. Справа и слева от изображения щита находятся изображения коричневый черепахи. В верхней синей части щита расположено изображение орла между двумя летящими фрегатами (в естественных цветах). </a:t>
            </a:r>
            <a:br>
              <a:rPr lang="ru-RU" dirty="0" smtClean="0"/>
            </a:br>
            <a:r>
              <a:rPr lang="ru-RU" dirty="0" smtClean="0"/>
              <a:t>Края гербового шлема имеют серебристо-синий цвет. Над шлемом — изображение традиционной лодки, над которым — стилизованное изображение солнца. </a:t>
            </a:r>
            <a:br>
              <a:rPr lang="ru-RU" dirty="0" smtClean="0"/>
            </a:br>
            <a:r>
              <a:rPr lang="ru-RU" dirty="0" err="1" smtClean="0"/>
              <a:t>Щитодержателями</a:t>
            </a:r>
            <a:r>
              <a:rPr lang="ru-RU" dirty="0" smtClean="0"/>
              <a:t> являются зелёный крокодил и акула. </a:t>
            </a:r>
            <a:br>
              <a:rPr lang="ru-RU" dirty="0" smtClean="0"/>
            </a:br>
            <a:r>
              <a:rPr lang="ru-RU" dirty="0" smtClean="0"/>
              <a:t>Щит находится на стилизованном коричневом изображении </a:t>
            </a:r>
            <a:r>
              <a:rPr lang="ru-RU" dirty="0" smtClean="0"/>
              <a:t>фрегата.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3328982" cy="917596"/>
          </a:xfrm>
        </p:spPr>
        <p:txBody>
          <a:bodyPr/>
          <a:lstStyle/>
          <a:p>
            <a:r>
              <a:rPr lang="ru-RU" dirty="0" smtClean="0"/>
              <a:t>Узбекистан</a:t>
            </a:r>
            <a:endParaRPr lang="ru-RU" dirty="0"/>
          </a:p>
        </p:txBody>
      </p:sp>
      <p:sp>
        <p:nvSpPr>
          <p:cNvPr id="4" name="Прямоугольник 3"/>
          <p:cNvSpPr/>
          <p:nvPr/>
        </p:nvSpPr>
        <p:spPr>
          <a:xfrm>
            <a:off x="4714876" y="1000108"/>
            <a:ext cx="4143404" cy="535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smtClean="0"/>
              <a:t>Государственный герб Узбекистана представляет собой изображение восходящего солнца над горами, реками и цветущей долиной, окруженными венком, состоящим справа из колосьев пшеницы и слева - из веток хлопчатника с раскрытыми коробочками хлопка. В верхней части герба находится восьмигранник, символизирующий знак утверждения республики, внутри которого полумесяц со звездой. В центре герба изображена птица </a:t>
            </a:r>
            <a:r>
              <a:rPr lang="ru-RU" dirty="0" err="1" smtClean="0"/>
              <a:t>Хумо</a:t>
            </a:r>
            <a:r>
              <a:rPr lang="ru-RU" dirty="0" smtClean="0"/>
              <a:t> с раскрытыми крыльями - символ счастья и свободолюбия. Внизу на банте ленты венка, символизирующей Государственный флаг республики, надпись «</a:t>
            </a:r>
            <a:r>
              <a:rPr lang="ru-RU" dirty="0" err="1" smtClean="0"/>
              <a:t>Узбекистон</a:t>
            </a:r>
            <a:r>
              <a:rPr lang="ru-RU" dirty="0" smtClean="0"/>
              <a:t>».</a:t>
            </a:r>
            <a:endParaRPr lang="ru-RU" dirty="0"/>
          </a:p>
        </p:txBody>
      </p:sp>
      <p:pic>
        <p:nvPicPr>
          <p:cNvPr id="22530" name="Picture 2" descr="http://www.moymir.uz/userfiles/image/gerbb.jpg"/>
          <p:cNvPicPr>
            <a:picLocks noChangeAspect="1" noChangeArrowheads="1"/>
          </p:cNvPicPr>
          <p:nvPr/>
        </p:nvPicPr>
        <p:blipFill>
          <a:blip r:embed="rId2"/>
          <a:srcRect/>
          <a:stretch>
            <a:fillRect/>
          </a:stretch>
        </p:blipFill>
        <p:spPr bwMode="auto">
          <a:xfrm>
            <a:off x="285720" y="1571612"/>
            <a:ext cx="4270309" cy="43386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7467600" cy="796908"/>
          </a:xfrm>
        </p:spPr>
        <p:txBody>
          <a:bodyPr/>
          <a:lstStyle/>
          <a:p>
            <a:r>
              <a:rPr lang="ru-RU" dirty="0" smtClean="0"/>
              <a:t>Австралия</a:t>
            </a:r>
            <a:endParaRPr lang="ru-RU" dirty="0"/>
          </a:p>
        </p:txBody>
      </p:sp>
      <p:sp>
        <p:nvSpPr>
          <p:cNvPr id="3" name="Содержимое 2"/>
          <p:cNvSpPr>
            <a:spLocks noGrp="1"/>
          </p:cNvSpPr>
          <p:nvPr>
            <p:ph idx="1"/>
          </p:nvPr>
        </p:nvSpPr>
        <p:spPr>
          <a:xfrm>
            <a:off x="5357818" y="142852"/>
            <a:ext cx="3571868" cy="3643338"/>
          </a:xfrm>
        </p:spPr>
        <p:style>
          <a:lnRef idx="1">
            <a:schemeClr val="accent1"/>
          </a:lnRef>
          <a:fillRef idx="3">
            <a:schemeClr val="accent1"/>
          </a:fillRef>
          <a:effectRef idx="2">
            <a:schemeClr val="accent1"/>
          </a:effectRef>
          <a:fontRef idx="minor">
            <a:schemeClr val="lt1"/>
          </a:fontRef>
        </p:style>
        <p:txBody>
          <a:bodyPr>
            <a:noAutofit/>
          </a:bodyPr>
          <a:lstStyle/>
          <a:p>
            <a:r>
              <a:rPr lang="ru-RU" sz="1600" dirty="0" err="1" smtClean="0"/>
              <a:t>Животные-щитодержатели</a:t>
            </a:r>
            <a:r>
              <a:rPr lang="ru-RU" sz="1600" dirty="0" smtClean="0"/>
              <a:t> стоят в переплетении </a:t>
            </a:r>
            <a:r>
              <a:rPr lang="ru-RU" sz="1600" b="1" dirty="0" smtClean="0"/>
              <a:t>ветвей золотой акации</a:t>
            </a:r>
            <a:r>
              <a:rPr lang="ru-RU" sz="1600" dirty="0" smtClean="0"/>
              <a:t> (ее называют также мимозой).</a:t>
            </a:r>
            <a:br>
              <a:rPr lang="ru-RU" sz="1600" dirty="0" smtClean="0"/>
            </a:br>
            <a:r>
              <a:rPr lang="ru-RU" sz="1600" dirty="0" smtClean="0"/>
              <a:t>Это маленькое дерево (или куст) — национальный флористический символ Австралии. Распространена в Южной Австралии, Виктории, Новом Южном Уэльсе и в Австралийской столичной территории. С 1992 г. 1 сентября в стране отмечается Национальный день </a:t>
            </a:r>
            <a:r>
              <a:rPr lang="ru-RU" sz="1600" dirty="0" smtClean="0"/>
              <a:t>акации.</a:t>
            </a:r>
            <a:endParaRPr lang="ru-RU" sz="1600" dirty="0"/>
          </a:p>
        </p:txBody>
      </p:sp>
      <p:pic>
        <p:nvPicPr>
          <p:cNvPr id="1030" name="Picture 6" descr="http://upload.wikimedia.org/wikipedia/commons/7/78/Australian_Coat_of_Arms.png"/>
          <p:cNvPicPr>
            <a:picLocks noChangeAspect="1" noChangeArrowheads="1"/>
          </p:cNvPicPr>
          <p:nvPr/>
        </p:nvPicPr>
        <p:blipFill>
          <a:blip r:embed="rId2"/>
          <a:srcRect/>
          <a:stretch>
            <a:fillRect/>
          </a:stretch>
        </p:blipFill>
        <p:spPr bwMode="auto">
          <a:xfrm>
            <a:off x="214282" y="1000108"/>
            <a:ext cx="5072066" cy="3913473"/>
          </a:xfrm>
          <a:prstGeom prst="rect">
            <a:avLst/>
          </a:prstGeom>
          <a:noFill/>
        </p:spPr>
      </p:pic>
      <p:sp>
        <p:nvSpPr>
          <p:cNvPr id="7" name="TextBox 6"/>
          <p:cNvSpPr txBox="1"/>
          <p:nvPr/>
        </p:nvSpPr>
        <p:spPr>
          <a:xfrm>
            <a:off x="4286248" y="4429132"/>
            <a:ext cx="4572032"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dirty="0" smtClean="0"/>
              <a:t>Щит окружают </a:t>
            </a:r>
            <a:r>
              <a:rPr lang="ru-RU" b="1" dirty="0" smtClean="0"/>
              <a:t>страус эму</a:t>
            </a:r>
            <a:r>
              <a:rPr lang="ru-RU" dirty="0" smtClean="0"/>
              <a:t> и </a:t>
            </a:r>
            <a:r>
              <a:rPr lang="ru-RU" b="1" dirty="0" smtClean="0"/>
              <a:t>кенгуру</a:t>
            </a:r>
            <a:r>
              <a:rPr lang="ru-RU" dirty="0" smtClean="0"/>
              <a:t>, наиболее известные в мире типично австралийские животные. Они были выбраны также и потому, что ни кенгуру, ни эму не могут ходить назад (пятиться). Только вперед!</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3686172" cy="917596"/>
          </a:xfrm>
        </p:spPr>
        <p:txBody>
          <a:bodyPr/>
          <a:lstStyle/>
          <a:p>
            <a:r>
              <a:rPr lang="ru-RU" dirty="0" smtClean="0"/>
              <a:t>Азербайджан</a:t>
            </a:r>
            <a:endParaRPr lang="ru-RU" dirty="0"/>
          </a:p>
        </p:txBody>
      </p:sp>
      <p:sp>
        <p:nvSpPr>
          <p:cNvPr id="3" name="Содержимое 2"/>
          <p:cNvSpPr>
            <a:spLocks noGrp="1"/>
          </p:cNvSpPr>
          <p:nvPr>
            <p:ph idx="1"/>
          </p:nvPr>
        </p:nvSpPr>
        <p:spPr>
          <a:xfrm>
            <a:off x="4786314" y="857232"/>
            <a:ext cx="4143404" cy="5500726"/>
          </a:xfrm>
        </p:spPr>
        <p:style>
          <a:lnRef idx="1">
            <a:schemeClr val="accent1"/>
          </a:lnRef>
          <a:fillRef idx="3">
            <a:schemeClr val="accent1"/>
          </a:fillRef>
          <a:effectRef idx="2">
            <a:schemeClr val="accent1"/>
          </a:effectRef>
          <a:fontRef idx="minor">
            <a:schemeClr val="lt1"/>
          </a:fontRef>
        </p:style>
        <p:txBody>
          <a:bodyPr>
            <a:noAutofit/>
          </a:bodyPr>
          <a:lstStyle/>
          <a:p>
            <a:pPr>
              <a:buNone/>
            </a:pPr>
            <a:r>
              <a:rPr lang="ru-RU" sz="2000" dirty="0" smtClean="0"/>
              <a:t>     В </a:t>
            </a:r>
            <a:r>
              <a:rPr lang="ru-RU" sz="2000" dirty="0" smtClean="0"/>
              <a:t>центре герба изображён </a:t>
            </a:r>
            <a:r>
              <a:rPr lang="ru-RU" sz="2000" dirty="0" smtClean="0"/>
              <a:t>огонь, который </a:t>
            </a:r>
            <a:r>
              <a:rPr lang="ru-RU" sz="2000" dirty="0" smtClean="0"/>
              <a:t>символизирует «Страну Огней». Цвета, использованные на гербе, являются цветами национального флага Азербайджана. Восьмиконечная звезда символизирует восемь ветвей тюркского народа. Снизу расположен венок из колосьев пшеницы и ветвей дуба. Венок из колосьев символизирует богатство, плодородие. Ветви дуба символизируют древность страны.</a:t>
            </a:r>
            <a:endParaRPr lang="ru-RU" sz="2000" dirty="0"/>
          </a:p>
        </p:txBody>
      </p:sp>
      <p:sp>
        <p:nvSpPr>
          <p:cNvPr id="16386" name="AutoShape 2" descr="http://upload.wikimedia.org/wikipedia/commons/6/6b/Emblem_of_Azerbaij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http://upload.wikimedia.org/wikipedia/commons/6/6b/Emblem_of_Azerbaij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data:image/jpeg;base64,/9j/4AAQSkZJRgABAQAAAQABAAD/2wCEAAkGBhQSERQUExQWFRUTGBUWGBYXFx8YEhkUFxcWFRgYFxYeHikfIRslHBYUHy8kIzM1LCwsFR4xNTAqNSYrLCkBCQoKDgwOGg8PGislHyMyKjUtNTI1NSw1NSksNTEtNTUzKjEwKiw1NTUrMjQqKTY0LDIwMCksLDQ2LzQ0KSwsLP/AABEIALQAgAMBIgACEQEDEQH/xAAcAAADAAMBAQEAAAAAAAAAAAAABQYBBAcDAgj/xABFEAACAAMDBQwFDAEEAwAAAAABAgADEQQSIQUxQVFhBhMiNFJxcoGRkqGyBxUyk9IWFyMzQlRigqKxwdEUJEPh8XPC8P/EABsBAAICAwEAAAAAAAAAAAAAAAAFAgYBAwcE/8QAOhEAAQIDAwkGBAYCAwAAAAAAAQIDAAQRBRIhBjFBUWFykaGxExYzU3GBFBUi8CQyQlTR0mKyweHx/9oADAMBAAIRAxEAPwCoAlrKDzAoAALMRXPpOnOfGNX1zY+Wncb4YxlriLdFPOkRkV2xLETaiXXHHVpuqIw4wWpaqpFSEpQDUVxi09c2Plp3G+GD1zY+Wncb4Yi4IfdzWvPc5Qo7yu+WmLT1zY+Wncb4YPXNj5adxvhiLgg7mtee5yg7yu+WmLT1zY+Wncb4YPXNj5adxvhiLgg7mtee5yg7yu+WmLT1zY+Wncb4YPXNj5adxvhiLgg7mtee5yg7yu+WmLT1zY+Wncb4YPXNj5adxvhiLgg7mtee5yg7yu+WmLT1zY+Wncb4YPXNj5adxvhiLgg7mtee5yg7yu+WmLT1zY+Wncb4Y2iJbSi8sKQVJVgKZq4jTnHhEDFnkTiK9GZ53hDbdiJstLTjbq1XlAY8Yb2Xaqp5S0KQBQVwgy1xFuinnSIyLPLXEW6KedIjIf5G+C/vnoIT5S+K3uwQQQRd4q0EEEEEEEfUmSzuqKKljQVNMaE5+qnXHzDbczY784OcEk1Yk5r1CFHiW/KIXWpN/Byjj9aEA03tHOPbIS/xMwhqlQTj6aeUK50lkYqwKsM4Of8A62x8xTbpWlTpe+S2VzKZVYqa8FzSleeh7Yly4Gcgc5jzWLanzCV7VwXVA0UNufTrBBjfaUh8I/2aDUHEekfUEYBjMOoVwQQQQQQRZ5E4ivRmed4jIs8icRXozPO8UjLLwWN8dDFpya8Vzdgy1xFuinnSIyLPLXEW6KedIjIMjfBf3z0EGUvit7sEEEEXeKtBBSCARmCKNNziTbNLmShcmFFal4lGNMxrWldYzbc0YnZO4VnslaKQZ06mBYjRXVUAcwGoQ7yCtLNJGpF/aFsu0q2UXYsAJcsSsSADMY3iATpzin4THExaEy4pxtSyUt31JrjQ/lGOwmo1HGOn/CsoCVhICl3QdoznpjrjwyRk1W/zZHsVmUFM4UlihFdQp2wbpbMsmQkuWAquxv0ztRagMc5146tUbVvb/HtiTc0ueBKc6nHsMfAcwOqDdklZKHVMHikwfvSN0k8py0JZSjVCyk00XgAk12gjDZTXGuaQEyjwSKKSFcM/TnEjBBBHZY5pBBBBBBBFnkTiK9GZ53iMizyJxFejM87xSMsvBY3x0MWnJrxXN2DLXEW6KedIjIs8tcRbop50iMgyN8F/fPQQZS+K3uwQQQRd4q0EAggjMEX+Q5lbNJP4F/aE2XrIjtLskpQC7765H2VowZjrJvHPqA0iDcnlYAbyxoakpXSDiV5wakbDsjdsNleXa5zMhKzrt2YKEKFHssK1GYD8u2OHvS67Onnr5oUVUnRU1wO2gN72prjqLTyZuWbKcQqgOzDEcqe8I8sIZCT7OzFpe9ibKLGrIVdVu15zTm64cbpmrZFJzkyu2or/ADC622BrXbjSokyaI5+ybpDMoOk3sNl2uqvzumyys0iXLNUQ1LDMWoQAuwAnHSTshtIsLmZqVSjFQIWumYflz7SE47TtjxTbyWZd8qwBBSnbnzbBXDZCOCCCOsxzuCCCCCCCLPInEV6MzzvEZFnkTiK9GZ53ikZZeCxvjoYtOTXiubsGWuIt0U86RGRZ5a4i3RTzpEZBkb4L++egjOUvit7sEEAGgAnTgCcNZoM0ZlKWIC8IsQFA0k5ouanUJBJIwxOwbYrKW1qpQHHNthjk7ITTpLujcNXKhTS6wuq2B0HhUxqMNGeFv/1NIOkGKY5clWNN5VWmtL+sK4IHY1N5tpr+0LsvWM/5TKiktMCvdAqakEN4oSTtim2RbTy5txMxg0q8pBVhQCh4XSCK+2EWW0bMbTLoLIq4m6FAaScONRSFJFYY2fdBPQUEyo/EAx7SKxpWmQ0t7jihAxowNNQNDnpjSPiLM5LydothS0pWnQSK8DCND0zJLKUqKTpH8iNu2ZWmzRR3JXkiiqecDP1xqQQa8+GJNDQDacw643My8vKIutJShOzCNTjr0yqqyVHjBDOVkBmsyzkJY0a8hGJCsy1UjYtaHXgdB0bJZWmuqJnY59AGljsAx7Bpiml7pJUtpciSjOoZZQcYJezUDaTp2xWsorSmJdbbcnisfUrVd1HRjo04YQ7saRaeQtUx+U4DXXZ6RJgxmN615Nb/ACJkqWpajEgDMFajCpzAC9THVGlMUqzKRipoSCCK6QCNUWGVtBiZCLiheUkKppAIrjCh+TdZKrwwBIroJGqMRZ5E4ivRmed4jIs8icRXozPO8VbLLwWN8dDD3JrxXN2DLXEW6KedIjIs8tcRbop50iMgyN8F/fPQRnKXxW92Ge5p6WqXtvjtUn+IqZmSpazTaAKMFaoHsk09ojlUqK7YltzK1tSbBMP6f+YqcvTGEh1RSzzBvagDS2BJOgAVNTqEV3KtSvmoQhVLyUg6MCTn2Uzw2sED4G8oVoSR7aonJdjLZLZqcNyZzHSaPj2LXsiqsjLMVZoAq6LwtNPapXVUmFGTcryZVLJMN1kFw3qXHqMSDoBvaaZ4+tzZMp5tlY/VG8m2U2PgSO8RohNPJW6hwkEUUVp2oXQYbBRNPXZDWXKUFIBrgEnYpNT/ADw2xNZTH087/wAkzzmNaN7Ly0tM4fiB7yIx8WMaMdispd+RZV/gnoI5vPpuzTo/yV1gh7uPek5xoKeVhTzGEUPtxo+mmbEHi3/ELsp6fKnq6h/sI9lh1+Obpt6GGeUMnJIl2idLF1mlkUzKuu7qrgeoQutdm3qyWSYBQSXlTH/MOEe8RDTdNLeZLWRLBJnMAWpwVRSCzMcw0Cmmp1R4yMryLQrWZqoxBl3GpWoquBBIqCM2yOXy7rpZQ6qqqKqvSbgASK+14DVF7cQgLKBQYfTo+okk86Ew7lSlBLKBVyCSM5pQAnqjmksUAB1D9otty9qYyjLf27OxlnaF9k9mG2gOmI+1JSZMGqZMHUHYDwi0ZGoLE3MMqNcE46wMx9CCCNkIMpD2ku04NZ5/+R5xaZE4ivRfzvEXFpkTiK9F/O8MssvBY3x0MePJrxXN2MZa4i3RTzpEZFnlriLdFPOkRkGRvgv756CDKXxW92GG56ddtMsnTeXvKaeIA64tMoW0SpTzGzIK01nMB1kgdcc7rqNCKEEZwRiCNoNDFTJyrLtckyZrb27AA6ASCCChOGcDgmF+VtlqXMtzlCW8AumJABz8DxG2PXk/PJDKpeoCsSmumv8A3GbBkUTLPNeeAXtH0h/AKEpd1EA166Ro7kbQZ05Xz73Z0RjtvMRjzEdh1Q7tVjnCymUGDuVuB6b2AhopJxOIWuI00whNJt8qxyjLkETJrGrOPqw3PpA0AbakVMV6VU5ONutNi8tagEgZkpzE45k0oBXUNUOn7kupC1m6lIqSdJ1bTWp99saO6Bq2qbTWo6xLQHxBHVC+AknEmpNSSc5JxJMEddkZb4WWbYJrdSBwEc6m3u3fW6NJJgh1uRnUnkctCOtSDTsLHqMJY+5M5kZXU0ZTUHbt2HEHYTGi1pMzsm5LjOoYeoxHMRts+ZEtModOYHH0OEXeW8p7xJLgVbBUGt2zfyeqEttyCsuwvfxmrWaX0iYSCaHVo25+bYmWmVbpapf3qarBwDSocAioB9pcTm8I2MvWSbMkCXeThEb7MPAQIKkmlScSFFK68RHHmL0mttlf0Kv1XWowFKeoz5s9dOEdHco+lTiPqF36aaz9j04xqbk5xmzLRN0OZQ53EsBvGJy2vWbMIzGZMpzX2oYbz8ry5EkSLKa0FDNzCpzldbHWMBhStAIQgRfsm5B1L7k4pJSlQCUA4G6mgqRowA5xUrcm0KbRLpNSCSqmaprhzjMWmROIr0X87xFxaZE4ivRfzvEcsvBY3x0MZya8VzdjGWuIt0U86RGRe2mxb9Zt7rdvKuNK0IIbN1RHW3JE2UeEhpylBZO0Co6wI8eSM9LtB5lxYCiskA4VGb0j05QyrzhQ4hJIAxpjGnGCIFNTQYnUMT2DGG1h3MzpmJG9jQXFWP5QQQNp7DFzm7TlJNF99wDrwGMVmXkZiYVdbQT9680KLgpSgpqph2R9RuWzJE6UeEhpylBZe0Co6wI1ZcssaKpY6lBJ8P5iTE7KLb7RpabusEc4HZWZSq44hVfQx8wQ4k7lJzIWN1W0Ic552GAOzHaRCu02ZpZpMVk6QoOpsx6jGqWteSmVltp1JI+8NftE3rNmmEhS0EA/eOr3jzgj0s1leYaS1Z+iOD1t7I7YaWjcpOVAwuudKLgw5icG8OuMTFsSMs4G3XUgn7x1e8DNmzTyStDZIH3hr9oTMtc+PPmgKjUMM2zmjM1SpowKnUwunxjZseTJs08BCRyiLqd45+qseh6blW0dq4tNBpJHKNbcvMKV2aEqrqxjWghtbdy86WKik0abgow/KTiNo7BChzdNG4J1NwT2GhjXKWpKTibzDgPI8DjEpiQmJc3XEEcxxzRmLTInEV6L+d4lrHkmbNPAQ05TcFO05+qsWVmsW82be63rqtjSlSSWOHXFMyunpd0MsNrBUFgkDGgzYxZcnZV5srcWkgEYVwjWy0f9C3RTzpE9Zd0c+XhfDjU4vfqBDeMVVotSy7NfdbyhVquBqCQtKHDTphCcm2WdjJm70x+w2auxGIPdNIrdnOy6UOJmmipN4/VSoB6iGVpNTKloVKuhKqflrSv/AAYw27CbTBJddfCI7L0LLblWbN+sc00KOCoOjAaeeGvyPYYtOQKNNw5utgBAk2x2fNW0OcCeCwAOBpWidmMM2n7MbNZNq+vYD1VmhU4xaTg/GPBCPUD/AFpXjGlZd0c+WKX741OL36gQ3jGw+66cRgJY23WPZVqdsejZOss7GVO3pj9hs1disQe6YydyoXGZaFVdd0L+pnI8DGFvWOo1eauq1FJB4DCJJZtdIo06FJ11B5nGE83KU1nDmY18ZiGpTmUYU6oYyN1k9RQ3H2kEN2qQPCNn/LsSDerhdT7UylTXQb2Da/ZwEfHyclzcbPaFI5LcJh1ggjrFYm5MSCwBNS5Qn9JKaYe2I9IiiWn0EmWmAtX6hWuPvh0jytG6ycwotxNoBLdrGnhC6RlKajFlmNeOck3q9IHCG53Ny5WNongDkgXSdlSSx/KKxk2uxTPoyhlhcEmUu8+Iqc/LzxhuZkEAplpcrR+ohNcPfE+nvAuWn1kKmZgIV+kVpj7YdY8pe6+cM6y220YHzUjwtW6ae4peCD8Aoe8ST2UjaG5O9jKno667tf1K1D2CA5Hs8j6+dfI/21FCedQS3iBEEu2MlV5pu8rUAongcImWrZULrjgSnXUDmMYVWPKk2V9XMIGkE3lJ01BrjDNN2E3Sss94f+xj0afY5+BBs7DANQKKDAVIqmblZowNyJbFJyMpzG7XxDEHwibr9muH8ayW1bQeqc8QbYtJsfg3g4n1B5KrTjGna90k+YKXgg/AKHvEk9kUGRT/AKJei+37b6YV+qrNIxnzt8Yf7a4dqAlu00h7Z7UsyzX1W6pVqLhgAStKDDRohXaDsspDaZVshF4fVSgJ1Y4mGtmtTKVrVNOAqp+WtacMBHzbbGZtlKLSrKtK5sCrfxETa7K0s3ZilTm4WY8xzHqi5ylZJhkTpUtikxd8RSDQhlY3Mdou9sc6sfpQny6y7VJWYV4LfYeowIYUKk9QjdZL80wt1LSQoBRqmtD6g5oladnszgQpaik0wOccI9N6UY3VFNNAPGGFhyPNnYovB5TcFT0TTHqw2xqj0l2VcUsVGGbCWuPSC1hJlj0lWqcaIRIUGtExbDW5/igh0qdn3fpaaCNqjXkIUtWJLoN55wr2AU5w8tdmaWbsxShzcLMeY5j1R4hFGhRXYAY18nelecq3Z8pJw1g3GPPgVPZG4fSnKTGVYwrHTVVHaq1MZE/PJF1TAJ1hQA54xFVgsE1Q6QNRFTxwjelZAnshcS8NCk0mEawp/mhhdMlit1hiM6sOEOdTiISWn0kWxpomBwgGaWq/R0/EDUnrh3J9KiOoFpsqvTSpBHdcGnbEUzdotm842lYOhJoRxzxscsSUUAGllJGk41/iMypQrdVeEfsqOEeoYwwn5BnogcpUHOFN516Sj+KwutHpUVFIs1lVCdLUA7iAV7YS2P0kWxJhdnEwNnRl4A6NKEdUCpu0XDebbSkDQTUnhmgbsSUSkhxZUTpGFOtYcFFbGinbQGPay2cubktbx5KjNz6B1xgelCQ+M6xhm18B/FlBjXt/pWe7ds0hZQ0FuFTmQAKPGJG0J1Qupl6HWVCnLExrTYLIP1vEp1AUPWGltyLOlCrpUcpOEo2HCo56U2wu3tWxoprpoD4wpyV6SbXJPDYTlJqRMz456MKEftDsek2zPjNsQLa+A+POygxhM7Psi660F7UmnIxJ2xJdZvMuFGwivOPqyWVnN2WpY6lGA5zmHXFvYrGZVlCNQlVatM1SWbDtjn1r9KE56SrJIWWW4K/bepzBVACg9sdFyfZZgkSpUxi81t7RmJxLsRfNdlWP5YSWrMTL6mkupCQVCia1PqTmhtZlnsyYWpKio0xOYcIqcvZFYsZ0oVY0vppYDAMv4gMKHOANIEQ+V9y1ktb/AEsv6QZ6Ey535hge0R1ePC1WKXMFJiK4GhlDDxENZuyUvOds0soXrH2OsbW5kpTdUKiOP/NfYeTM940HzX2HkzPeNHV/k/Zvu8n3Sf1B8n7N93k+6T+o83yqb/dK5/2jZ8Q35Y+/aOUfNfYeTM940Y+a+w8mZ7xo6x8n7N93k+6T+oPk/Zvu8n3Sf1B8qnP3Suf9oPiG/LH37RyZ/RbYiMBNB174T++ESW6f0aTLOpmSGM2WuLKRSao10GDDmodkfoY7nrN93k9UtQeogVEIss5G3jhoSZWZgTUy64BgTiUzA1zZ81aQXLz8mO1S72gGcHVszxkOMum6U0jg25XcNNtvDrvcmtL5FSxGcIunnzftF1I9FVjAoxmudZengoAi3yPkjfWuL9HKl0DFRQ1zhE0DA1J0AimJqKNNzdmA+olnayB262YEmMNonrQHahfZoOYDPTl19oyotM/TS8dMcp+a6xcmZ7wwfNdYuTM94Y6x8nrN93k+6T+oPk/Zvu8n3Sf1Gz5VOfuVc/7RH4hvyx9+0cn+a+xcmZ7wwfNfYuTM94Y6x8n7N93k+6T+oPk/Zvu8n3S/1B8qnP3Suf8AaD4hvyx9+0c3yTuXslkcb1LG+HNUmZO23RiewRcZAyKwYTpousK3E0qDgWb8RGFNAJ0kw6s1iSWKS0VBqVQo8BHtHplLJSy52zqytegnR16xrcmSpN1IoIIIIIcx5YIIIIIIIIIIIII+J0oMpVhUMCCNYOBggggjVyPYVkyURamgqS2LEnEknXUxuwQRgAAUEFawQQQRmCCCCCCCCCCCCC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2" name="Picture 8" descr="http://azembassy.qa/files/image/275px-Coat_of_arms_of_Azerbaijan_svg.png"/>
          <p:cNvPicPr>
            <a:picLocks noChangeAspect="1" noChangeArrowheads="1"/>
          </p:cNvPicPr>
          <p:nvPr/>
        </p:nvPicPr>
        <p:blipFill>
          <a:blip r:embed="rId2"/>
          <a:srcRect/>
          <a:stretch>
            <a:fillRect/>
          </a:stretch>
        </p:blipFill>
        <p:spPr bwMode="auto">
          <a:xfrm>
            <a:off x="0" y="1142984"/>
            <a:ext cx="4807041" cy="5143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2257412" cy="1143000"/>
          </a:xfrm>
        </p:spPr>
        <p:txBody>
          <a:bodyPr/>
          <a:lstStyle/>
          <a:p>
            <a:r>
              <a:rPr lang="ru-RU" dirty="0" smtClean="0"/>
              <a:t>Алжир</a:t>
            </a:r>
            <a:endParaRPr lang="ru-RU" dirty="0"/>
          </a:p>
        </p:txBody>
      </p:sp>
      <p:pic>
        <p:nvPicPr>
          <p:cNvPr id="15362" name="Picture 2" descr="http://ostranah.ru/media/coats_of_arms/algeria_coat_of_arms.jpg"/>
          <p:cNvPicPr>
            <a:picLocks noChangeAspect="1" noChangeArrowheads="1"/>
          </p:cNvPicPr>
          <p:nvPr/>
        </p:nvPicPr>
        <p:blipFill>
          <a:blip r:embed="rId2"/>
          <a:srcRect/>
          <a:stretch>
            <a:fillRect/>
          </a:stretch>
        </p:blipFill>
        <p:spPr bwMode="auto">
          <a:xfrm>
            <a:off x="285720" y="1285860"/>
            <a:ext cx="4119558" cy="4119558"/>
          </a:xfrm>
          <a:prstGeom prst="rect">
            <a:avLst/>
          </a:prstGeom>
          <a:noFill/>
        </p:spPr>
      </p:pic>
      <p:sp>
        <p:nvSpPr>
          <p:cNvPr id="5" name="Прямоугольник 4"/>
          <p:cNvSpPr/>
          <p:nvPr/>
        </p:nvSpPr>
        <p:spPr>
          <a:xfrm>
            <a:off x="4572000" y="642918"/>
            <a:ext cx="4429156" cy="507831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dirty="0" smtClean="0"/>
              <a:t>Изображение </a:t>
            </a:r>
            <a:r>
              <a:rPr lang="ru-RU" dirty="0" smtClean="0"/>
              <a:t>полумесяца, которое присутствует и на флаге Алжира  </a:t>
            </a:r>
            <a:r>
              <a:rPr lang="ru-RU" dirty="0" smtClean="0"/>
              <a:t>-является </a:t>
            </a:r>
            <a:r>
              <a:rPr lang="ru-RU" dirty="0" smtClean="0"/>
              <a:t>символом Ислама. Надпись, обрамляющая эмблему на арабском, гласит Народная демократическая республика Алжир, араб. </a:t>
            </a:r>
            <a:r>
              <a:rPr lang="ar-AE" dirty="0" smtClean="0"/>
              <a:t>الجمهورية الجزائرية الديمقراطية الشعبية‎‎.</a:t>
            </a:r>
            <a:br>
              <a:rPr lang="ar-AE" dirty="0" smtClean="0"/>
            </a:br>
            <a:r>
              <a:rPr lang="ru-RU" dirty="0" smtClean="0"/>
              <a:t>Под восходящим солнцем изображена рука Фатимы (дочери пророка Мухаммеда). Рука Фатимы является традиционным символом региона. Восходящее солнце символизирует новую эру. Остальные символы относятся к сельскому хозяйству и промышленности, изображая заводы вокруг гор и строения, символизирующие сельское хозяйство. Гора представляет горы Атлас.</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4829180" cy="939784"/>
          </a:xfrm>
        </p:spPr>
        <p:txBody>
          <a:bodyPr/>
          <a:lstStyle/>
          <a:p>
            <a:r>
              <a:rPr lang="ru-RU" dirty="0" smtClean="0"/>
              <a:t>Антигуа и </a:t>
            </a:r>
            <a:r>
              <a:rPr lang="ru-RU" dirty="0" err="1" smtClean="0"/>
              <a:t>Барбуда</a:t>
            </a:r>
            <a:endParaRPr lang="ru-RU" dirty="0"/>
          </a:p>
        </p:txBody>
      </p:sp>
      <p:sp>
        <p:nvSpPr>
          <p:cNvPr id="3" name="Содержимое 2"/>
          <p:cNvSpPr>
            <a:spLocks noGrp="1"/>
          </p:cNvSpPr>
          <p:nvPr>
            <p:ph idx="1"/>
          </p:nvPr>
        </p:nvSpPr>
        <p:spPr>
          <a:xfrm>
            <a:off x="4857752" y="1071547"/>
            <a:ext cx="4071966" cy="5357850"/>
          </a:xfrm>
        </p:spPr>
        <p:style>
          <a:lnRef idx="1">
            <a:schemeClr val="accent1"/>
          </a:lnRef>
          <a:fillRef idx="3">
            <a:schemeClr val="accent1"/>
          </a:fillRef>
          <a:effectRef idx="2">
            <a:schemeClr val="accent1"/>
          </a:effectRef>
          <a:fontRef idx="minor">
            <a:schemeClr val="lt1"/>
          </a:fontRef>
        </p:style>
        <p:txBody>
          <a:bodyPr>
            <a:normAutofit fontScale="55000" lnSpcReduction="20000"/>
          </a:bodyPr>
          <a:lstStyle/>
          <a:p>
            <a:r>
              <a:rPr lang="ru-RU" dirty="0" smtClean="0"/>
              <a:t>На щите герба изображены солнце на черной полосе (как на флаге), волны, соответствующие синей и белой полосам флага, а также каменная башня с мельницей для переработки сахарного тростника (как и на прежней эмблеме). Такие башни сохранились до сих пор. Под щитом - традиционный для английской геральдики шлем с белым и синим венками и наметом под цвет волн щита. Шлем увенчан образцами местной флоры - цветами малинового гибискуса и ананасом</a:t>
            </a:r>
            <a:r>
              <a:rPr lang="ru-RU" dirty="0" smtClean="0"/>
              <a:t>. </a:t>
            </a:r>
            <a:r>
              <a:rPr lang="ru-RU" dirty="0" smtClean="0"/>
              <a:t>По бокам щита - сахарный тростник и </a:t>
            </a:r>
            <a:r>
              <a:rPr lang="ru-RU" dirty="0" smtClean="0"/>
              <a:t>агава. </a:t>
            </a:r>
            <a:r>
              <a:rPr lang="ru-RU" dirty="0" smtClean="0"/>
              <a:t>Их выращивание и поныне, наряду с туризмом, составляет основу экономики. Фауну представляют поддерживающие щит олени. Этот вид оленей водится только на острове </a:t>
            </a:r>
            <a:r>
              <a:rPr lang="ru-RU" dirty="0" err="1" smtClean="0"/>
              <a:t>Барбуда</a:t>
            </a:r>
            <a:r>
              <a:rPr lang="ru-RU" dirty="0" smtClean="0"/>
              <a:t> и находится под охраной.</a:t>
            </a:r>
            <a:endParaRPr lang="ru-RU" dirty="0"/>
          </a:p>
        </p:txBody>
      </p:sp>
      <p:pic>
        <p:nvPicPr>
          <p:cNvPr id="14338" name="Picture 2" descr="http://countries.ru/img/antigua/antigua.jpeg"/>
          <p:cNvPicPr>
            <a:picLocks noChangeAspect="1" noChangeArrowheads="1"/>
          </p:cNvPicPr>
          <p:nvPr/>
        </p:nvPicPr>
        <p:blipFill>
          <a:blip r:embed="rId2"/>
          <a:srcRect/>
          <a:stretch>
            <a:fillRect/>
          </a:stretch>
        </p:blipFill>
        <p:spPr bwMode="auto">
          <a:xfrm>
            <a:off x="428596" y="1214422"/>
            <a:ext cx="4214842" cy="48446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471726" cy="1011222"/>
          </a:xfrm>
        </p:spPr>
        <p:txBody>
          <a:bodyPr/>
          <a:lstStyle/>
          <a:p>
            <a:r>
              <a:rPr lang="ru-RU" dirty="0" smtClean="0"/>
              <a:t>Багамы</a:t>
            </a:r>
            <a:endParaRPr lang="ru-RU" dirty="0"/>
          </a:p>
        </p:txBody>
      </p:sp>
      <p:sp>
        <p:nvSpPr>
          <p:cNvPr id="3" name="Содержимое 2"/>
          <p:cNvSpPr>
            <a:spLocks noGrp="1"/>
          </p:cNvSpPr>
          <p:nvPr>
            <p:ph idx="1"/>
          </p:nvPr>
        </p:nvSpPr>
        <p:spPr>
          <a:xfrm>
            <a:off x="4214810" y="428604"/>
            <a:ext cx="4714908" cy="6215106"/>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r>
              <a:rPr lang="ru-RU" dirty="0" smtClean="0">
                <a:solidFill>
                  <a:schemeClr val="bg1"/>
                </a:solidFill>
              </a:rPr>
              <a:t>П</a:t>
            </a:r>
            <a:r>
              <a:rPr lang="ru-RU" dirty="0" smtClean="0">
                <a:solidFill>
                  <a:schemeClr val="bg1"/>
                </a:solidFill>
              </a:rPr>
              <a:t>одставкой  герба служит </a:t>
            </a:r>
            <a:r>
              <a:rPr lang="ru-RU" dirty="0" smtClean="0">
                <a:solidFill>
                  <a:schemeClr val="bg1"/>
                </a:solidFill>
              </a:rPr>
              <a:t>изображение одного из островов, покрытого травой и омываемого волнами Атлантического океана. Центральная эмблема гербового щита - каравелла "Санта-Мария", флагманский корабль первой экспедиции Колумба</a:t>
            </a:r>
            <a:r>
              <a:rPr lang="ru-RU" dirty="0" smtClean="0">
                <a:solidFill>
                  <a:schemeClr val="bg1"/>
                </a:solidFill>
              </a:rPr>
              <a:t>.</a:t>
            </a:r>
            <a:r>
              <a:rPr lang="ru-RU" dirty="0" smtClean="0">
                <a:solidFill>
                  <a:schemeClr val="bg1"/>
                </a:solidFill>
              </a:rPr>
              <a:t> Изображенное в верхней части щита солнце, сияющее в безоблачном небе, обозначает прекрасный климат Багам, привлекающий сюда ежегодно более полутора миллионов </a:t>
            </a:r>
            <a:r>
              <a:rPr lang="ru-RU" dirty="0" smtClean="0">
                <a:solidFill>
                  <a:schemeClr val="bg1"/>
                </a:solidFill>
              </a:rPr>
              <a:t>туристов. </a:t>
            </a:r>
            <a:r>
              <a:rPr lang="ru-RU" dirty="0" smtClean="0">
                <a:solidFill>
                  <a:schemeClr val="bg1"/>
                </a:solidFill>
              </a:rPr>
              <a:t>В верхней части герба изображена встречающаяся на берегах и в прибрежных водах Багам крупная и красивая раковина океанской улитки "</a:t>
            </a:r>
            <a:r>
              <a:rPr lang="ru-RU" dirty="0" err="1" smtClean="0">
                <a:solidFill>
                  <a:schemeClr val="bg1"/>
                </a:solidFill>
              </a:rPr>
              <a:t>стромбус</a:t>
            </a:r>
            <a:r>
              <a:rPr lang="ru-RU" dirty="0" smtClean="0">
                <a:solidFill>
                  <a:schemeClr val="bg1"/>
                </a:solidFill>
              </a:rPr>
              <a:t> </a:t>
            </a:r>
            <a:r>
              <a:rPr lang="ru-RU" dirty="0" err="1" smtClean="0">
                <a:solidFill>
                  <a:schemeClr val="bg1"/>
                </a:solidFill>
              </a:rPr>
              <a:t>гигас</a:t>
            </a:r>
            <a:r>
              <a:rPr lang="ru-RU" dirty="0" smtClean="0">
                <a:solidFill>
                  <a:schemeClr val="bg1"/>
                </a:solidFill>
              </a:rPr>
              <a:t>" в окружении ветвей королевской пальмы, произрастающей на островах. Животный мир Багам и омывающих их вод представляют также </a:t>
            </a:r>
            <a:r>
              <a:rPr lang="ru-RU" dirty="0" err="1" smtClean="0">
                <a:solidFill>
                  <a:schemeClr val="bg1"/>
                </a:solidFill>
              </a:rPr>
              <a:t>щитодержатели</a:t>
            </a:r>
            <a:r>
              <a:rPr lang="ru-RU" dirty="0" smtClean="0">
                <a:solidFill>
                  <a:schemeClr val="bg1"/>
                </a:solidFill>
              </a:rPr>
              <a:t>: фламинго и рыба </a:t>
            </a:r>
            <a:r>
              <a:rPr lang="ru-RU" dirty="0" err="1" smtClean="0">
                <a:solidFill>
                  <a:schemeClr val="bg1"/>
                </a:solidFill>
              </a:rPr>
              <a:t>марлин</a:t>
            </a:r>
            <a:r>
              <a:rPr lang="ru-RU" dirty="0" smtClean="0">
                <a:solidFill>
                  <a:schemeClr val="bg1"/>
                </a:solidFill>
              </a:rPr>
              <a:t> из семейства парусников.</a:t>
            </a:r>
            <a:endParaRPr lang="ru-RU" dirty="0">
              <a:solidFill>
                <a:schemeClr val="bg1"/>
              </a:solidFill>
            </a:endParaRPr>
          </a:p>
        </p:txBody>
      </p:sp>
      <p:pic>
        <p:nvPicPr>
          <p:cNvPr id="29698" name="Picture 2" descr="http://upload.wikimedia.org/wikipedia/commons/thumb/8/8a/Coat_of_arms_of_the_Bahamas.svg/200px-Coat_of_arms_of_the_Bahamas.svg.png"/>
          <p:cNvPicPr>
            <a:picLocks noChangeAspect="1" noChangeArrowheads="1"/>
          </p:cNvPicPr>
          <p:nvPr/>
        </p:nvPicPr>
        <p:blipFill>
          <a:blip r:embed="rId2"/>
          <a:srcRect/>
          <a:stretch>
            <a:fillRect/>
          </a:stretch>
        </p:blipFill>
        <p:spPr bwMode="auto">
          <a:xfrm>
            <a:off x="285720" y="1357298"/>
            <a:ext cx="4023853" cy="49292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757478" cy="939784"/>
          </a:xfrm>
        </p:spPr>
        <p:txBody>
          <a:bodyPr/>
          <a:lstStyle/>
          <a:p>
            <a:r>
              <a:rPr lang="ru-RU" dirty="0" smtClean="0"/>
              <a:t>Беларусь</a:t>
            </a:r>
            <a:endParaRPr lang="ru-RU" dirty="0"/>
          </a:p>
        </p:txBody>
      </p:sp>
      <p:sp>
        <p:nvSpPr>
          <p:cNvPr id="3" name="Содержимое 2"/>
          <p:cNvSpPr>
            <a:spLocks noGrp="1"/>
          </p:cNvSpPr>
          <p:nvPr>
            <p:ph idx="1"/>
          </p:nvPr>
        </p:nvSpPr>
        <p:spPr>
          <a:xfrm>
            <a:off x="4714876" y="285728"/>
            <a:ext cx="4214842" cy="6357982"/>
          </a:xfrm>
        </p:spPr>
        <p:style>
          <a:lnRef idx="1">
            <a:schemeClr val="accent2"/>
          </a:lnRef>
          <a:fillRef idx="3">
            <a:schemeClr val="accent2"/>
          </a:fillRef>
          <a:effectRef idx="2">
            <a:schemeClr val="accent2"/>
          </a:effectRef>
          <a:fontRef idx="minor">
            <a:schemeClr val="lt1"/>
          </a:fontRef>
        </p:style>
        <p:txBody>
          <a:bodyPr>
            <a:normAutofit fontScale="70000" lnSpcReduction="20000"/>
          </a:bodyPr>
          <a:lstStyle/>
          <a:p>
            <a:r>
              <a:rPr lang="ru-RU" dirty="0" smtClean="0">
                <a:solidFill>
                  <a:schemeClr val="bg1"/>
                </a:solidFill>
              </a:rPr>
              <a:t>Герб Беларуси представляет собой размещенный в серебряном поле зеленый контур Государственной границы Республики Беларусь, наложенный на золотые лучи восходящего над земным шаром солнца. Вверху поля находится пятиконечная красная звезда. Герб обрамлен венком из золотых колосьев, переплетенных справа цветками клевера, слева - цветками льна. Венок трижды перевит с каждой стороны красно-зеленой лентой, в средней части которой в основании Государственного герба Республики Беларусь в две строки начертаны золотом слова "</a:t>
            </a:r>
            <a:r>
              <a:rPr lang="ru-RU" dirty="0" err="1" smtClean="0">
                <a:solidFill>
                  <a:schemeClr val="bg1"/>
                </a:solidFill>
              </a:rPr>
              <a:t>Рэспублiка</a:t>
            </a:r>
            <a:r>
              <a:rPr lang="ru-RU" dirty="0" smtClean="0">
                <a:solidFill>
                  <a:schemeClr val="bg1"/>
                </a:solidFill>
              </a:rPr>
              <a:t> Беларусь".</a:t>
            </a:r>
            <a:endParaRPr lang="ru-RU" dirty="0">
              <a:solidFill>
                <a:schemeClr val="bg1"/>
              </a:solidFill>
            </a:endParaRPr>
          </a:p>
        </p:txBody>
      </p:sp>
      <p:pic>
        <p:nvPicPr>
          <p:cNvPr id="28676" name="Picture 4" descr="http://www.gerb.bel.ru/pages/strani/img/gerbby95_3.gif"/>
          <p:cNvPicPr>
            <a:picLocks noChangeAspect="1" noChangeArrowheads="1"/>
          </p:cNvPicPr>
          <p:nvPr/>
        </p:nvPicPr>
        <p:blipFill>
          <a:blip r:embed="rId2"/>
          <a:srcRect/>
          <a:stretch>
            <a:fillRect/>
          </a:stretch>
        </p:blipFill>
        <p:spPr bwMode="auto">
          <a:xfrm>
            <a:off x="0" y="1285860"/>
            <a:ext cx="4571992" cy="45719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971660" cy="939784"/>
          </a:xfrm>
        </p:spPr>
        <p:txBody>
          <a:bodyPr/>
          <a:lstStyle/>
          <a:p>
            <a:r>
              <a:rPr lang="ru-RU" dirty="0" smtClean="0"/>
              <a:t>Бенин</a:t>
            </a:r>
            <a:endParaRPr lang="ru-RU" dirty="0"/>
          </a:p>
        </p:txBody>
      </p:sp>
      <p:sp>
        <p:nvSpPr>
          <p:cNvPr id="3" name="Содержимое 2"/>
          <p:cNvSpPr>
            <a:spLocks noGrp="1"/>
          </p:cNvSpPr>
          <p:nvPr>
            <p:ph idx="1"/>
          </p:nvPr>
        </p:nvSpPr>
        <p:spPr>
          <a:xfrm>
            <a:off x="5000628" y="214290"/>
            <a:ext cx="3857652" cy="6429420"/>
          </a:xfrm>
        </p:spPr>
        <p:style>
          <a:lnRef idx="1">
            <a:schemeClr val="accent2"/>
          </a:lnRef>
          <a:fillRef idx="3">
            <a:schemeClr val="accent2"/>
          </a:fillRef>
          <a:effectRef idx="2">
            <a:schemeClr val="accent2"/>
          </a:effectRef>
          <a:fontRef idx="minor">
            <a:schemeClr val="lt1"/>
          </a:fontRef>
        </p:style>
        <p:txBody>
          <a:bodyPr>
            <a:normAutofit fontScale="70000" lnSpcReduction="20000"/>
          </a:bodyPr>
          <a:lstStyle/>
          <a:p>
            <a:r>
              <a:rPr lang="ru-RU" dirty="0" smtClean="0">
                <a:solidFill>
                  <a:schemeClr val="bg1"/>
                </a:solidFill>
              </a:rPr>
              <a:t>В серебряном поле </a:t>
            </a:r>
            <a:r>
              <a:rPr lang="ru-RU" dirty="0" err="1" smtClean="0">
                <a:solidFill>
                  <a:schemeClr val="bg1"/>
                </a:solidFill>
              </a:rPr>
              <a:t>четырёхчастного</a:t>
            </a:r>
            <a:r>
              <a:rPr lang="ru-RU" dirty="0" smtClean="0">
                <a:solidFill>
                  <a:schemeClr val="bg1"/>
                </a:solidFill>
              </a:rPr>
              <a:t> щита в первой четверти замок в стиле </a:t>
            </a:r>
            <a:r>
              <a:rPr lang="ru-RU" dirty="0" err="1" smtClean="0">
                <a:solidFill>
                  <a:schemeClr val="bg1"/>
                </a:solidFill>
              </a:rPr>
              <a:t>Сомба</a:t>
            </a:r>
            <a:r>
              <a:rPr lang="ru-RU" dirty="0" smtClean="0">
                <a:solidFill>
                  <a:schemeClr val="bg1"/>
                </a:solidFill>
              </a:rPr>
              <a:t> (символ истории государства), во второй — Звезда Бенина (самая высокая награда Бенина), в третей — пальма (главный источник </a:t>
            </a:r>
            <a:r>
              <a:rPr lang="ru-RU" dirty="0" err="1" smtClean="0">
                <a:solidFill>
                  <a:schemeClr val="bg1"/>
                </a:solidFill>
              </a:rPr>
              <a:t>пропитани</a:t>
            </a:r>
            <a:r>
              <a:rPr lang="ru-RU" dirty="0" smtClean="0">
                <a:solidFill>
                  <a:schemeClr val="bg1"/>
                </a:solidFill>
              </a:rPr>
              <a:t>), в четвёртой — плывущее судно (символ, означающий прибытие европейцев). Щит держат леопарды — национальное животное Бенина. Щит </a:t>
            </a:r>
            <a:r>
              <a:rPr lang="ru-RU" dirty="0" err="1" smtClean="0">
                <a:solidFill>
                  <a:schemeClr val="bg1"/>
                </a:solidFill>
              </a:rPr>
              <a:t>увенчен</a:t>
            </a:r>
            <a:r>
              <a:rPr lang="ru-RU" dirty="0" smtClean="0">
                <a:solidFill>
                  <a:schemeClr val="bg1"/>
                </a:solidFill>
              </a:rPr>
              <a:t> гребнем — национальным символом, состоящим из двух завинченных рожков наполненных зерном и песком. Считается, что они символ процветания.</a:t>
            </a:r>
            <a:endParaRPr lang="ru-RU" dirty="0">
              <a:solidFill>
                <a:schemeClr val="bg1"/>
              </a:solidFill>
            </a:endParaRPr>
          </a:p>
        </p:txBody>
      </p:sp>
      <p:pic>
        <p:nvPicPr>
          <p:cNvPr id="27650" name="Picture 2" descr="http://miry-mir.com/wp-content/uploads/2012/10/%D0%93%D0%B5%D1%80%D0%B1-%D0%91%D0%B5%D0%BD%D0%B8%D0%BD%D0%B0.jpg"/>
          <p:cNvPicPr>
            <a:picLocks noChangeAspect="1" noChangeArrowheads="1"/>
          </p:cNvPicPr>
          <p:nvPr/>
        </p:nvPicPr>
        <p:blipFill>
          <a:blip r:embed="rId2"/>
          <a:srcRect/>
          <a:stretch>
            <a:fillRect/>
          </a:stretch>
        </p:blipFill>
        <p:spPr bwMode="auto">
          <a:xfrm>
            <a:off x="214282" y="1428736"/>
            <a:ext cx="4643438" cy="38270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614602" cy="939784"/>
          </a:xfrm>
        </p:spPr>
        <p:txBody>
          <a:bodyPr/>
          <a:lstStyle/>
          <a:p>
            <a:r>
              <a:rPr lang="ru-RU" dirty="0" smtClean="0"/>
              <a:t>Ботсвана</a:t>
            </a:r>
            <a:endParaRPr lang="ru-RU" dirty="0"/>
          </a:p>
        </p:txBody>
      </p:sp>
      <p:pic>
        <p:nvPicPr>
          <p:cNvPr id="26626" name="Picture 2" descr="http://ostranah.ru/media/coats_of_arms/botswana_coat_of_arms.jpg"/>
          <p:cNvPicPr>
            <a:picLocks noChangeAspect="1" noChangeArrowheads="1"/>
          </p:cNvPicPr>
          <p:nvPr/>
        </p:nvPicPr>
        <p:blipFill>
          <a:blip r:embed="rId2"/>
          <a:srcRect/>
          <a:stretch>
            <a:fillRect/>
          </a:stretch>
        </p:blipFill>
        <p:spPr bwMode="auto">
          <a:xfrm>
            <a:off x="285720" y="1285860"/>
            <a:ext cx="4785221" cy="3676646"/>
          </a:xfrm>
          <a:prstGeom prst="rect">
            <a:avLst/>
          </a:prstGeom>
          <a:noFill/>
        </p:spPr>
      </p:pic>
      <p:sp>
        <p:nvSpPr>
          <p:cNvPr id="5" name="TextBox 4"/>
          <p:cNvSpPr txBox="1"/>
          <p:nvPr/>
        </p:nvSpPr>
        <p:spPr>
          <a:xfrm>
            <a:off x="500034" y="5214950"/>
            <a:ext cx="7858180"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dirty="0" smtClean="0"/>
              <a:t>. Две зебры изображены, поскольку они являются важной частью живой природы в Ботсване. Зебра справа держит ветку сорго, важную сельскохозяйственную культуру для страны. </a:t>
            </a:r>
            <a:br>
              <a:rPr lang="ru-RU" dirty="0" smtClean="0"/>
            </a:br>
            <a:r>
              <a:rPr lang="ru-RU" dirty="0" smtClean="0"/>
              <a:t>Зебра слева держит бивень слона — слоновую кость, что символизирует торговлю слоновой костью в Ботсване в прошлом.</a:t>
            </a:r>
            <a:endParaRPr lang="ru-RU" dirty="0"/>
          </a:p>
        </p:txBody>
      </p:sp>
      <p:sp>
        <p:nvSpPr>
          <p:cNvPr id="8" name="TextBox 7"/>
          <p:cNvSpPr txBox="1"/>
          <p:nvPr/>
        </p:nvSpPr>
        <p:spPr>
          <a:xfrm>
            <a:off x="5214942" y="428605"/>
            <a:ext cx="3786214"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600" dirty="0" smtClean="0">
                <a:solidFill>
                  <a:schemeClr val="bg1"/>
                </a:solidFill>
              </a:rPr>
              <a:t>Щит, расположенный в центре, поддерживают две зебры. Форма щита традиционна для Восточной Африки. В верхней части щита три зубчатых колеса, которые символизируют собой промышленность. </a:t>
            </a:r>
            <a:br>
              <a:rPr lang="ru-RU" sz="1600" dirty="0" smtClean="0">
                <a:solidFill>
                  <a:schemeClr val="bg1"/>
                </a:solidFill>
              </a:rPr>
            </a:br>
            <a:r>
              <a:rPr lang="ru-RU" sz="1600" dirty="0" smtClean="0">
                <a:solidFill>
                  <a:schemeClr val="bg1"/>
                </a:solidFill>
              </a:rPr>
              <a:t>Три волны символизируют воду. А девиз в нижней части герба на голубой ленте </a:t>
            </a:r>
            <a:r>
              <a:rPr lang="ru-RU" sz="1600" dirty="0" err="1" smtClean="0">
                <a:solidFill>
                  <a:schemeClr val="bg1"/>
                </a:solidFill>
              </a:rPr>
              <a:t>Pula</a:t>
            </a:r>
            <a:r>
              <a:rPr lang="ru-RU" sz="1600" dirty="0" smtClean="0">
                <a:solidFill>
                  <a:schemeClr val="bg1"/>
                </a:solidFill>
              </a:rPr>
              <a:t> означает на языке </a:t>
            </a:r>
            <a:r>
              <a:rPr lang="ru-RU" sz="1600" dirty="0" err="1" smtClean="0">
                <a:solidFill>
                  <a:schemeClr val="bg1"/>
                </a:solidFill>
              </a:rPr>
              <a:t>сетсвана</a:t>
            </a:r>
            <a:r>
              <a:rPr lang="ru-RU" sz="1600" dirty="0" smtClean="0">
                <a:solidFill>
                  <a:schemeClr val="bg1"/>
                </a:solidFill>
              </a:rPr>
              <a:t> дождь. Этот девиз и волны подчеркивают важность воды для Ботсваны. </a:t>
            </a:r>
            <a:br>
              <a:rPr lang="ru-RU" sz="1600" dirty="0" smtClean="0">
                <a:solidFill>
                  <a:schemeClr val="bg1"/>
                </a:solidFill>
              </a:rPr>
            </a:br>
            <a:r>
              <a:rPr lang="ru-RU" sz="1600" dirty="0" smtClean="0">
                <a:solidFill>
                  <a:schemeClr val="bg1"/>
                </a:solidFill>
              </a:rPr>
              <a:t>В нижней части щита расположена голова быка, которая символизирует высокое значение скота для Ботсваны</a:t>
            </a:r>
          </a:p>
          <a:p>
            <a:endParaRPr lang="ru-RU" sz="1600" dirty="0"/>
          </a:p>
        </p:txBody>
      </p:sp>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59</TotalTime>
  <Words>765</Words>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Гербы стран мира</vt:lpstr>
      <vt:lpstr>Австралия</vt:lpstr>
      <vt:lpstr>Азербайджан</vt:lpstr>
      <vt:lpstr>Алжир</vt:lpstr>
      <vt:lpstr>Антигуа и Барбуда</vt:lpstr>
      <vt:lpstr>Багамы</vt:lpstr>
      <vt:lpstr>Беларусь</vt:lpstr>
      <vt:lpstr>Бенин</vt:lpstr>
      <vt:lpstr>Ботсвана</vt:lpstr>
      <vt:lpstr>Венесуэла</vt:lpstr>
      <vt:lpstr>Зимбабве</vt:lpstr>
      <vt:lpstr>Соломоновы острова</vt:lpstr>
      <vt:lpstr>Узбекистан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Гербы стран мира</dc:title>
  <dc:creator>Veronika</dc:creator>
  <cp:lastModifiedBy>Admin</cp:lastModifiedBy>
  <cp:revision>7</cp:revision>
  <dcterms:created xsi:type="dcterms:W3CDTF">2014-02-22T12:51:58Z</dcterms:created>
  <dcterms:modified xsi:type="dcterms:W3CDTF">2014-02-22T14:02:00Z</dcterms:modified>
</cp:coreProperties>
</file>