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C2D87-5244-46A8-A5D3-EF629024810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100994" cy="2808312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accent6">
                    <a:lumMod val="75000"/>
                  </a:schemeClr>
                </a:solidFill>
              </a:rPr>
              <a:t>Наукові діячі повоєнного часу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70" y="689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Михайло </a:t>
            </a:r>
            <a:r>
              <a:rPr lang="uk-UA" dirty="0" err="1" smtClean="0"/>
              <a:t>Лавреньєв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436096" cy="571501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Роки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3200" dirty="0" smtClean="0">
                <a:latin typeface="Monotype Corsiva" panose="03010101010201010101" pitchFamily="66" charset="0"/>
              </a:rPr>
              <a:t>: </a:t>
            </a:r>
          </a:p>
          <a:p>
            <a:pPr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   19 листопада 1900 — 15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жовтня</a:t>
            </a:r>
            <a:r>
              <a:rPr lang="ru-RU" sz="3200" dirty="0" smtClean="0">
                <a:latin typeface="Monotype Corsiva" panose="03010101010201010101" pitchFamily="66" charset="0"/>
              </a:rPr>
              <a:t> 1980 </a:t>
            </a:r>
            <a:endParaRPr lang="en-US" sz="32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Математик, </a:t>
            </a:r>
            <a:r>
              <a:rPr lang="ru-RU" sz="3200" dirty="0" err="1" smtClean="0">
                <a:latin typeface="Monotype Corsiva" panose="03010101010201010101" pitchFamily="66" charset="0"/>
              </a:rPr>
              <a:t>академік</a:t>
            </a:r>
            <a:r>
              <a:rPr lang="ru-RU" sz="3200" dirty="0" smtClean="0">
                <a:latin typeface="Monotype Corsiva" panose="03010101010201010101" pitchFamily="66" charset="0"/>
              </a:rPr>
              <a:t> АН СРСР. </a:t>
            </a:r>
            <a:endParaRPr lang="en-US" sz="32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Лауреат </a:t>
            </a:r>
            <a:r>
              <a:rPr lang="ru-RU" sz="3200" dirty="0" err="1" smtClean="0">
                <a:latin typeface="Monotype Corsiva" panose="03010101010201010101" pitchFamily="66" charset="0"/>
              </a:rPr>
              <a:t>Ленінської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премії</a:t>
            </a:r>
            <a:r>
              <a:rPr lang="ru-RU" sz="3200" dirty="0" smtClean="0">
                <a:latin typeface="Monotype Corsiva" panose="03010101010201010101" pitchFamily="66" charset="0"/>
              </a:rPr>
              <a:t> (1958),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премії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ім</a:t>
            </a:r>
            <a:r>
              <a:rPr lang="ru-RU" sz="3200" dirty="0" smtClean="0">
                <a:latin typeface="Monotype Corsiva" panose="03010101010201010101" pitchFamily="66" charset="0"/>
              </a:rPr>
              <a:t>. С. Л. </a:t>
            </a:r>
            <a:r>
              <a:rPr lang="ru-RU" sz="3200" dirty="0" err="1" smtClean="0">
                <a:latin typeface="Monotype Corsiva" panose="03010101010201010101" pitchFamily="66" charset="0"/>
              </a:rPr>
              <a:t>Лебедєва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en-US" sz="32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Нагороджений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шістьма</a:t>
            </a:r>
            <a:r>
              <a:rPr lang="ru-RU" sz="3200" dirty="0" smtClean="0">
                <a:latin typeface="Monotype Corsiva" panose="03010101010201010101" pitchFamily="66" charset="0"/>
              </a:rPr>
              <a:t> орденами </a:t>
            </a:r>
            <a:r>
              <a:rPr lang="ru-RU" sz="3200" dirty="0" err="1" smtClean="0">
                <a:latin typeface="Monotype Corsiva" panose="03010101010201010101" pitchFamily="66" charset="0"/>
              </a:rPr>
              <a:t>Леніна</a:t>
            </a:r>
            <a:r>
              <a:rPr lang="ru-RU" sz="3200" dirty="0" smtClean="0">
                <a:latin typeface="Monotype Corsiva" panose="03010101010201010101" pitchFamily="66" charset="0"/>
              </a:rPr>
              <a:t>, орденом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Жовтневої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революції</a:t>
            </a:r>
            <a:r>
              <a:rPr lang="ru-RU" sz="3200" dirty="0" smtClean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медаллю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ім</a:t>
            </a:r>
            <a:r>
              <a:rPr lang="ru-RU" sz="3200" dirty="0" smtClean="0">
                <a:latin typeface="Monotype Corsiva" panose="03010101010201010101" pitchFamily="66" charset="0"/>
              </a:rPr>
              <a:t>. М. В. Ломоносова, Орденом </a:t>
            </a:r>
            <a:r>
              <a:rPr lang="ru-RU" sz="3200" dirty="0" err="1" smtClean="0">
                <a:latin typeface="Monotype Corsiva" panose="03010101010201010101" pitchFamily="66" charset="0"/>
              </a:rPr>
              <a:t>Почесного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легіону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Lavrentj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84784"/>
            <a:ext cx="34099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s/fizika/Vjazkost-zhidkosti/0001-001-Gidrodinam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79" y="1412776"/>
            <a:ext cx="3360373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1143000"/>
          </a:xfrm>
        </p:spPr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56" y="1429792"/>
            <a:ext cx="5367540" cy="54282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колектив на чолі з Лаврентьєвим створив новий напрям у теорії функцій, що посприяло розвитку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гідродинаміки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квазіконформних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 (1946).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8676" name="Picture 4" descr="http://upload.wikimedia.org/wikipedia/commons/thumb/d/d0/FA-18_Hornet_breaking_sound_barrier_%287_July_1999%29.jpg/300px-FA-18_Hornet_breaking_sound_barrier_%287_July_199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64" y="4152585"/>
            <a:ext cx="3419872" cy="270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76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Микола Боголюбов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616876" cy="5715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 </a:t>
            </a:r>
            <a:r>
              <a:rPr lang="ru-RU" sz="3200" dirty="0" err="1" smtClean="0">
                <a:latin typeface="Monotype Corsiva" panose="03010101010201010101" pitchFamily="66" charset="0"/>
              </a:rPr>
              <a:t>Народився</a:t>
            </a:r>
            <a:r>
              <a:rPr lang="ru-RU" sz="3200" dirty="0" smtClean="0">
                <a:latin typeface="Monotype Corsiva" panose="03010101010201010101" pitchFamily="66" charset="0"/>
              </a:rPr>
              <a:t>: 7 </a:t>
            </a:r>
            <a:r>
              <a:rPr lang="ru-RU" sz="3200" dirty="0" err="1" smtClean="0">
                <a:latin typeface="Monotype Corsiva" panose="03010101010201010101" pitchFamily="66" charset="0"/>
              </a:rPr>
              <a:t>березня</a:t>
            </a:r>
            <a:r>
              <a:rPr lang="ru-RU" sz="3200" dirty="0" smtClean="0">
                <a:latin typeface="Monotype Corsiva" panose="03010101010201010101" pitchFamily="66" charset="0"/>
              </a:rPr>
              <a:t> 1940 р., </a:t>
            </a:r>
            <a:r>
              <a:rPr lang="ru-RU" sz="3200" dirty="0" err="1" smtClean="0">
                <a:latin typeface="Monotype Corsiva" panose="03010101010201010101" pitchFamily="66" charset="0"/>
              </a:rPr>
              <a:t>Київ</a:t>
            </a:r>
            <a:endParaRPr lang="ru-RU" sz="3200" dirty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 </a:t>
            </a:r>
            <a:r>
              <a:rPr lang="ru-RU" sz="3200" dirty="0" err="1" smtClean="0">
                <a:latin typeface="Monotype Corsiva" panose="03010101010201010101" pitchFamily="66" charset="0"/>
              </a:rPr>
              <a:t>Радянський</a:t>
            </a:r>
            <a:r>
              <a:rPr lang="ru-RU" sz="3200" dirty="0" smtClean="0">
                <a:latin typeface="Monotype Corsiva" panose="03010101010201010101" pitchFamily="66" charset="0"/>
              </a:rPr>
              <a:t> і </a:t>
            </a:r>
            <a:r>
              <a:rPr lang="ru-RU" sz="3200" dirty="0" err="1" smtClean="0">
                <a:latin typeface="Monotype Corsiva" panose="03010101010201010101" pitchFamily="66" charset="0"/>
              </a:rPr>
              <a:t>український</a:t>
            </a:r>
            <a:r>
              <a:rPr lang="ru-RU" sz="3200" dirty="0" smtClean="0">
                <a:latin typeface="Monotype Corsiva" panose="03010101010201010101" pitchFamily="66" charset="0"/>
              </a:rPr>
              <a:t> математик і </a:t>
            </a:r>
            <a:r>
              <a:rPr lang="ru-RU" sz="3200" dirty="0" err="1" smtClean="0">
                <a:latin typeface="Monotype Corsiva" panose="03010101010201010101" pitchFamily="66" charset="0"/>
              </a:rPr>
              <a:t>фізик</a:t>
            </a:r>
            <a:r>
              <a:rPr lang="ru-RU" sz="3200" dirty="0" smtClean="0">
                <a:latin typeface="Monotype Corsiva" panose="03010101010201010101" pitchFamily="66" charset="0"/>
              </a:rPr>
              <a:t>, доктор </a:t>
            </a:r>
            <a:r>
              <a:rPr lang="ru-RU" sz="3200" dirty="0" err="1" smtClean="0">
                <a:latin typeface="Monotype Corsiva" panose="03010101010201010101" pitchFamily="66" charset="0"/>
              </a:rPr>
              <a:t>фізико-математичних</a:t>
            </a:r>
            <a:r>
              <a:rPr lang="ru-RU" sz="3200" dirty="0" smtClean="0">
                <a:latin typeface="Monotype Corsiva" panose="03010101010201010101" pitchFamily="66" charset="0"/>
              </a:rPr>
              <a:t> наук,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професор</a:t>
            </a:r>
            <a:r>
              <a:rPr lang="ru-RU" sz="3200" dirty="0" smtClean="0">
                <a:latin typeface="Monotype Corsiva" panose="03010101010201010101" pitchFamily="66" charset="0"/>
              </a:rPr>
              <a:t> (1971), член-</a:t>
            </a:r>
            <a:r>
              <a:rPr lang="ru-RU" sz="3200" dirty="0" err="1" smtClean="0">
                <a:latin typeface="Monotype Corsiva" panose="03010101010201010101" pitchFamily="66" charset="0"/>
              </a:rPr>
              <a:t>кореспондент</a:t>
            </a:r>
            <a:r>
              <a:rPr lang="ru-RU" sz="3200" dirty="0" smtClean="0">
                <a:latin typeface="Monotype Corsiva" panose="03010101010201010101" pitchFamily="66" charset="0"/>
              </a:rPr>
              <a:t> АН СРСР (з 1984 року), </a:t>
            </a:r>
          </a:p>
          <a:p>
            <a:pPr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  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професор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Російської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академії</a:t>
            </a:r>
            <a:r>
              <a:rPr lang="ru-RU" sz="3200" dirty="0" smtClean="0">
                <a:latin typeface="Monotype Corsiva" panose="03010101010201010101" pitchFamily="66" charset="0"/>
              </a:rPr>
              <a:t> наук (</a:t>
            </a:r>
            <a:r>
              <a:rPr lang="ru-RU" sz="3200" dirty="0" err="1" smtClean="0">
                <a:latin typeface="Monotype Corsiva" panose="03010101010201010101" pitchFamily="66" charset="0"/>
              </a:rPr>
              <a:t>з</a:t>
            </a:r>
            <a:r>
              <a:rPr lang="ru-RU" sz="3200" dirty="0" smtClean="0">
                <a:latin typeface="Monotype Corsiva" panose="03010101010201010101" pitchFamily="66" charset="0"/>
              </a:rPr>
              <a:t> 1991)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7650" name="Picture 2" descr="http://www.day.kiev.ua/sites/default/files/main/openpublish_article/20090827/4150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876" y="1700808"/>
            <a:ext cx="4537740" cy="37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14464"/>
            <a:ext cx="8215370" cy="5143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 в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книг і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58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Микола Гамалія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148064" cy="57150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Роки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життя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:  17 лютого 1859, Одеса — 29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березня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1949, Москва.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Український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і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радянський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мікробіолог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і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епідеміолог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почесний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академік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Академії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Наук СРСР (з 1940),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заслужений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діяч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науки (з 1934). Лауреат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Сталінської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премії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(1943 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рік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). 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NikolajGamal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1700808"/>
            <a:ext cx="3457143" cy="490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НАУКОВА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452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Федорович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Гамалія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 автор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сказу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 1954—56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шеститомне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 Ф.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Гамалії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творцем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популяризатором т.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Закавказзі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та на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Поволжі,висипного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тифу в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4404"/>
            <a:ext cx="821537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Василь Юр’єв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58" y="1268760"/>
            <a:ext cx="5295532" cy="5589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anose="03010101010201010101" pitchFamily="66" charset="0"/>
              </a:rPr>
              <a:t>Роки </a:t>
            </a:r>
            <a:r>
              <a:rPr lang="ru-RU" sz="36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3600" dirty="0" smtClean="0">
                <a:latin typeface="Monotype Corsiva" panose="03010101010201010101" pitchFamily="66" charset="0"/>
              </a:rPr>
              <a:t>: </a:t>
            </a:r>
          </a:p>
          <a:p>
            <a:pPr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   20 лютого 1879 — 8 лютого 1962</a:t>
            </a:r>
            <a:r>
              <a:rPr lang="ru-RU" sz="3600" dirty="0">
                <a:latin typeface="Monotype Corsiva" panose="03010101010201010101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Український</a:t>
            </a: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селекціонер-рослинник</a:t>
            </a:r>
            <a:r>
              <a:rPr lang="ru-RU" sz="3600" dirty="0" smtClean="0">
                <a:latin typeface="Monotype Corsiva" panose="03010101010201010101" pitchFamily="66" charset="0"/>
              </a:rPr>
              <a:t>, </a:t>
            </a:r>
            <a:r>
              <a:rPr lang="ru-RU" sz="3600" dirty="0" err="1" smtClean="0">
                <a:latin typeface="Monotype Corsiva" panose="03010101010201010101" pitchFamily="66" charset="0"/>
              </a:rPr>
              <a:t>дійсний</a:t>
            </a:r>
            <a:r>
              <a:rPr lang="ru-RU" sz="3600" dirty="0" smtClean="0">
                <a:latin typeface="Monotype Corsiva" panose="03010101010201010101" pitchFamily="66" charset="0"/>
              </a:rPr>
              <a:t> член АН УРСР (з 1948), </a:t>
            </a:r>
            <a:r>
              <a:rPr lang="ru-RU" sz="3600" dirty="0" err="1" smtClean="0">
                <a:latin typeface="Monotype Corsiva" panose="03010101010201010101" pitchFamily="66" charset="0"/>
              </a:rPr>
              <a:t>почесний</a:t>
            </a:r>
            <a:r>
              <a:rPr lang="ru-RU" sz="3600" dirty="0" smtClean="0">
                <a:latin typeface="Monotype Corsiva" panose="03010101010201010101" pitchFamily="66" charset="0"/>
              </a:rPr>
              <a:t> член </a:t>
            </a:r>
            <a:r>
              <a:rPr lang="ru-RU" sz="3600" dirty="0" err="1" smtClean="0">
                <a:latin typeface="Monotype Corsiva" panose="03010101010201010101" pitchFamily="66" charset="0"/>
              </a:rPr>
              <a:t>Всесоюзної</a:t>
            </a: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Академії</a:t>
            </a: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сільськогосподарських</a:t>
            </a:r>
            <a:r>
              <a:rPr lang="ru-RU" sz="3600" dirty="0" smtClean="0">
                <a:latin typeface="Monotype Corsiva" panose="03010101010201010101" pitchFamily="66" charset="0"/>
              </a:rPr>
              <a:t> наук.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3554" name="Picture 2" descr="http://upload.wikimedia.org/wikipedia/uk/a/aa/%D0%AE%D1%80%27%D1%94%D0%B2_%D0%92%D0%B0%D1%81%D0%B8%D0%BB%D1%8C_%D0%AF%D0%BA%D0%BE%D0%B2%D0%B8%D1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8760"/>
            <a:ext cx="3398499" cy="458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Юр'єв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автор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сортовипробування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наслідництва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озимої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проса,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аґрономічних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вузів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насінництва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040256"/>
          </a:xfrm>
        </p:spPr>
        <p:txBody>
          <a:bodyPr/>
          <a:lstStyle/>
          <a:p>
            <a:pPr algn="ctr"/>
            <a:r>
              <a:rPr lang="ru-RU" sz="8000" i="1" dirty="0" err="1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r>
              <a:rPr lang="ru-RU" sz="8000" i="1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8000" i="1" dirty="0" err="1" smtClean="0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r>
              <a:rPr lang="ru-RU" sz="8000" i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uk-UA" sz="8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977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Митрофан Пасічник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916832"/>
            <a:ext cx="5904656" cy="4464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latin typeface="Monotype Corsiva" panose="03010101010201010101" pitchFamily="66" charset="0"/>
              </a:rPr>
              <a:t>Роки </a:t>
            </a:r>
            <a:r>
              <a:rPr lang="ru-RU" sz="40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4000" dirty="0" smtClean="0">
                <a:latin typeface="Monotype Corsiva" panose="03010101010201010101" pitchFamily="66" charset="0"/>
              </a:rPr>
              <a:t>: 17 </a:t>
            </a:r>
            <a:r>
              <a:rPr lang="ru-RU" sz="4000" dirty="0" err="1" smtClean="0">
                <a:latin typeface="Monotype Corsiva" panose="03010101010201010101" pitchFamily="66" charset="0"/>
              </a:rPr>
              <a:t>червня</a:t>
            </a:r>
            <a:r>
              <a:rPr lang="ru-RU" sz="4000" dirty="0" smtClean="0">
                <a:latin typeface="Monotype Corsiva" panose="03010101010201010101" pitchFamily="66" charset="0"/>
              </a:rPr>
              <a:t> 1912р., </a:t>
            </a:r>
            <a:r>
              <a:rPr lang="ru-RU" sz="4000" dirty="0" err="1" smtClean="0">
                <a:latin typeface="Monotype Corsiva" panose="03010101010201010101" pitchFamily="66" charset="0"/>
              </a:rPr>
              <a:t>Жирківка</a:t>
            </a:r>
            <a:r>
              <a:rPr lang="ru-RU" sz="4000" dirty="0" smtClean="0">
                <a:latin typeface="Monotype Corsiva" panose="03010101010201010101" pitchFamily="66" charset="0"/>
              </a:rPr>
              <a:t> — 8 листопада 1996р.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Радянський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і 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український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фізик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, 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академік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АН УРСР (1961</a:t>
            </a:r>
            <a:r>
              <a:rPr lang="ru-RU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).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6" name="Рисунок 5" descr="Пасічник_Митрофан_Василь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" y="1556792"/>
            <a:ext cx="3528392" cy="480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2306" y="1196752"/>
            <a:ext cx="6221694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ядерній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металофізики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електронографії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атомними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ядрами.</a:t>
            </a:r>
          </a:p>
          <a:p>
            <a:pPr marL="0" indent="0">
              <a:buNone/>
            </a:pP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ядрами,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нейтронах,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ізотоп-спінових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оболонкових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сферичних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деформованих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school.xvatit.com/images/e/ea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6" y="1196752"/>
            <a:ext cx="2857500" cy="2857500"/>
          </a:xfrm>
          <a:prstGeom prst="rect">
            <a:avLst/>
          </a:prstGeom>
          <a:noFill/>
        </p:spPr>
      </p:pic>
      <p:pic>
        <p:nvPicPr>
          <p:cNvPr id="7" name="Рисунок 6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6" y="4293096"/>
            <a:ext cx="2742794" cy="180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24" y="3229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Архип Люлька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24744"/>
            <a:ext cx="493204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Monotype Corsiva" panose="03010101010201010101" pitchFamily="66" charset="0"/>
              </a:rPr>
              <a:t>Роки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3200" dirty="0" smtClean="0">
                <a:latin typeface="Monotype Corsiva" panose="03010101010201010101" pitchFamily="66" charset="0"/>
              </a:rPr>
              <a:t>:</a:t>
            </a:r>
          </a:p>
          <a:p>
            <a:pPr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    23 </a:t>
            </a:r>
            <a:r>
              <a:rPr lang="ru-RU" sz="3200" dirty="0" err="1" smtClean="0">
                <a:latin typeface="Monotype Corsiva" panose="03010101010201010101" pitchFamily="66" charset="0"/>
              </a:rPr>
              <a:t>березня</a:t>
            </a:r>
            <a:r>
              <a:rPr lang="ru-RU" sz="3200" dirty="0" smtClean="0">
                <a:latin typeface="Monotype Corsiva" panose="03010101010201010101" pitchFamily="66" charset="0"/>
              </a:rPr>
              <a:t> 1908, с. </a:t>
            </a:r>
            <a:r>
              <a:rPr lang="ru-RU" sz="3200" dirty="0" err="1" smtClean="0">
                <a:latin typeface="Monotype Corsiva" panose="03010101010201010101" pitchFamily="66" charset="0"/>
              </a:rPr>
              <a:t>Саварка</a:t>
            </a:r>
            <a:r>
              <a:rPr lang="ru-RU" sz="3200" dirty="0" smtClean="0">
                <a:latin typeface="Monotype Corsiva" panose="03010101010201010101" pitchFamily="66" charset="0"/>
              </a:rPr>
              <a:t>, </a:t>
            </a:r>
            <a:r>
              <a:rPr lang="ru-RU" sz="3200" dirty="0" err="1" smtClean="0">
                <a:latin typeface="Monotype Corsiva" panose="03010101010201010101" pitchFamily="66" charset="0"/>
              </a:rPr>
              <a:t>Богуславського</a:t>
            </a:r>
            <a:r>
              <a:rPr lang="ru-RU" sz="3200" dirty="0" smtClean="0">
                <a:latin typeface="Monotype Corsiva" panose="03010101010201010101" pitchFamily="66" charset="0"/>
              </a:rPr>
              <a:t> району </a:t>
            </a:r>
            <a:r>
              <a:rPr lang="ru-RU" sz="3200" dirty="0" err="1" smtClean="0">
                <a:latin typeface="Monotype Corsiva" panose="03010101010201010101" pitchFamily="66" charset="0"/>
              </a:rPr>
              <a:t>Київської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області</a:t>
            </a:r>
            <a:r>
              <a:rPr lang="ru-RU" sz="3200" dirty="0" smtClean="0">
                <a:latin typeface="Monotype Corsiva" panose="03010101010201010101" pitchFamily="66" charset="0"/>
              </a:rPr>
              <a:t> — 1 </a:t>
            </a:r>
            <a:r>
              <a:rPr lang="ru-RU" sz="3200" dirty="0" err="1" smtClean="0">
                <a:latin typeface="Monotype Corsiva" panose="03010101010201010101" pitchFamily="66" charset="0"/>
              </a:rPr>
              <a:t>червня</a:t>
            </a:r>
            <a:r>
              <a:rPr lang="ru-RU" sz="3200" dirty="0" smtClean="0">
                <a:latin typeface="Monotype Corsiva" panose="03010101010201010101" pitchFamily="66" charset="0"/>
              </a:rPr>
              <a:t> 1984, Москва.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Український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конструктор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авіаційних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двигунів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. Член-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кореспондент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АН СРСР (з 1960),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академік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АН СРСР (1968).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L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94904"/>
            <a:ext cx="3849216" cy="513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68760"/>
            <a:ext cx="4572000" cy="5589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двоконтурного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турбореактивного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(1939–1941),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 1938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Архипа Люльки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РГД-1,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900 км/год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</a:rPr>
              <a:t>Двигун</a:t>
            </a:r>
            <a:r>
              <a:rPr lang="ru-RU" sz="2400" b="1" i="1" dirty="0" smtClean="0">
                <a:solidFill>
                  <a:srgbClr val="7030A0"/>
                </a:solidFill>
              </a:rPr>
              <a:t> АЛ-21 Ф3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конструкції</a:t>
            </a:r>
            <a:r>
              <a:rPr lang="ru-RU" sz="2400" b="1" i="1" dirty="0" smtClean="0">
                <a:solidFill>
                  <a:srgbClr val="7030A0"/>
                </a:solidFill>
              </a:rPr>
              <a:t> А. М. Люльки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800px-Airforce_Museum_Berlin-Gatow_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60851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305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Сергій Лебедєв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9" y="1268760"/>
            <a:ext cx="5220072" cy="558924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latin typeface="Monotype Corsiva" panose="03010101010201010101" pitchFamily="66" charset="0"/>
              </a:rPr>
              <a:t>Роки </a:t>
            </a:r>
            <a:r>
              <a:rPr lang="ru-RU" sz="40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4000" dirty="0" smtClean="0">
                <a:latin typeface="Monotype Corsiva" panose="03010101010201010101" pitchFamily="66" charset="0"/>
              </a:rPr>
              <a:t>:  2 листопада 1902, </a:t>
            </a:r>
            <a:r>
              <a:rPr lang="ru-RU" sz="4000" dirty="0" err="1" smtClean="0">
                <a:latin typeface="Monotype Corsiva" panose="03010101010201010101" pitchFamily="66" charset="0"/>
              </a:rPr>
              <a:t>Нижній</a:t>
            </a:r>
            <a:r>
              <a:rPr lang="ru-RU" sz="4000" dirty="0" smtClean="0">
                <a:latin typeface="Monotype Corsiva" panose="03010101010201010101" pitchFamily="66" charset="0"/>
              </a:rPr>
              <a:t> Новгород — 3 </a:t>
            </a:r>
            <a:r>
              <a:rPr lang="ru-RU" sz="4000" dirty="0" err="1" smtClean="0">
                <a:latin typeface="Monotype Corsiva" panose="03010101010201010101" pitchFamily="66" charset="0"/>
              </a:rPr>
              <a:t>липня</a:t>
            </a:r>
            <a:r>
              <a:rPr lang="ru-RU" sz="4000" dirty="0" smtClean="0">
                <a:latin typeface="Monotype Corsiva" panose="03010101010201010101" pitchFamily="66" charset="0"/>
              </a:rPr>
              <a:t> 1974, Москва.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endParaRPr lang="ru-RU" sz="4000" dirty="0" smtClean="0">
              <a:solidFill>
                <a:prstClr val="black">
                  <a:lumMod val="95000"/>
                  <a:lumOff val="5000"/>
                </a:prstClr>
              </a:solidFill>
              <a:latin typeface="Monotype Corsiva" panose="03010101010201010101" pitchFamily="66" charset="0"/>
              <a:cs typeface="Segoe UI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Вчений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, 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академік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, 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творець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першого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в 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континентальній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Європі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</a:t>
            </a:r>
            <a:r>
              <a:rPr lang="ru-RU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комп'ютера</a:t>
            </a:r>
            <a:r>
              <a:rPr lang="ru-RU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pic>
        <p:nvPicPr>
          <p:cNvPr id="6" name="Рисунок 5" descr="Lebed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92" y="1426054"/>
            <a:ext cx="3912521" cy="543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7846" y="1124744"/>
            <a:ext cx="4986154" cy="5733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Лебедєва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на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 Мала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 («МЭСМ»).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школа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Лебедєва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головною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СРСР,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високопродуктивних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ЕОМ.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98" y="5700712"/>
            <a:ext cx="460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</a:rPr>
              <a:t>Мала електронна лічильна машина</a:t>
            </a:r>
          </a:p>
        </p:txBody>
      </p:sp>
      <p:pic>
        <p:nvPicPr>
          <p:cNvPr id="5" name="Рисунок 4" descr="00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50" y="1628800"/>
            <a:ext cx="391469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Олександр Бродський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112568" cy="566124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Роки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життя</a:t>
            </a:r>
            <a:r>
              <a:rPr lang="ru-RU" sz="3200" dirty="0" smtClean="0">
                <a:latin typeface="Monotype Corsiva" panose="03010101010201010101" pitchFamily="66" charset="0"/>
              </a:rPr>
              <a:t>: 19червня 1895, </a:t>
            </a:r>
            <a:r>
              <a:rPr lang="ru-RU" sz="3200" dirty="0" err="1" smtClean="0">
                <a:latin typeface="Monotype Corsiva" panose="03010101010201010101" pitchFamily="66" charset="0"/>
              </a:rPr>
              <a:t>Катеринослав</a:t>
            </a:r>
            <a:r>
              <a:rPr lang="ru-RU" sz="3200" dirty="0" smtClean="0">
                <a:latin typeface="Monotype Corsiva" panose="03010101010201010101" pitchFamily="66" charset="0"/>
              </a:rPr>
              <a:t> — 21 </a:t>
            </a:r>
            <a:r>
              <a:rPr lang="ru-RU" sz="3200" dirty="0" err="1" smtClean="0">
                <a:latin typeface="Monotype Corsiva" panose="03010101010201010101" pitchFamily="66" charset="0"/>
              </a:rPr>
              <a:t>серпня</a:t>
            </a:r>
            <a:r>
              <a:rPr lang="ru-RU" sz="3200" dirty="0" smtClean="0">
                <a:latin typeface="Monotype Corsiva" panose="03010101010201010101" pitchFamily="66" charset="0"/>
              </a:rPr>
              <a:t> 1969.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Український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фізико-хімік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, 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академік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АН УРСР (з 22 лютого 1939 року), член-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кореспондент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АН СРСР (з 1943 року), 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професор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  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(з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 1926 року), директор 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Інституту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фізичної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хімії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Segoe UI" pitchFamily="34" charset="0"/>
              </a:rPr>
              <a:t> АН УРСР (з 1939 року).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/>
          </a:p>
        </p:txBody>
      </p:sp>
      <p:pic>
        <p:nvPicPr>
          <p:cNvPr id="8" name="Рисунок 7" descr="Brodski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3147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16" y="5375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1326" y="1268760"/>
            <a:ext cx="5748697" cy="5589240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ізотопи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дослідив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ізотопний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сірки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азоту.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 1929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діелектричної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СРСР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установка з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одержанняважкої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води,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концентратів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азоту 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</p:txBody>
      </p:sp>
      <p:pic>
        <p:nvPicPr>
          <p:cNvPr id="6" name="Рисунок 5" descr="tri-novykh-sverkhtyazhelykh-izot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39" y="1630953"/>
            <a:ext cx="2711490" cy="169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5103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ІЗОТОПИ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school.xvatit.com/images/9/96/%D0%86%D0%B7%D0%BE%D1%82%D0%BE%D0%BF%D0%B8_%D1%81%D1%82%D0%B0%D0%B1%D1%96%D0%BB%D1%8C%D0%BD%D1%96_%D1%96_%D1%80%D0%B0%D0%B4%D1%96%D0%BE%D0%B0%D0%BA%D1%82%D0%B8%D0%B2%D0%BD%D1%9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" y="4307473"/>
            <a:ext cx="3611327" cy="2118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151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Наукові діячі повоєнного часу</vt:lpstr>
      <vt:lpstr>Митрофан Пасічник</vt:lpstr>
      <vt:lpstr>НАУКОВА ДІЯЛЬНІСТЬ</vt:lpstr>
      <vt:lpstr>Архип Люлька</vt:lpstr>
      <vt:lpstr>НАУКОВА ДІЯЛЬНІСТЬ</vt:lpstr>
      <vt:lpstr>Сергій Лебедєв</vt:lpstr>
      <vt:lpstr>НАУКОВА ДІЯЛЬНІСТЬ</vt:lpstr>
      <vt:lpstr>Олександр Бродський</vt:lpstr>
      <vt:lpstr>НАУКОВА ДІЯЛЬНІСТЬ</vt:lpstr>
      <vt:lpstr>Михайло Лавреньєв</vt:lpstr>
      <vt:lpstr>НАУКОВА ДІЯЛЬНІСТЬ</vt:lpstr>
      <vt:lpstr>Микола Боголюбов</vt:lpstr>
      <vt:lpstr>НАУКОВА ДІЯЛЬНІСТЬ</vt:lpstr>
      <vt:lpstr>Микола Гамалія</vt:lpstr>
      <vt:lpstr>НАУКОВА РОБОТА</vt:lpstr>
      <vt:lpstr>Василь Юр’єв</vt:lpstr>
      <vt:lpstr>НАУКОВА ДІЯЛЬНІСТЬ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Наукові діячі повоєнного часу</dc:title>
  <dc:creator>RePack by SPecialiST</dc:creator>
  <cp:lastModifiedBy>Tanya</cp:lastModifiedBy>
  <cp:revision>16</cp:revision>
  <dcterms:created xsi:type="dcterms:W3CDTF">2013-11-03T18:43:40Z</dcterms:created>
  <dcterms:modified xsi:type="dcterms:W3CDTF">2015-01-28T10:11:19Z</dcterms:modified>
</cp:coreProperties>
</file>