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2" autoAdjust="0"/>
    <p:restoredTop sz="93445" autoAdjust="0"/>
  </p:normalViewPr>
  <p:slideViewPr>
    <p:cSldViewPr>
      <p:cViewPr varScale="1">
        <p:scale>
          <a:sx n="86" d="100"/>
          <a:sy n="86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1B073-4976-4BA4-A4C6-496A75A616A2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6BD7-6649-4BA9-B8B9-535499F33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829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7B72225-0EF1-4213-B023-B468E378964F}" type="datetimeFigureOut">
              <a:rPr lang="ru-RU" smtClean="0"/>
              <a:pPr/>
              <a:t>14.08.2012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B47B618-A6D9-441C-81FD-0F119184D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6" y="1844824"/>
            <a:ext cx="4780479" cy="2808311"/>
          </a:xfrm>
        </p:spPr>
        <p:txBody>
          <a:bodyPr>
            <a:noAutofit/>
          </a:bodyPr>
          <a:lstStyle/>
          <a:p>
            <a:r>
              <a:rPr lang="ru-RU" sz="2800" b="0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</a:t>
            </a:r>
            <a:r>
              <a:rPr lang="uk-UA" sz="2800" b="0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антропогенні джерела забруднення навколишнього середовища.Види забруднень та їх вплив на компоненти природи та живі організми.</a:t>
            </a:r>
            <a:endParaRPr lang="ru-RU" sz="2800" b="0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Основні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антропогенні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джерела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забруднення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навколишнього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середовища.Види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забруднень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та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їх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вплив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на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компоненти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природи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живі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i="1" cap="all" dirty="0" err="1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організми</a:t>
            </a:r>
            <a:r>
              <a:rPr lang="ru-RU" sz="2400" b="1" i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2400" b="1" i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0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Tm="8355">
        <p14:honeycomb/>
      </p:transition>
    </mc:Choice>
    <mc:Fallback>
      <p:transition spd="slow" advTm="83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8820472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48" y="260648"/>
            <a:ext cx="9144000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uk-UA" sz="2800" b="1" i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Здатність самоочищуватися рятує від катастроф великого масштабу</a:t>
            </a:r>
            <a:endParaRPr lang="ru-RU" sz="2800" b="1" i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26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53427">
        <p14:doors dir="vert"/>
      </p:transition>
    </mc:Choice>
    <mc:Fallback>
      <p:transition spd="slow" advTm="534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AC7"/>
            </a:gs>
            <a:gs pos="9000">
              <a:srgbClr val="FEE7F2"/>
            </a:gs>
            <a:gs pos="25000">
              <a:srgbClr val="FAC77D"/>
            </a:gs>
            <a:gs pos="64000">
              <a:srgbClr val="FBD099"/>
            </a:gs>
            <a:gs pos="81000">
              <a:srgbClr val="FBA97D"/>
            </a:gs>
            <a:gs pos="95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mtClean="0">
                <a:latin typeface="Adobe Fangsong Std R" pitchFamily="18" charset="-128"/>
                <a:ea typeface="Adobe Fangsong Std R" pitchFamily="18" charset="-128"/>
              </a:rPr>
              <a:t>Основн</a:t>
            </a:r>
            <a:r>
              <a:rPr lang="uk-UA" sz="2800" b="1" smtClean="0">
                <a:latin typeface="Adobe Fangsong Std R" pitchFamily="18" charset="-128"/>
                <a:ea typeface="Adobe Fangsong Std R" pitchFamily="18" charset="-128"/>
              </a:rPr>
              <a:t>і    джерела забруднення   природного середовища    України: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462" y="2276872"/>
            <a:ext cx="5277470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1)Промислові підприємства</a:t>
            </a:r>
          </a:p>
          <a:p>
            <a:r>
              <a:rPr lang="uk-UA" sz="28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2)Транспорт</a:t>
            </a:r>
          </a:p>
          <a:p>
            <a:r>
              <a:rPr lang="uk-UA" sz="28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3)Комунальне господарство</a:t>
            </a:r>
          </a:p>
          <a:p>
            <a:r>
              <a:rPr lang="uk-UA" sz="28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4)Сільське господарство</a:t>
            </a:r>
            <a:endParaRPr lang="ru-RU" sz="28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381530"/>
            <a:ext cx="1800200" cy="2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62" y="4152686"/>
            <a:ext cx="2695575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4629163"/>
            <a:ext cx="295275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2045090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279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1830">
        <p:blinds dir="vert"/>
      </p:transition>
    </mc:Choice>
    <mc:Fallback>
      <p:transition spd="slow" advTm="1183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04437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uk-UA" sz="2400" b="1" smtClean="0">
                <a:ln w="10541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Промислові підприємства і підприємства комунального господарства поширені територією країни локально (4,5% площі),а сільськогосподарські  угіддя охоплюють близько 71% її території, а отже вплив  сільськогосподарського виробництва на довкілля є визначальним у територіальному аспекті.Транспортні засоби належать до мобільних забруднювачів довкілля з лінійно –вузловим характером поширення.</a:t>
            </a:r>
            <a:endParaRPr lang="ru-RU" sz="2400" b="1">
              <a:ln w="10541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51"/>
          <a:stretch/>
        </p:blipFill>
        <p:spPr>
          <a:xfrm>
            <a:off x="259776" y="3356992"/>
            <a:ext cx="717307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798784"/>
      </p:ext>
    </p:extLst>
  </p:cSld>
  <p:clrMapOvr>
    <a:masterClrMapping/>
  </p:clrMapOvr>
  <p:transition spd="slow" advTm="26233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424936" cy="655564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800">
                <a:blipFill>
                  <a:blip r:embed="rId4"/>
                  <a:tile tx="0" ty="0" sx="100000" sy="100000" flip="none" algn="tl"/>
                </a:blipFill>
                <a:ea typeface="Adobe Fangsong Std R" pitchFamily="18" charset="-128"/>
              </a:rPr>
              <a:t>Нині спостерігається катастрофічне зменшення вмісту кисню в атмосфері. За останні 10—20 років його кількість зменшилася настільки, наскільки за попередні 10 тис. років. Серед основних причин цього явища вирізняють такі:</a:t>
            </a:r>
          </a:p>
          <a:p>
            <a:endParaRPr lang="ru-RU" sz="2000">
              <a:ea typeface="Adobe Fangsong Std R" pitchFamily="18" charset="-128"/>
            </a:endParaRPr>
          </a:p>
          <a:p>
            <a:r>
              <a:rPr lang="ru-RU" sz="2000">
                <a:ea typeface="Adobe Fangsong Std R" pitchFamily="18" charset="-128"/>
              </a:rPr>
              <a:t>— зменшення обсягів потрапляння кисню у зв'язку зі скороченням зеленого покриву планети;</a:t>
            </a:r>
          </a:p>
          <a:p>
            <a:endParaRPr lang="ru-RU" sz="2000">
              <a:ea typeface="Adobe Fangsong Std R" pitchFamily="18" charset="-128"/>
            </a:endParaRPr>
          </a:p>
          <a:p>
            <a:r>
              <a:rPr lang="ru-RU" sz="2000">
                <a:ea typeface="Adobe Fangsong Std R" pitchFamily="18" charset="-128"/>
              </a:rPr>
              <a:t>— зменшення фітопланктону Світового океану внаслідок його забруднення;</a:t>
            </a:r>
          </a:p>
          <a:p>
            <a:endParaRPr lang="ru-RU" sz="2000">
              <a:ea typeface="Adobe Fangsong Std R" pitchFamily="18" charset="-128"/>
            </a:endParaRPr>
          </a:p>
          <a:p>
            <a:r>
              <a:rPr lang="ru-RU" sz="2000">
                <a:ea typeface="Adobe Fangsong Std R" pitchFamily="18" charset="-128"/>
              </a:rPr>
              <a:t>— використання кисню транспортними засобами (наприклад, легковий автомобіль протягом 1 тис. км пробігу спалює річну норму споживання кисню людиною);</a:t>
            </a:r>
          </a:p>
          <a:p>
            <a:endParaRPr lang="ru-RU" sz="2000">
              <a:ea typeface="Adobe Fangsong Std R" pitchFamily="18" charset="-128"/>
            </a:endParaRPr>
          </a:p>
          <a:p>
            <a:r>
              <a:rPr lang="ru-RU" sz="2000">
                <a:ea typeface="Adobe Fangsong Std R" pitchFamily="18" charset="-128"/>
              </a:rPr>
              <a:t>— споживання живими організмами (у середньому людина споживає 500 л кисню на добу);</a:t>
            </a:r>
          </a:p>
          <a:p>
            <a:endParaRPr lang="ru-RU" sz="2000">
              <a:ea typeface="Adobe Fangsong Std R" pitchFamily="18" charset="-128"/>
            </a:endParaRPr>
          </a:p>
          <a:p>
            <a:r>
              <a:rPr lang="ru-RU" sz="2000">
                <a:ea typeface="Adobe Fangsong Std R" pitchFamily="18" charset="-128"/>
              </a:rPr>
              <a:t>— використання промисловістю шляхом спалювання викопного палива.</a:t>
            </a:r>
          </a:p>
        </p:txBody>
      </p:sp>
    </p:spTree>
    <p:extLst>
      <p:ext uri="{BB962C8B-B14F-4D97-AF65-F5344CB8AC3E}">
        <p14:creationId xmlns:p14="http://schemas.microsoft.com/office/powerpoint/2010/main" xmlns="" val="247927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7491">
        <p14:reveal/>
      </p:transition>
    </mc:Choice>
    <mc:Fallback>
      <p:transition spd="slow" advTm="47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7" t="11760" b="-11760"/>
          <a:stretch/>
        </p:blipFill>
        <p:spPr>
          <a:xfrm>
            <a:off x="0" y="0"/>
            <a:ext cx="9136746" cy="6641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628800"/>
            <a:ext cx="5760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Геосистеми – природні системи різних рівнів, які охоплюють взаємодіючі частини літосфери, гідросфери, біосфери і атмосфери. Компоненти геосистеми пов’язані між собою перетворенням речовин і потоками енергії, процесами гравітаційного переміщення твердого матеріалу, вологообміном, біогенною міграцією хімічних елементів. </a:t>
            </a:r>
            <a:endParaRPr lang="ru-RU" sz="24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03" y="116632"/>
            <a:ext cx="769461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1094047"/>
      </p:ext>
    </p:extLst>
  </p:cSld>
  <p:clrMapOvr>
    <a:masterClrMapping/>
  </p:clrMapOvr>
  <p:transition spd="slow" advTm="29283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91" y="18532"/>
            <a:ext cx="9129968" cy="6839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15" y="137687"/>
            <a:ext cx="6566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 стійкості геосистем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700808"/>
            <a:ext cx="74168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інертність – здатність геосистеми при дії факторів не виходити із заданої області станів на протязі певного інтервалу часу;</a:t>
            </a:r>
          </a:p>
          <a:p>
            <a:r>
              <a:rPr lang="ru-RU" sz="2400" b="1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відновлюваність – здатність геосистеми повертатись за час до області станів після виходу з неї під впливом певного фактора;</a:t>
            </a:r>
          </a:p>
          <a:p>
            <a:r>
              <a:rPr lang="ru-RU" sz="2400" b="1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пластичність – наявність в геосистемі кількох областей станів в рамках інваріанта та її здатність переходити при дії факторів з однієї такої області до інших, не залишаючи при цьому інваріантної області на протязі певного часу.</a:t>
            </a:r>
          </a:p>
        </p:txBody>
      </p:sp>
    </p:spTree>
    <p:extLst>
      <p:ext uri="{BB962C8B-B14F-4D97-AF65-F5344CB8AC3E}">
        <p14:creationId xmlns:p14="http://schemas.microsoft.com/office/powerpoint/2010/main" xmlns="" val="393650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0909">
        <p14:prism isContent="1" isInverted="1"/>
      </p:transition>
    </mc:Choice>
    <mc:Fallback>
      <p:transition spd="slow" advTm="30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8488C4"/>
            </a:gs>
            <a:gs pos="49000">
              <a:srgbClr val="D4DEFF"/>
            </a:gs>
            <a:gs pos="43000">
              <a:srgbClr val="D4DEFF"/>
            </a:gs>
            <a:gs pos="86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4156"/>
            <a:ext cx="9138465" cy="6862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1847" y="-4156"/>
            <a:ext cx="744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Отже,стійкість геосистеми полягає  в її здатності у разі дії  зовнішнього  чинника</a:t>
            </a:r>
          </a:p>
          <a:p>
            <a:r>
              <a:rPr lang="ru-RU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перебувати в одній </a:t>
            </a:r>
            <a:r>
              <a:rPr lang="ru-RU" sz="2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 станів </a:t>
            </a:r>
            <a:r>
              <a:rPr lang="ru-RU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повертатись  до неї </a:t>
            </a:r>
            <a:r>
              <a:rPr lang="ru-RU" sz="2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 інертності </a:t>
            </a:r>
            <a:r>
              <a:rPr lang="ru-RU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 відновлюваності,а  також переходити  завдяки пластичності  з однієї області станів до інших ,не виходячи при цьому за рамки інваріантних змін упродовж  заданого інтервалу часу.</a:t>
            </a:r>
          </a:p>
        </p:txBody>
      </p:sp>
    </p:spTree>
    <p:extLst>
      <p:ext uri="{BB962C8B-B14F-4D97-AF65-F5344CB8AC3E}">
        <p14:creationId xmlns:p14="http://schemas.microsoft.com/office/powerpoint/2010/main" xmlns="" val="160664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23419">
        <p14:conveyor dir="l"/>
      </p:transition>
    </mc:Choice>
    <mc:Fallback>
      <p:transition spd="slow" advTm="234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68" y="13828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uk-UA" sz="200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Потенціал стійкості атмосфери-це здатність атмосфери виводити за власні межі  забруднювальні речовини(самоочищуватися).</a:t>
            </a:r>
          </a:p>
          <a:p>
            <a:endParaRPr lang="uk-UA" sz="200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sz="200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Сприяють очищенню атмосфери інтенсивні вітри і часті опади.</a:t>
            </a:r>
          </a:p>
          <a:p>
            <a:r>
              <a:rPr lang="uk-UA" sz="200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Несприятливими для очищення атмосфери є відсутність опадів і вітрів,тумани,приземна інверсія й інші метеорологічні явища.Тому аналіз погодних умов у межах пір року,окремих місяців дає змогу констатувати  і прогнозувати періоди з високим і низьким потенціалами стійкості атмосфери.</a:t>
            </a:r>
            <a:endParaRPr lang="ru-RU" sz="200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39" y="4128863"/>
            <a:ext cx="3385750" cy="2543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957448"/>
            <a:ext cx="3175000" cy="2387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4651950"/>
            <a:ext cx="3058656" cy="2019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6075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33572">
        <p14:shred/>
      </p:transition>
    </mc:Choice>
    <mc:Fallback>
      <p:transition spd="slow" advTm="33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77" y="188640"/>
            <a:ext cx="8928992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9238"/>
            <a:ext cx="2646363" cy="197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0956" y="2924944"/>
            <a:ext cx="2859087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9891" y="4653136"/>
            <a:ext cx="3054350" cy="209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00168614"/>
      </p:ext>
    </p:extLst>
  </p:cSld>
  <p:clrMapOvr>
    <a:masterClrMapping/>
  </p:clrMapOvr>
  <p:transition spd="slow" advTm="42908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6536781"/>
      </p:ext>
    </p:extLst>
  </p:cSld>
  <p:clrMapOvr>
    <a:masterClrMapping/>
  </p:clrMapOvr>
  <p:transition spd="slow" advTm="5809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189" y="65463"/>
            <a:ext cx="7956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Забруднення –це привнесення надмірної кількості хімічних елементів та їхніх сполук у природне середовище.</a:t>
            </a:r>
            <a:endParaRPr lang="ru-RU" sz="4000" b="1" i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27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5040">
        <p:circle/>
      </p:transition>
    </mc:Choice>
    <mc:Fallback>
      <p:transition spd="slow" advTm="504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6342498"/>
      </p:ext>
    </p:extLst>
  </p:cSld>
  <p:clrMapOvr>
    <a:masterClrMapping/>
  </p:clrMapOvr>
  <p:transition spd="slow" advTm="13534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" y="-1"/>
            <a:ext cx="914314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1566893"/>
      </p:ext>
    </p:extLst>
  </p:cSld>
  <p:clrMapOvr>
    <a:masterClrMapping/>
  </p:clrMapOvr>
  <p:transition spd="slow" advTm="6345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06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614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69"/>
    </mc:Choice>
    <mc:Fallback>
      <p:transition spd="slow" advTm="516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535"/>
            <a:ext cx="9123717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354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Tm="9716">
        <p:cut/>
      </p:transition>
    </mc:Choice>
    <mc:Fallback>
      <p:transition advTm="971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478" y="46190"/>
            <a:ext cx="9156064" cy="6829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61" y="219996"/>
            <a:ext cx="89443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Надмір тих чи інших хімічних елементів у компонентах природного середовища визначають за показниками їх  гранично допустимих концентрацій (ГДК),які з урахуванням санітарно-гігієнічних норм встановлено для водного ,атмосферного  і грунтового середовищ.</a:t>
            </a:r>
          </a:p>
          <a:p>
            <a:r>
              <a:rPr lang="uk-UA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Одним із показників забруднень води органічними сполуками є біологічна потреба кисню (БПК),що  визначається як кількість оксигену ,необхідна для біохімічного окиснення органічних речовин ,що містяться в одиниці об</a:t>
            </a:r>
            <a:r>
              <a:rPr lang="en-US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’</a:t>
            </a:r>
            <a:r>
              <a:rPr lang="uk-UA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єму  води за певний період часу;БПК5-оцінюють за 5 діб;БПК20 –за 20 діб.Інтегральним показником забрудняння навколишнього природного середовища є </a:t>
            </a:r>
            <a:r>
              <a:rPr lang="uk-UA" b="1" i="1" u="sng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модуль техногенного навантаження ,</a:t>
            </a:r>
            <a:r>
              <a:rPr lang="uk-UA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який визначається як відношення кількості викидів забруднювальних речовиндо одиниці площі.Його величина в Україні становить 1170т</a:t>
            </a:r>
            <a:r>
              <a:rPr lang="en-US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/</a:t>
            </a:r>
            <a:r>
              <a:rPr lang="ru-RU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км</a:t>
            </a:r>
            <a:r>
              <a:rPr lang="en-US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^2</a:t>
            </a: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5369" y="3082318"/>
            <a:ext cx="3298990" cy="3255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573016"/>
            <a:ext cx="4762500" cy="29813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7001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49106">
        <p14:ripple/>
      </p:transition>
    </mc:Choice>
    <mc:Fallback>
      <p:transition spd="slow" advTm="491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040"/>
            <a:ext cx="9144000" cy="682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52" y="3754457"/>
            <a:ext cx="8892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smtClean="0"/>
              <a:t>У результаті техногенезу в природнє                       середовище потрапляють гази і газоподібні речовини,аерозолі,пил,                             сажа,радіонукліди,                                                         теплові і електромагнітні випромінювання,                                         шуми і вібрації,забруднені стічні води,тверді відходи тощо.</a:t>
            </a:r>
            <a:endParaRPr lang="ru-RU" sz="2800" i="1"/>
          </a:p>
        </p:txBody>
      </p:sp>
    </p:spTree>
    <p:extLst>
      <p:ext uri="{BB962C8B-B14F-4D97-AF65-F5344CB8AC3E}">
        <p14:creationId xmlns:p14="http://schemas.microsoft.com/office/powerpoint/2010/main" xmlns="" val="384625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14735">
        <p14:flash/>
      </p:transition>
    </mc:Choice>
    <mc:Fallback>
      <p:transition spd="slow" advTm="147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55000">
              <a:schemeClr val="accent4">
                <a:lumMod val="60000"/>
                <a:lumOff val="40000"/>
              </a:schemeClr>
            </a:gs>
            <a:gs pos="85001">
              <a:srgbClr val="7D8496"/>
            </a:gs>
            <a:gs pos="100000">
              <a:srgbClr val="E6E6E6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2000" y="2180916"/>
            <a:ext cx="2340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963" y="1556792"/>
            <a:ext cx="1703374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163055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34916"/>
            <a:ext cx="1665383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976" y="4046961"/>
            <a:ext cx="1849014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541" y="39113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57" y="4321175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9069" y="401329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1990" y="452651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3858369"/>
      </p:ext>
    </p:extLst>
  </p:cSld>
  <p:clrMapOvr>
    <a:masterClrMapping/>
  </p:clrMapOvr>
  <p:transition spd="slow" advTm="13033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172" y="134436"/>
            <a:ext cx="569730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000" b="1" i="1" smtClean="0">
                <a:ln w="50800"/>
                <a:solidFill>
                  <a:schemeClr val="tx1">
                    <a:lumMod val="75000"/>
                    <a:lumOff val="25000"/>
                  </a:schemeClr>
                </a:solidFill>
                <a:ea typeface="Adobe Fangsong Std R" pitchFamily="18" charset="-128"/>
              </a:rPr>
              <a:t>Небезпечні забруднювачі  довкілля</a:t>
            </a:r>
            <a:endParaRPr lang="ru-RU" sz="4000" b="1" i="1">
              <a:ln w="50800"/>
              <a:solidFill>
                <a:schemeClr val="tx1">
                  <a:lumMod val="75000"/>
                  <a:lumOff val="25000"/>
                </a:schemeClr>
              </a:solidFill>
              <a:ea typeface="Adobe Fangsong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57876"/>
            <a:ext cx="38884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smtClean="0">
                <a:solidFill>
                  <a:srgbClr val="002060"/>
                </a:solidFill>
              </a:rPr>
              <a:t>Оксид карбону Двооксид сульфіду 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Шкідливі вуглеводні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Аерозолі 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ПАР і СПАР 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Пестициди 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Важкі метали </a:t>
            </a:r>
          </a:p>
          <a:p>
            <a:r>
              <a:rPr lang="ru-RU" sz="3200" b="1" i="1" smtClean="0">
                <a:solidFill>
                  <a:srgbClr val="002060"/>
                </a:solidFill>
              </a:rPr>
              <a:t>Нафтопродукти </a:t>
            </a:r>
            <a:endParaRPr lang="ru-RU" sz="3200" b="1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341315"/>
      </p:ext>
    </p:extLst>
  </p:cSld>
  <p:clrMapOvr>
    <a:masterClrMapping/>
  </p:clrMapOvr>
  <p:transition spd="slow" advTm="10428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471"/>
            <a:ext cx="9144000" cy="6828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1721"/>
            <a:ext cx="8820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smtClean="0">
                <a:solidFill>
                  <a:srgbClr val="002060"/>
                </a:solidFill>
              </a:rPr>
              <a:t>Забруднювальні речовини ,потрапляючи в компоненти природнього середовища,змінюють їхній хімічний склад і властивості,погіршують якість,призводять до їхньої деградації,руйнування.Так,забруднена атмосфера втрачає  свої фізико-хімічні властивості,стає шкідливою для живих організмів і  джерелом руйнації архітектурних та інженерних споруд .</a:t>
            </a:r>
            <a:endParaRPr lang="uk-UA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90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9221">
        <p14:flip dir="r"/>
      </p:transition>
    </mc:Choice>
    <mc:Fallback>
      <p:transition spd="slow" advTm="192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956"/>
            <a:ext cx="9144000" cy="6825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270" y="306896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smtClean="0">
                <a:ln w="18415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Забруднені грунти втрачають природну родючість через масову загибель мікроорганізмів ,які забезпечують грунтоутворення і насичення грунтів поживними речовинами </a:t>
            </a:r>
            <a:r>
              <a:rPr lang="uk-UA" sz="3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32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4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018">
        <p14:ripple dir="lu"/>
      </p:transition>
    </mc:Choice>
    <mc:Fallback>
      <p:transition spd="slow" advTm="60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3402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Забруднена вода несприятлива для водних і наземних організмів ,зумовлює деградацію</a:t>
            </a:r>
          </a:p>
          <a:p>
            <a:r>
              <a:rPr lang="uk-UA" sz="3200" b="1" i="1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</a:t>
            </a:r>
            <a:r>
              <a:rPr lang="uk-UA" sz="3200" b="1" i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ідробіоценозів,погіршує умови життя і виробничої діяльності людини.</a:t>
            </a:r>
            <a:endParaRPr lang="ru-RU" sz="3200" b="1" i="1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5400600" cy="3600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35543375"/>
      </p:ext>
    </p:extLst>
  </p:cSld>
  <p:clrMapOvr>
    <a:masterClrMapping/>
  </p:clrMapOvr>
  <p:transition spd="slow" advTm="11055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7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3.5|3.3"/>
</p:tagLst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288</TotalTime>
  <Words>676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Паркет</vt:lpstr>
      <vt:lpstr>Основні антропогенні джерела забруднення навколишнього середовища.Види забруднень та їх вплив на компоненти природи та живі організми.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антропогенні джерела забруднення навколишнього середовища.Види забруднень та їх вплив на компоненти природи та живі організми.</dc:title>
  <dc:creator>Гудима</dc:creator>
  <cp:lastModifiedBy>User</cp:lastModifiedBy>
  <cp:revision>26</cp:revision>
  <dcterms:created xsi:type="dcterms:W3CDTF">2012-04-12T13:17:51Z</dcterms:created>
  <dcterms:modified xsi:type="dcterms:W3CDTF">2012-08-14T06:21:47Z</dcterms:modified>
</cp:coreProperties>
</file>