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20"/>
  </p:notesMasterIdLst>
  <p:sldIdLst>
    <p:sldId id="286" r:id="rId2"/>
    <p:sldId id="289" r:id="rId3"/>
    <p:sldId id="307" r:id="rId4"/>
    <p:sldId id="319" r:id="rId5"/>
    <p:sldId id="315" r:id="rId6"/>
    <p:sldId id="298" r:id="rId7"/>
    <p:sldId id="323" r:id="rId8"/>
    <p:sldId id="324" r:id="rId9"/>
    <p:sldId id="310" r:id="rId10"/>
    <p:sldId id="317" r:id="rId11"/>
    <p:sldId id="318" r:id="rId12"/>
    <p:sldId id="320" r:id="rId13"/>
    <p:sldId id="311" r:id="rId14"/>
    <p:sldId id="299" r:id="rId15"/>
    <p:sldId id="325" r:id="rId16"/>
    <p:sldId id="321" r:id="rId17"/>
    <p:sldId id="313" r:id="rId18"/>
    <p:sldId id="322"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576"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75E50-0324-4F92-807C-6B2C94DAF10D}" type="datetimeFigureOut">
              <a:rPr lang="ru-RU" smtClean="0"/>
              <a:pPr/>
              <a:t>04.09.2014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6A1E9A-4A0D-4971-BABC-74FFAF168F73}" type="slidenum">
              <a:rPr lang="ru-RU" smtClean="0"/>
              <a:pPr/>
              <a:t>‹#›</a:t>
            </a:fld>
            <a:endParaRPr lang="ru-RU"/>
          </a:p>
        </p:txBody>
      </p:sp>
    </p:spTree>
    <p:extLst>
      <p:ext uri="{BB962C8B-B14F-4D97-AF65-F5344CB8AC3E}">
        <p14:creationId xmlns:p14="http://schemas.microsoft.com/office/powerpoint/2010/main" val="243624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fld id="{27852595-7C4E-478C-B8A2-342983D4CADA}" type="datetimeFigureOut">
              <a:rPr lang="ru-RU" smtClean="0"/>
              <a:pPr>
                <a:defRPr/>
              </a:pPr>
              <a:t>04.09.2014</a:t>
            </a:fld>
            <a:endParaRPr lang="ru-RU" dirty="0"/>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4924C4CB-AA3A-4046-90BE-144E7CB34A0A}"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E372CAA9-C51A-4E15-B661-07318B5782F6}" type="datetimeFigureOut">
              <a:rPr lang="ru-RU" smtClean="0"/>
              <a:pPr>
                <a:defRPr/>
              </a:pPr>
              <a:t>04.09.2014</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C28CB1D-57C2-4B69-9B69-BCC76E3B5855}"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EBE482FF-595E-4B19-A1A7-F1A64FBE78A3}" type="datetimeFigureOut">
              <a:rPr lang="ru-RU" smtClean="0"/>
              <a:pPr>
                <a:defRPr/>
              </a:pPr>
              <a:t>04.09.2014</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0019BC88-D634-42B4-83F5-17AFE6E3488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7D98CC82-C6D4-44EC-B9D4-378C4D179B54}" type="datetimeFigureOut">
              <a:rPr lang="ru-RU" smtClean="0"/>
              <a:pPr>
                <a:defRPr/>
              </a:pPr>
              <a:t>04.09.2014</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52EAAD15-B4E3-4FBF-BEBD-9301E46D97E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443DCB2D-0DA8-42AE-A1E9-C8303E0A33C6}" type="datetimeFigureOut">
              <a:rPr lang="ru-RU" smtClean="0"/>
              <a:pPr>
                <a:defRPr/>
              </a:pPr>
              <a:t>04.09.2014</a:t>
            </a:fld>
            <a:endParaRPr lang="ru-RU" dirty="0"/>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A88650A-022C-4BF0-B004-2DDF8974B91B}"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25099537-0CEA-46BD-B66A-AEB0065EC1FE}" type="datetimeFigureOut">
              <a:rPr lang="ru-RU" smtClean="0"/>
              <a:pPr>
                <a:defRPr/>
              </a:pPr>
              <a:t>04.09.2014</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50A8E8FF-97CD-4676-A1B8-91F567B0C085}"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907A1845-B311-4CB8-A27F-48C6320915A6}" type="datetimeFigureOut">
              <a:rPr lang="ru-RU" smtClean="0"/>
              <a:pPr>
                <a:defRPr/>
              </a:pPr>
              <a:t>04.09.2014</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3A5A3034-352D-42DC-AFFB-631E23D6C57F}"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2CF4B12D-4592-40C7-AE42-5B9C4BCCB248}" type="datetimeFigureOut">
              <a:rPr lang="ru-RU" smtClean="0"/>
              <a:pPr>
                <a:defRPr/>
              </a:pPr>
              <a:t>04.09.2014</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17694AE8-3198-4A63-BE8F-BED2B7402BF4}"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2072C7D1-211B-4A4E-901B-F805BED19F48}" type="datetimeFigureOut">
              <a:rPr lang="ru-RU" smtClean="0"/>
              <a:pPr>
                <a:defRPr/>
              </a:pPr>
              <a:t>04.09.2014</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37EEDE2B-1F32-4D72-9666-6387159CCD4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65E67E37-13D2-4376-A8F6-230FA4A33BDA}" type="datetimeFigureOut">
              <a:rPr lang="ru-RU" smtClean="0"/>
              <a:pPr>
                <a:defRPr/>
              </a:pPr>
              <a:t>04.09.2014</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BE2870D6-93C7-4C49-B7F4-87E58D986F8D}"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E80CDCDA-A679-4356-B3CE-7E69A49EE2A0}" type="datetimeFigureOut">
              <a:rPr lang="ru-RU" smtClean="0"/>
              <a:pPr>
                <a:defRPr/>
              </a:pPr>
              <a:t>04.09.2014</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BE6CAE6D-4C43-413C-899E-B339D2280946}"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8EE4444-C53D-41DF-9C30-0E8F4F2FF081}" type="datetimeFigureOut">
              <a:rPr lang="ru-RU" smtClean="0"/>
              <a:pPr>
                <a:defRPr/>
              </a:pPr>
              <a:t>04.09.2014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C395F44B-1335-4DD0-86AA-06FF6FBB516E}"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857496"/>
            <a:ext cx="8458200" cy="1222375"/>
          </a:xfrm>
        </p:spPr>
        <p:txBody>
          <a:bodyPr>
            <a:normAutofit fontScale="90000"/>
          </a:bodyPr>
          <a:lstStyle/>
          <a:p>
            <a:pPr fontAlgn="auto">
              <a:spcAft>
                <a:spcPts val="0"/>
              </a:spcAft>
              <a:defRPr/>
            </a:pPr>
            <a:r>
              <a:rPr lang="ru-RU" dirty="0" err="1" smtClean="0"/>
              <a:t>Окупація</a:t>
            </a:r>
            <a:r>
              <a:rPr lang="ru-RU" dirty="0" smtClean="0"/>
              <a:t> </a:t>
            </a:r>
            <a:r>
              <a:rPr lang="ru-RU" dirty="0" err="1" smtClean="0"/>
              <a:t>України</a:t>
            </a:r>
            <a:r>
              <a:rPr lang="ru-RU" dirty="0" smtClean="0"/>
              <a:t> </a:t>
            </a:r>
            <a:r>
              <a:rPr lang="ru-RU" dirty="0" err="1" smtClean="0"/>
              <a:t>військами</a:t>
            </a:r>
            <a:r>
              <a:rPr lang="ru-RU" dirty="0" smtClean="0"/>
              <a:t> </a:t>
            </a:r>
            <a:r>
              <a:rPr lang="ru-RU" dirty="0" err="1" smtClean="0"/>
              <a:t>Німеччини</a:t>
            </a:r>
            <a:r>
              <a:rPr lang="ru-RU" dirty="0" smtClean="0"/>
              <a:t> та </a:t>
            </a:r>
            <a:r>
              <a:rPr lang="ru-RU" dirty="0" err="1" smtClean="0"/>
              <a:t>її</a:t>
            </a:r>
            <a:r>
              <a:rPr lang="ru-RU" dirty="0" smtClean="0"/>
              <a:t> союзниками</a:t>
            </a:r>
            <a:endParaRPr lang="ru-RU"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5143512"/>
            <a:ext cx="8183880" cy="1051560"/>
          </a:xfrm>
        </p:spPr>
        <p:txBody>
          <a:bodyPr>
            <a:normAutofit/>
          </a:bodyPr>
          <a:lstStyle/>
          <a:p>
            <a:r>
              <a:rPr lang="uk-UA" sz="2800" dirty="0" smtClean="0"/>
              <a:t>Петербург під час окупації</a:t>
            </a:r>
            <a:br>
              <a:rPr lang="uk-UA" sz="2800" dirty="0" smtClean="0"/>
            </a:br>
            <a:r>
              <a:rPr lang="uk-UA" sz="2800" dirty="0" smtClean="0"/>
              <a:t>в 1941-1942-х роках</a:t>
            </a:r>
            <a:endParaRPr lang="ru-RU" sz="2800" dirty="0"/>
          </a:p>
        </p:txBody>
      </p:sp>
      <p:pic>
        <p:nvPicPr>
          <p:cNvPr id="3074" name="Picture 2"/>
          <p:cNvPicPr>
            <a:picLocks noGrp="1" noChangeAspect="1" noChangeArrowheads="1"/>
          </p:cNvPicPr>
          <p:nvPr>
            <p:ph idx="1"/>
          </p:nvPr>
        </p:nvPicPr>
        <p:blipFill>
          <a:blip r:embed="rId2"/>
          <a:srcRect/>
          <a:stretch>
            <a:fillRect/>
          </a:stretch>
        </p:blipFill>
        <p:spPr bwMode="auto">
          <a:xfrm>
            <a:off x="1214414" y="357166"/>
            <a:ext cx="6715172" cy="4839667"/>
          </a:xfrm>
          <a:prstGeom prst="rect">
            <a:avLst/>
          </a:prstGeom>
          <a:noFill/>
          <a:ln w="9525">
            <a:noFill/>
            <a:miter lim="800000"/>
            <a:headEnd/>
            <a:tailEnd/>
          </a:ln>
          <a:effectLst/>
        </p:spPr>
      </p:pic>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4929198"/>
            <a:ext cx="8183880" cy="1051560"/>
          </a:xfrm>
        </p:spPr>
        <p:txBody>
          <a:bodyPr>
            <a:normAutofit/>
          </a:bodyPr>
          <a:lstStyle/>
          <a:p>
            <a:r>
              <a:rPr lang="uk-UA" sz="2800" dirty="0" smtClean="0"/>
              <a:t>Бєлгород під час окупації</a:t>
            </a:r>
            <a:br>
              <a:rPr lang="uk-UA" sz="2800" dirty="0" smtClean="0"/>
            </a:br>
            <a:r>
              <a:rPr lang="uk-UA" sz="2800" dirty="0" smtClean="0"/>
              <a:t>в 1941-1942-х роках</a:t>
            </a:r>
            <a:endParaRPr lang="ru-RU" sz="2800" dirty="0"/>
          </a:p>
        </p:txBody>
      </p:sp>
      <p:pic>
        <p:nvPicPr>
          <p:cNvPr id="4098" name="Picture 2"/>
          <p:cNvPicPr>
            <a:picLocks noGrp="1" noChangeAspect="1" noChangeArrowheads="1"/>
          </p:cNvPicPr>
          <p:nvPr>
            <p:ph idx="1"/>
          </p:nvPr>
        </p:nvPicPr>
        <p:blipFill>
          <a:blip r:embed="rId2"/>
          <a:srcRect/>
          <a:stretch>
            <a:fillRect/>
          </a:stretch>
        </p:blipFill>
        <p:spPr bwMode="auto">
          <a:xfrm>
            <a:off x="1610377" y="530225"/>
            <a:ext cx="6319209" cy="443332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4869160"/>
            <a:ext cx="8183880" cy="1051560"/>
          </a:xfrm>
        </p:spPr>
        <p:txBody>
          <a:bodyPr>
            <a:normAutofit/>
          </a:bodyPr>
          <a:lstStyle/>
          <a:p>
            <a:r>
              <a:rPr lang="uk-UA" sz="2800" dirty="0" smtClean="0"/>
              <a:t>1941-1942рр.</a:t>
            </a:r>
            <a:endParaRPr lang="ru-RU" sz="2800" dirty="0"/>
          </a:p>
        </p:txBody>
      </p:sp>
      <p:pic>
        <p:nvPicPr>
          <p:cNvPr id="6146" name="Picture 2"/>
          <p:cNvPicPr>
            <a:picLocks noGrp="1" noChangeAspect="1" noChangeArrowheads="1"/>
          </p:cNvPicPr>
          <p:nvPr>
            <p:ph sz="half" idx="1"/>
          </p:nvPr>
        </p:nvPicPr>
        <p:blipFill>
          <a:blip r:embed="rId2"/>
          <a:srcRect/>
          <a:stretch>
            <a:fillRect/>
          </a:stretch>
        </p:blipFill>
        <p:spPr bwMode="auto">
          <a:xfrm>
            <a:off x="418408" y="571480"/>
            <a:ext cx="4245843" cy="4714908"/>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a:srcRect/>
          <a:stretch>
            <a:fillRect/>
          </a:stretch>
        </p:blipFill>
        <p:spPr bwMode="auto">
          <a:xfrm>
            <a:off x="4857752" y="571480"/>
            <a:ext cx="3801590" cy="4714908"/>
          </a:xfrm>
          <a:prstGeom prst="rect">
            <a:avLst/>
          </a:prstGeom>
          <a:noFill/>
          <a:ln w="9525">
            <a:noFill/>
            <a:miter lim="800000"/>
            <a:headEnd/>
            <a:tailEnd/>
          </a:ln>
          <a:effectLst/>
        </p:spPr>
      </p:pic>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1588" y="3175"/>
            <a:ext cx="8955087" cy="5441950"/>
          </a:xfrm>
          <a:prstGeom prst="rect">
            <a:avLst/>
          </a:prstGeom>
          <a:noFill/>
          <a:ln w="9525">
            <a:noFill/>
            <a:miter lim="800000"/>
            <a:headEnd/>
            <a:tailEnd/>
          </a:ln>
        </p:spPr>
      </p:pic>
      <p:sp>
        <p:nvSpPr>
          <p:cNvPr id="25602" name="Прямоугольник 1"/>
          <p:cNvSpPr>
            <a:spLocks noChangeArrowheads="1"/>
          </p:cNvSpPr>
          <p:nvPr/>
        </p:nvSpPr>
        <p:spPr bwMode="auto">
          <a:xfrm>
            <a:off x="395288" y="5732463"/>
            <a:ext cx="8353425" cy="369887"/>
          </a:xfrm>
          <a:prstGeom prst="rect">
            <a:avLst/>
          </a:prstGeom>
          <a:noFill/>
          <a:ln w="9525">
            <a:noFill/>
            <a:miter lim="800000"/>
            <a:headEnd/>
            <a:tailEnd/>
          </a:ln>
        </p:spPr>
        <p:txBody>
          <a:bodyPr>
            <a:spAutoFit/>
          </a:bodyPr>
          <a:lstStyle/>
          <a:p>
            <a:pPr algn="ctr"/>
            <a:r>
              <a:rPr lang="ru-RU" b="1" dirty="0">
                <a:latin typeface="Courier New" pitchFamily="49" charset="0"/>
                <a:cs typeface="Courier New" pitchFamily="49" charset="0"/>
              </a:rPr>
              <a:t>А.А.ДЕЙНЕКА «ОБОРОНА СЕВАСТОПОЛЯ», 1942</a:t>
            </a:r>
            <a:endParaRPr lang="uk-UA" b="1" dirty="0">
              <a:latin typeface="Courier New" pitchFamily="49" charset="0"/>
              <a:cs typeface="Courier New" pitchFamily="49" charset="0"/>
            </a:endParaRP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000132"/>
          </a:xfrm>
        </p:spPr>
        <p:txBody>
          <a:bodyPr>
            <a:normAutofit fontScale="90000"/>
          </a:bodyPr>
          <a:lstStyle/>
          <a:p>
            <a:pPr fontAlgn="auto">
              <a:spcAft>
                <a:spcPts val="0"/>
              </a:spcAft>
              <a:defRPr/>
            </a:pPr>
            <a:r>
              <a:rPr lang="ru-RU" dirty="0" err="1"/>
              <a:t>Мобілізаційні</a:t>
            </a:r>
            <a:r>
              <a:rPr lang="ru-RU" dirty="0"/>
              <a:t> заходи та </a:t>
            </a:r>
            <a:r>
              <a:rPr lang="ru-RU" dirty="0" err="1"/>
              <a:t>евакуація</a:t>
            </a:r>
            <a:r>
              <a:rPr lang="ru-RU" dirty="0" smtClean="0"/>
              <a:t>.</a:t>
            </a:r>
            <a:endParaRPr lang="uk-UA" dirty="0"/>
          </a:p>
        </p:txBody>
      </p:sp>
      <p:sp>
        <p:nvSpPr>
          <p:cNvPr id="3" name="Объект 2"/>
          <p:cNvSpPr>
            <a:spLocks noGrp="1"/>
          </p:cNvSpPr>
          <p:nvPr>
            <p:ph idx="1"/>
          </p:nvPr>
        </p:nvSpPr>
        <p:spPr>
          <a:xfrm>
            <a:off x="107950" y="1571612"/>
            <a:ext cx="5842000" cy="4357718"/>
          </a:xfrm>
        </p:spPr>
        <p:txBody>
          <a:bodyPr>
            <a:normAutofit fontScale="85000" lnSpcReduction="10000"/>
          </a:bodyPr>
          <a:lstStyle/>
          <a:p>
            <a:pPr marL="548640" indent="-411480" fontAlgn="auto">
              <a:spcAft>
                <a:spcPts val="0"/>
              </a:spcAft>
              <a:buClr>
                <a:schemeClr val="tx1">
                  <a:shade val="95000"/>
                </a:schemeClr>
              </a:buClr>
              <a:buFont typeface="Wingdings 2"/>
              <a:buChar char=""/>
              <a:defRPr/>
            </a:pPr>
            <a:r>
              <a:rPr lang="uk-UA" dirty="0" smtClean="0"/>
              <a:t>30.06.1941р – утворення Державного комітету оборони;</a:t>
            </a:r>
          </a:p>
          <a:p>
            <a:pPr marL="548640" indent="-411480" fontAlgn="auto">
              <a:spcAft>
                <a:spcPts val="0"/>
              </a:spcAft>
              <a:buClr>
                <a:schemeClr val="tx1">
                  <a:shade val="95000"/>
                </a:schemeClr>
              </a:buClr>
              <a:buFont typeface="Wingdings 2"/>
              <a:buChar char=""/>
              <a:defRPr/>
            </a:pPr>
            <a:r>
              <a:rPr lang="uk-UA" dirty="0" smtClean="0"/>
              <a:t>Мобілізація населення;</a:t>
            </a:r>
          </a:p>
          <a:p>
            <a:pPr marL="548640" indent="-411480" fontAlgn="auto">
              <a:spcAft>
                <a:spcPts val="0"/>
              </a:spcAft>
              <a:buClr>
                <a:schemeClr val="tx1">
                  <a:shade val="95000"/>
                </a:schemeClr>
              </a:buClr>
              <a:buFont typeface="Wingdings 2"/>
              <a:buChar char=""/>
              <a:defRPr/>
            </a:pPr>
            <a:r>
              <a:rPr lang="uk-UA" dirty="0" smtClean="0"/>
              <a:t>Будівництво оборонних споруд;</a:t>
            </a:r>
          </a:p>
          <a:p>
            <a:pPr marL="548640" indent="-411480" fontAlgn="auto">
              <a:spcAft>
                <a:spcPts val="0"/>
              </a:spcAft>
              <a:buClr>
                <a:schemeClr val="tx1">
                  <a:shade val="95000"/>
                </a:schemeClr>
              </a:buClr>
              <a:buFont typeface="Wingdings 2"/>
              <a:buChar char=""/>
              <a:defRPr/>
            </a:pPr>
            <a:r>
              <a:rPr lang="uk-UA" dirty="0" smtClean="0"/>
              <a:t>Державні позики;</a:t>
            </a:r>
          </a:p>
          <a:p>
            <a:pPr marL="548640" indent="-411480" fontAlgn="auto">
              <a:spcAft>
                <a:spcPts val="0"/>
              </a:spcAft>
              <a:buClr>
                <a:schemeClr val="tx1">
                  <a:shade val="95000"/>
                </a:schemeClr>
              </a:buClr>
              <a:buFont typeface="Wingdings 2"/>
              <a:buChar char=""/>
              <a:defRPr/>
            </a:pPr>
            <a:r>
              <a:rPr lang="uk-UA" dirty="0" smtClean="0"/>
              <a:t>Запровадження воєнного стану;</a:t>
            </a:r>
          </a:p>
          <a:p>
            <a:pPr marL="548640" indent="-411480" fontAlgn="auto">
              <a:spcAft>
                <a:spcPts val="0"/>
              </a:spcAft>
              <a:buClr>
                <a:schemeClr val="tx1">
                  <a:shade val="95000"/>
                </a:schemeClr>
              </a:buClr>
              <a:buFont typeface="Wingdings 2"/>
              <a:buChar char=""/>
              <a:defRPr/>
            </a:pPr>
            <a:r>
              <a:rPr lang="uk-UA" dirty="0" smtClean="0"/>
              <a:t>Евакуація населення та матеріальних цінностей;</a:t>
            </a:r>
          </a:p>
          <a:p>
            <a:pPr marL="548640" indent="-411480" fontAlgn="auto">
              <a:spcAft>
                <a:spcPts val="0"/>
              </a:spcAft>
              <a:buClr>
                <a:schemeClr val="tx1">
                  <a:shade val="95000"/>
                </a:schemeClr>
              </a:buClr>
              <a:buFont typeface="Wingdings 2"/>
              <a:buChar char=""/>
              <a:defRPr/>
            </a:pPr>
            <a:r>
              <a:rPr lang="uk-UA" dirty="0" smtClean="0"/>
              <a:t>Перебудова господарства на воєнний стан</a:t>
            </a:r>
          </a:p>
          <a:p>
            <a:pPr marL="548640" indent="-411480" fontAlgn="auto">
              <a:spcAft>
                <a:spcPts val="0"/>
              </a:spcAft>
              <a:buClr>
                <a:schemeClr val="tx1">
                  <a:shade val="95000"/>
                </a:schemeClr>
              </a:buClr>
              <a:buFont typeface="Wingdings 2"/>
              <a:buChar char=""/>
              <a:defRPr/>
            </a:pPr>
            <a:endParaRPr lang="uk-UA" dirty="0"/>
          </a:p>
        </p:txBody>
      </p:sp>
      <p:pic>
        <p:nvPicPr>
          <p:cNvPr id="26627" name="Picture 2"/>
          <p:cNvPicPr>
            <a:picLocks noChangeAspect="1" noChangeArrowheads="1"/>
          </p:cNvPicPr>
          <p:nvPr/>
        </p:nvPicPr>
        <p:blipFill>
          <a:blip r:embed="rId2"/>
          <a:srcRect/>
          <a:stretch>
            <a:fillRect/>
          </a:stretch>
        </p:blipFill>
        <p:spPr bwMode="auto">
          <a:xfrm>
            <a:off x="5786446" y="1071546"/>
            <a:ext cx="2879943" cy="4786346"/>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0120" y="428604"/>
            <a:ext cx="8183880" cy="1051560"/>
          </a:xfrm>
        </p:spPr>
        <p:txBody>
          <a:bodyPr>
            <a:noAutofit/>
          </a:bodyPr>
          <a:lstStyle/>
          <a:p>
            <a:r>
              <a:rPr lang="uk-UA" dirty="0" smtClean="0">
                <a:solidFill>
                  <a:schemeClr val="bg1"/>
                </a:solidFill>
                <a:latin typeface="Times New Roman" pitchFamily="18" charset="0"/>
                <a:cs typeface="Times New Roman" pitchFamily="18" charset="0"/>
              </a:rPr>
              <a:t>Евакуація підприємств і робітників на Схід 1941</a:t>
            </a:r>
            <a:endParaRPr lang="ru-RU" dirty="0"/>
          </a:p>
        </p:txBody>
      </p:sp>
      <p:pic>
        <p:nvPicPr>
          <p:cNvPr id="4" name="Picture 2" descr="C:\Documents and Settings\Admin\Рабочий стол\фото\images.jpg"/>
          <p:cNvPicPr>
            <a:picLocks noGrp="1" noChangeAspect="1" noChangeArrowheads="1"/>
          </p:cNvPicPr>
          <p:nvPr>
            <p:ph idx="1"/>
          </p:nvPr>
        </p:nvPicPr>
        <p:blipFill>
          <a:blip r:embed="rId2"/>
          <a:srcRect/>
          <a:stretch>
            <a:fillRect/>
          </a:stretch>
        </p:blipFill>
        <p:spPr>
          <a:xfrm>
            <a:off x="642910" y="1643050"/>
            <a:ext cx="3643338" cy="2606296"/>
          </a:xfrm>
        </p:spPr>
      </p:pic>
      <p:pic>
        <p:nvPicPr>
          <p:cNvPr id="5" name="Picture 4" descr="C:\Documents and Settings\Admin\Рабочий стол\фото\58530866.jpg"/>
          <p:cNvPicPr>
            <a:picLocks noChangeAspect="1" noChangeArrowheads="1"/>
          </p:cNvPicPr>
          <p:nvPr/>
        </p:nvPicPr>
        <p:blipFill>
          <a:blip r:embed="rId3"/>
          <a:srcRect/>
          <a:stretch>
            <a:fillRect/>
          </a:stretch>
        </p:blipFill>
        <p:spPr bwMode="auto">
          <a:xfrm>
            <a:off x="5000628" y="1214422"/>
            <a:ext cx="3143250" cy="2357437"/>
          </a:xfrm>
          <a:prstGeom prst="rect">
            <a:avLst/>
          </a:prstGeom>
          <a:noFill/>
          <a:ln w="9525">
            <a:noFill/>
            <a:miter lim="800000"/>
            <a:headEnd/>
            <a:tailEnd/>
          </a:ln>
        </p:spPr>
      </p:pic>
      <p:pic>
        <p:nvPicPr>
          <p:cNvPr id="6" name="Picture 3" descr="C:\Documents and Settings\Admin\Рабочий стол\фото\34.jpg"/>
          <p:cNvPicPr>
            <a:picLocks noChangeAspect="1" noChangeArrowheads="1"/>
          </p:cNvPicPr>
          <p:nvPr/>
        </p:nvPicPr>
        <p:blipFill>
          <a:blip r:embed="rId4"/>
          <a:srcRect/>
          <a:stretch>
            <a:fillRect/>
          </a:stretch>
        </p:blipFill>
        <p:spPr bwMode="auto">
          <a:xfrm>
            <a:off x="4000496" y="3929066"/>
            <a:ext cx="3571875" cy="2357437"/>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2132" y="642918"/>
            <a:ext cx="2971800" cy="914400"/>
          </a:xfrm>
        </p:spPr>
        <p:txBody>
          <a:bodyPr>
            <a:noAutofit/>
          </a:bodyPr>
          <a:lstStyle/>
          <a:p>
            <a:r>
              <a:rPr lang="ru-RU" sz="3600" dirty="0" err="1" smtClean="0"/>
              <a:t>Окупація</a:t>
            </a:r>
            <a:r>
              <a:rPr lang="ru-RU" sz="3600" dirty="0" smtClean="0"/>
              <a:t> </a:t>
            </a:r>
            <a:r>
              <a:rPr lang="ru-RU" sz="3600" dirty="0" err="1" smtClean="0"/>
              <a:t>України</a:t>
            </a:r>
            <a:endParaRPr lang="ru-RU" sz="3600" dirty="0"/>
          </a:p>
        </p:txBody>
      </p:sp>
      <p:sp>
        <p:nvSpPr>
          <p:cNvPr id="3" name="Текст 2"/>
          <p:cNvSpPr>
            <a:spLocks noGrp="1"/>
          </p:cNvSpPr>
          <p:nvPr>
            <p:ph type="body" idx="2"/>
          </p:nvPr>
        </p:nvSpPr>
        <p:spPr>
          <a:xfrm>
            <a:off x="5572132" y="1785926"/>
            <a:ext cx="2971800" cy="4206112"/>
          </a:xfrm>
        </p:spPr>
        <p:txBody>
          <a:bodyPr>
            <a:normAutofit/>
          </a:bodyPr>
          <a:lstStyle/>
          <a:p>
            <a:pPr>
              <a:buFont typeface="Wingdings" pitchFamily="2" charset="2"/>
              <a:buChar char="v"/>
            </a:pPr>
            <a:r>
              <a:rPr lang="uk-UA" sz="2400" dirty="0" smtClean="0"/>
              <a:t>22.07.1942р. – німецькі війська захопили останнє українське місто Свердловськ Ворошиловградської ( нині Луганської області).</a:t>
            </a:r>
          </a:p>
          <a:p>
            <a:pPr>
              <a:buFont typeface="Wingdings" pitchFamily="2" charset="2"/>
              <a:buChar char="v"/>
            </a:pPr>
            <a:endParaRPr lang="ru-RU" sz="2400" dirty="0"/>
          </a:p>
        </p:txBody>
      </p:sp>
      <p:pic>
        <p:nvPicPr>
          <p:cNvPr id="7170" name="Picture 2"/>
          <p:cNvPicPr>
            <a:picLocks noGrp="1" noChangeAspect="1" noChangeArrowheads="1"/>
          </p:cNvPicPr>
          <p:nvPr>
            <p:ph sz="half" idx="1"/>
          </p:nvPr>
        </p:nvPicPr>
        <p:blipFill>
          <a:blip r:embed="rId2"/>
          <a:srcRect/>
          <a:stretch>
            <a:fillRect/>
          </a:stretch>
        </p:blipFill>
        <p:spPr bwMode="auto">
          <a:xfrm>
            <a:off x="428596" y="1214422"/>
            <a:ext cx="5072098" cy="360007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0" y="0"/>
            <a:ext cx="9120188" cy="6858000"/>
          </a:xfrm>
          <a:prstGeom prst="rect">
            <a:avLst/>
          </a:prstGeom>
          <a:noFill/>
          <a:ln w="9525">
            <a:noFill/>
            <a:miter lim="800000"/>
            <a:headEnd/>
            <a:tailEnd/>
          </a:ln>
        </p:spPr>
      </p:pic>
      <p:sp>
        <p:nvSpPr>
          <p:cNvPr id="2" name="Полилиния 1"/>
          <p:cNvSpPr/>
          <p:nvPr/>
        </p:nvSpPr>
        <p:spPr>
          <a:xfrm>
            <a:off x="8467725" y="3541713"/>
            <a:ext cx="409575" cy="249237"/>
          </a:xfrm>
          <a:custGeom>
            <a:avLst/>
            <a:gdLst>
              <a:gd name="connsiteX0" fmla="*/ 409575 w 409575"/>
              <a:gd name="connsiteY0" fmla="*/ 87477 h 249402"/>
              <a:gd name="connsiteX1" fmla="*/ 361950 w 409575"/>
              <a:gd name="connsiteY1" fmla="*/ 20802 h 249402"/>
              <a:gd name="connsiteX2" fmla="*/ 304800 w 409575"/>
              <a:gd name="connsiteY2" fmla="*/ 1752 h 249402"/>
              <a:gd name="connsiteX3" fmla="*/ 28575 w 409575"/>
              <a:gd name="connsiteY3" fmla="*/ 11277 h 249402"/>
              <a:gd name="connsiteX4" fmla="*/ 9525 w 409575"/>
              <a:gd name="connsiteY4" fmla="*/ 68427 h 249402"/>
              <a:gd name="connsiteX5" fmla="*/ 0 w 409575"/>
              <a:gd name="connsiteY5" fmla="*/ 97002 h 249402"/>
              <a:gd name="connsiteX6" fmla="*/ 9525 w 409575"/>
              <a:gd name="connsiteY6" fmla="*/ 211302 h 249402"/>
              <a:gd name="connsiteX7" fmla="*/ 19050 w 409575"/>
              <a:gd name="connsiteY7" fmla="*/ 239877 h 249402"/>
              <a:gd name="connsiteX8" fmla="*/ 66675 w 409575"/>
              <a:gd name="connsiteY8" fmla="*/ 249402 h 249402"/>
              <a:gd name="connsiteX9" fmla="*/ 266700 w 409575"/>
              <a:gd name="connsiteY9" fmla="*/ 239877 h 249402"/>
              <a:gd name="connsiteX10" fmla="*/ 323850 w 409575"/>
              <a:gd name="connsiteY10" fmla="*/ 220827 h 249402"/>
              <a:gd name="connsiteX11" fmla="*/ 352425 w 409575"/>
              <a:gd name="connsiteY11" fmla="*/ 211302 h 249402"/>
              <a:gd name="connsiteX12" fmla="*/ 381000 w 409575"/>
              <a:gd name="connsiteY12" fmla="*/ 201777 h 249402"/>
              <a:gd name="connsiteX13" fmla="*/ 409575 w 409575"/>
              <a:gd name="connsiteY13" fmla="*/ 182727 h 249402"/>
              <a:gd name="connsiteX14" fmla="*/ 400050 w 409575"/>
              <a:gd name="connsiteY14" fmla="*/ 77952 h 249402"/>
              <a:gd name="connsiteX15" fmla="*/ 342900 w 409575"/>
              <a:gd name="connsiteY15" fmla="*/ 39852 h 249402"/>
              <a:gd name="connsiteX16" fmla="*/ 314325 w 409575"/>
              <a:gd name="connsiteY16" fmla="*/ 1752 h 24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575" h="249402">
                <a:moveTo>
                  <a:pt x="409575" y="87477"/>
                </a:moveTo>
                <a:cubicBezTo>
                  <a:pt x="393184" y="46501"/>
                  <a:pt x="400124" y="37768"/>
                  <a:pt x="361950" y="20802"/>
                </a:cubicBezTo>
                <a:cubicBezTo>
                  <a:pt x="343600" y="12647"/>
                  <a:pt x="304800" y="1752"/>
                  <a:pt x="304800" y="1752"/>
                </a:cubicBezTo>
                <a:cubicBezTo>
                  <a:pt x="212725" y="4927"/>
                  <a:pt x="118442" y="-9016"/>
                  <a:pt x="28575" y="11277"/>
                </a:cubicBezTo>
                <a:cubicBezTo>
                  <a:pt x="8988" y="15700"/>
                  <a:pt x="15875" y="49377"/>
                  <a:pt x="9525" y="68427"/>
                </a:cubicBezTo>
                <a:lnTo>
                  <a:pt x="0" y="97002"/>
                </a:lnTo>
                <a:cubicBezTo>
                  <a:pt x="3175" y="135102"/>
                  <a:pt x="4472" y="173405"/>
                  <a:pt x="9525" y="211302"/>
                </a:cubicBezTo>
                <a:cubicBezTo>
                  <a:pt x="10852" y="221254"/>
                  <a:pt x="10696" y="234308"/>
                  <a:pt x="19050" y="239877"/>
                </a:cubicBezTo>
                <a:cubicBezTo>
                  <a:pt x="32520" y="248857"/>
                  <a:pt x="50800" y="246227"/>
                  <a:pt x="66675" y="249402"/>
                </a:cubicBezTo>
                <a:cubicBezTo>
                  <a:pt x="133350" y="246227"/>
                  <a:pt x="200358" y="247248"/>
                  <a:pt x="266700" y="239877"/>
                </a:cubicBezTo>
                <a:cubicBezTo>
                  <a:pt x="286658" y="237659"/>
                  <a:pt x="304800" y="227177"/>
                  <a:pt x="323850" y="220827"/>
                </a:cubicBezTo>
                <a:lnTo>
                  <a:pt x="352425" y="211302"/>
                </a:lnTo>
                <a:cubicBezTo>
                  <a:pt x="361950" y="208127"/>
                  <a:pt x="372646" y="207346"/>
                  <a:pt x="381000" y="201777"/>
                </a:cubicBezTo>
                <a:lnTo>
                  <a:pt x="409575" y="182727"/>
                </a:lnTo>
                <a:cubicBezTo>
                  <a:pt x="406400" y="147802"/>
                  <a:pt x="414880" y="109731"/>
                  <a:pt x="400050" y="77952"/>
                </a:cubicBezTo>
                <a:cubicBezTo>
                  <a:pt x="390368" y="57205"/>
                  <a:pt x="342900" y="39852"/>
                  <a:pt x="342900" y="39852"/>
                </a:cubicBezTo>
                <a:cubicBezTo>
                  <a:pt x="331130" y="4542"/>
                  <a:pt x="342355" y="15767"/>
                  <a:pt x="314325" y="1752"/>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uk-UA"/>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2285992"/>
            <a:ext cx="8183880" cy="1051560"/>
          </a:xfrm>
        </p:spPr>
        <p:txBody>
          <a:bodyPr>
            <a:normAutofit/>
          </a:bodyPr>
          <a:lstStyle/>
          <a:p>
            <a:r>
              <a:rPr lang="uk-UA" sz="5400" i="1" dirty="0" smtClean="0"/>
              <a:t>Дякую за увагу!</a:t>
            </a:r>
            <a:endParaRPr lang="ru-RU" sz="5400" i="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14612" y="285728"/>
            <a:ext cx="8183880" cy="1051560"/>
          </a:xfrm>
        </p:spPr>
        <p:txBody>
          <a:bodyPr/>
          <a:lstStyle/>
          <a:p>
            <a:pPr fontAlgn="auto">
              <a:spcAft>
                <a:spcPts val="0"/>
              </a:spcAft>
              <a:defRPr/>
            </a:pPr>
            <a:r>
              <a:rPr lang="uk-UA" dirty="0" smtClean="0"/>
              <a:t>Опорні дати</a:t>
            </a:r>
            <a:endParaRPr lang="ru-RU" dirty="0"/>
          </a:p>
        </p:txBody>
      </p:sp>
      <p:sp>
        <p:nvSpPr>
          <p:cNvPr id="16387" name="Объект 5"/>
          <p:cNvSpPr>
            <a:spLocks noGrp="1"/>
          </p:cNvSpPr>
          <p:nvPr>
            <p:ph idx="1"/>
          </p:nvPr>
        </p:nvSpPr>
        <p:spPr>
          <a:xfrm>
            <a:off x="500034" y="1428736"/>
            <a:ext cx="8183880" cy="4187952"/>
          </a:xfrm>
        </p:spPr>
        <p:txBody>
          <a:bodyPr/>
          <a:lstStyle/>
          <a:p>
            <a:pPr>
              <a:buNone/>
            </a:pPr>
            <a:endParaRPr lang="uk-UA" dirty="0" smtClean="0"/>
          </a:p>
          <a:p>
            <a:pPr>
              <a:buFont typeface="Wingdings" pitchFamily="2" charset="2"/>
              <a:buChar char="v"/>
            </a:pPr>
            <a:r>
              <a:rPr lang="uk-UA" dirty="0" smtClean="0"/>
              <a:t>22.06.1941р. – напад Німеччини на СРСР;</a:t>
            </a:r>
          </a:p>
          <a:p>
            <a:pPr>
              <a:buFont typeface="Wingdings" pitchFamily="2" charset="2"/>
              <a:buChar char="v"/>
            </a:pPr>
            <a:r>
              <a:rPr lang="uk-UA" dirty="0" smtClean="0"/>
              <a:t>17.09.1941р. – Червона Армія залишила Київ;</a:t>
            </a:r>
          </a:p>
          <a:p>
            <a:pPr>
              <a:buFont typeface="Wingdings" pitchFamily="2" charset="2"/>
              <a:buChar char="v"/>
            </a:pPr>
            <a:r>
              <a:rPr lang="uk-UA" dirty="0" smtClean="0"/>
              <a:t>22.07.1941 р. – повна окупація території України німецькими військами</a:t>
            </a:r>
          </a:p>
        </p:txBody>
      </p:sp>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0" y="0"/>
            <a:ext cx="9144000" cy="6751638"/>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0"/>
            <a:ext cx="8183880" cy="1051560"/>
          </a:xfrm>
        </p:spPr>
        <p:txBody>
          <a:bodyPr>
            <a:normAutofit/>
          </a:bodyPr>
          <a:lstStyle/>
          <a:p>
            <a:r>
              <a:rPr lang="uk-UA" sz="3200" dirty="0" smtClean="0"/>
              <a:t>Україна 1941 р.</a:t>
            </a:r>
            <a:endParaRPr lang="ru-RU" sz="3200" dirty="0"/>
          </a:p>
        </p:txBody>
      </p:sp>
      <p:pic>
        <p:nvPicPr>
          <p:cNvPr id="5122" name="Picture 2"/>
          <p:cNvPicPr>
            <a:picLocks noGrp="1" noChangeAspect="1" noChangeArrowheads="1"/>
          </p:cNvPicPr>
          <p:nvPr>
            <p:ph sz="half" idx="1"/>
          </p:nvPr>
        </p:nvPicPr>
        <p:blipFill>
          <a:blip r:embed="rId2"/>
          <a:srcRect/>
          <a:stretch>
            <a:fillRect/>
          </a:stretch>
        </p:blipFill>
        <p:spPr bwMode="auto">
          <a:xfrm>
            <a:off x="500034" y="1357298"/>
            <a:ext cx="3932238" cy="4384445"/>
          </a:xfrm>
          <a:prstGeom prst="rect">
            <a:avLst/>
          </a:prstGeom>
          <a:noFill/>
          <a:ln w="9525">
            <a:noFill/>
            <a:miter lim="800000"/>
            <a:headEnd/>
            <a:tailEnd/>
          </a:ln>
          <a:effectLst/>
        </p:spPr>
      </p:pic>
      <p:pic>
        <p:nvPicPr>
          <p:cNvPr id="5123" name="Picture 3"/>
          <p:cNvPicPr>
            <a:picLocks noGrp="1" noChangeAspect="1" noChangeArrowheads="1"/>
          </p:cNvPicPr>
          <p:nvPr>
            <p:ph sz="half" idx="2"/>
          </p:nvPr>
        </p:nvPicPr>
        <p:blipFill>
          <a:blip r:embed="rId3"/>
          <a:srcRect/>
          <a:stretch>
            <a:fillRect/>
          </a:stretch>
        </p:blipFill>
        <p:spPr bwMode="auto">
          <a:xfrm>
            <a:off x="4572000" y="1357298"/>
            <a:ext cx="4043363" cy="4393119"/>
          </a:xfrm>
          <a:prstGeom prst="rect">
            <a:avLst/>
          </a:prstGeom>
          <a:noFill/>
          <a:ln w="9525">
            <a:noFill/>
            <a:miter lim="800000"/>
            <a:headEnd/>
            <a:tailEnd/>
          </a:ln>
          <a:effectLst/>
        </p:spPr>
      </p:pic>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857760"/>
            <a:ext cx="8183880" cy="1051560"/>
          </a:xfrm>
        </p:spPr>
        <p:txBody>
          <a:bodyPr/>
          <a:lstStyle/>
          <a:p>
            <a:r>
              <a:rPr lang="ru-RU" dirty="0" err="1" smtClean="0"/>
              <a:t>Окупац</a:t>
            </a:r>
            <a:r>
              <a:rPr lang="uk-UA" dirty="0" err="1" smtClean="0"/>
              <a:t>ія</a:t>
            </a:r>
            <a:r>
              <a:rPr lang="uk-UA" dirty="0" smtClean="0"/>
              <a:t> Західної України</a:t>
            </a:r>
            <a:endParaRPr lang="ru-RU" dirty="0"/>
          </a:p>
        </p:txBody>
      </p:sp>
      <p:pic>
        <p:nvPicPr>
          <p:cNvPr id="1026" name="Picture 2"/>
          <p:cNvPicPr>
            <a:picLocks noGrp="1" noChangeAspect="1" noChangeArrowheads="1"/>
          </p:cNvPicPr>
          <p:nvPr>
            <p:ph sz="half" idx="1"/>
          </p:nvPr>
        </p:nvPicPr>
        <p:blipFill>
          <a:blip r:embed="rId2"/>
          <a:srcRect/>
          <a:stretch>
            <a:fillRect/>
          </a:stretch>
        </p:blipFill>
        <p:spPr bwMode="auto">
          <a:xfrm>
            <a:off x="357158" y="785794"/>
            <a:ext cx="4643470" cy="3786214"/>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5143504" y="530225"/>
            <a:ext cx="3289329" cy="4389438"/>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4500570"/>
            <a:ext cx="8183880" cy="1051560"/>
          </a:xfrm>
        </p:spPr>
        <p:txBody>
          <a:bodyPr/>
          <a:lstStyle/>
          <a:p>
            <a:pPr fontAlgn="auto">
              <a:spcAft>
                <a:spcPts val="0"/>
              </a:spcAft>
              <a:defRPr/>
            </a:pPr>
            <a:r>
              <a:rPr lang="ru-RU" dirty="0" err="1"/>
              <a:t>Відступ</a:t>
            </a:r>
            <a:r>
              <a:rPr lang="ru-RU" dirty="0"/>
              <a:t> </a:t>
            </a:r>
            <a:r>
              <a:rPr lang="ru-RU" dirty="0" err="1"/>
              <a:t>Червоної</a:t>
            </a:r>
            <a:r>
              <a:rPr lang="ru-RU" dirty="0"/>
              <a:t> </a:t>
            </a:r>
            <a:r>
              <a:rPr lang="ru-RU" dirty="0" err="1"/>
              <a:t>Армії</a:t>
            </a:r>
            <a:r>
              <a:rPr lang="ru-RU" dirty="0" smtClean="0"/>
              <a:t>.</a:t>
            </a:r>
            <a:endParaRPr lang="uk-UA" dirty="0"/>
          </a:p>
        </p:txBody>
      </p:sp>
      <p:sp>
        <p:nvSpPr>
          <p:cNvPr id="3" name="Объект 2"/>
          <p:cNvSpPr>
            <a:spLocks noGrp="1"/>
          </p:cNvSpPr>
          <p:nvPr>
            <p:ph idx="1"/>
          </p:nvPr>
        </p:nvSpPr>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uk-UA" dirty="0" smtClean="0"/>
              <a:t>23 – 29.06.1941 – найбільша танкова битва початкового періоду війни ( Луцьк – Рівне – Броди)- з 4200 танків залишилося 737;</a:t>
            </a:r>
          </a:p>
          <a:p>
            <a:pPr marL="548640" indent="-411480" fontAlgn="auto">
              <a:spcAft>
                <a:spcPts val="0"/>
              </a:spcAft>
              <a:buClr>
                <a:schemeClr val="tx1">
                  <a:shade val="95000"/>
                </a:schemeClr>
              </a:buClr>
              <a:buFont typeface="Wingdings 2"/>
              <a:buChar char=""/>
              <a:defRPr/>
            </a:pPr>
            <a:r>
              <a:rPr lang="uk-UA" dirty="0" smtClean="0"/>
              <a:t>11.07 – 22.09.1941 – Київська оборонна операція ( в полон потрапило 665 тис. радянських солдат,захоплено німцями 884 танків, 3718 гармат );</a:t>
            </a:r>
          </a:p>
          <a:p>
            <a:pPr marL="548640" indent="-411480" fontAlgn="auto">
              <a:spcAft>
                <a:spcPts val="0"/>
              </a:spcAft>
              <a:buClr>
                <a:schemeClr val="tx1">
                  <a:shade val="95000"/>
                </a:schemeClr>
              </a:buClr>
              <a:buFont typeface="Wingdings 2"/>
              <a:buChar char=""/>
              <a:defRPr/>
            </a:pPr>
            <a:r>
              <a:rPr lang="uk-UA" dirty="0" smtClean="0"/>
              <a:t>Під Уманню в полон потрапили 103 тис. радянських солдат, захоплено німцями 317 танків, 1962 гармати);</a:t>
            </a:r>
          </a:p>
          <a:p>
            <a:pPr marL="548640" indent="-411480" fontAlgn="auto">
              <a:spcAft>
                <a:spcPts val="0"/>
              </a:spcAft>
              <a:buClr>
                <a:schemeClr val="tx1">
                  <a:shade val="95000"/>
                </a:schemeClr>
              </a:buClr>
              <a:buFont typeface="Wingdings 2"/>
              <a:buChar char=""/>
              <a:defRPr/>
            </a:pPr>
            <a:r>
              <a:rPr lang="uk-UA" dirty="0" smtClean="0"/>
              <a:t>05.08 – 16.10.1941 – оборона Одеси.</a:t>
            </a:r>
            <a:endParaRPr lang="uk-UA" dirty="0"/>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357166"/>
            <a:ext cx="3214710" cy="985838"/>
          </a:xfrm>
        </p:spPr>
        <p:txBody>
          <a:bodyPr>
            <a:normAutofit/>
          </a:bodyPr>
          <a:lstStyle/>
          <a:p>
            <a:r>
              <a:rPr lang="uk-UA" sz="2800" dirty="0" smtClean="0">
                <a:solidFill>
                  <a:schemeClr val="bg1"/>
                </a:solidFill>
                <a:latin typeface="Times New Roman" pitchFamily="18" charset="0"/>
                <a:cs typeface="Times New Roman" pitchFamily="18" charset="0"/>
              </a:rPr>
              <a:t>Концтабір "Уманська  Яма"</a:t>
            </a:r>
            <a:endParaRPr lang="ru-RU" sz="2800" dirty="0"/>
          </a:p>
        </p:txBody>
      </p:sp>
      <p:sp>
        <p:nvSpPr>
          <p:cNvPr id="3" name="Текст 2"/>
          <p:cNvSpPr>
            <a:spLocks noGrp="1"/>
          </p:cNvSpPr>
          <p:nvPr>
            <p:ph type="body" idx="2"/>
          </p:nvPr>
        </p:nvSpPr>
        <p:spPr>
          <a:xfrm rot="10800000" flipH="1" flipV="1">
            <a:off x="5286380" y="714356"/>
            <a:ext cx="3643338" cy="5572164"/>
          </a:xfrm>
        </p:spPr>
        <p:txBody>
          <a:bodyPr>
            <a:noAutofit/>
          </a:bodyPr>
          <a:lstStyle/>
          <a:p>
            <a:pPr>
              <a:buFont typeface="Wingdings" pitchFamily="2" charset="2"/>
              <a:buChar char="v"/>
              <a:defRPr/>
            </a:pPr>
            <a:r>
              <a:rPr lang="uk-UA" sz="1700" dirty="0" smtClean="0">
                <a:latin typeface="Times New Roman" pitchFamily="18" charset="0"/>
                <a:cs typeface="Times New Roman" pitchFamily="18" charset="0"/>
              </a:rPr>
              <a:t>На місці птахоферми і глиняного кар'єру цегляного заводу розміщувався концтабір "Уманська Яма". Глибина кар'єру досягала 10 м, площа перевищувала 300 </a:t>
            </a:r>
            <a:r>
              <a:rPr lang="uk-UA" sz="1700" dirty="0" err="1" smtClean="0">
                <a:latin typeface="Times New Roman" pitchFamily="18" charset="0"/>
                <a:cs typeface="Times New Roman" pitchFamily="18" charset="0"/>
              </a:rPr>
              <a:t>кв.м</a:t>
            </a:r>
            <a:r>
              <a:rPr lang="uk-UA" sz="1700" dirty="0" smtClean="0">
                <a:latin typeface="Times New Roman" pitchFamily="18" charset="0"/>
                <a:cs typeface="Times New Roman" pitchFamily="18" charset="0"/>
              </a:rPr>
              <a:t>. На території ями ніяких споруд не було - полонені цілими днями знемагали під пекучим сонцем на голій землі. Лише для тяжкопоранених використовувалося накриття, де раніше сушили цеглу. За весь час тут побували понад 75 тисяч полонених. Від голоду, ран і хвороб кожну добу гинуло близько 100 осіб.</a:t>
            </a:r>
          </a:p>
          <a:p>
            <a:pPr>
              <a:buFont typeface="Wingdings" pitchFamily="2" charset="2"/>
              <a:buChar char="v"/>
              <a:defRPr/>
            </a:pPr>
            <a:r>
              <a:rPr lang="uk-UA" sz="1700" dirty="0" smtClean="0">
                <a:latin typeface="Times New Roman" pitchFamily="18" charset="0"/>
                <a:cs typeface="Times New Roman" pitchFamily="18" charset="0"/>
              </a:rPr>
              <a:t>За даними німецького командування 14 серпня 1941 в Уманському таборі перебувало 50 000 радянських військовополонених.</a:t>
            </a:r>
          </a:p>
          <a:p>
            <a:pPr>
              <a:buFont typeface="Wingdings" pitchFamily="2" charset="2"/>
              <a:buChar char="v"/>
              <a:defRPr/>
            </a:pPr>
            <a:r>
              <a:rPr lang="uk-UA" sz="1700" dirty="0" smtClean="0">
                <a:latin typeface="Times New Roman" pitchFamily="18" charset="0"/>
                <a:cs typeface="Times New Roman" pitchFamily="18" charset="0"/>
              </a:rPr>
              <a:t>У краєзнавчому музеї міста знаходяться цеглини з написами полонених "Уманської Ями".</a:t>
            </a:r>
            <a:endParaRPr lang="ru-RU" sz="1700" dirty="0" smtClean="0">
              <a:latin typeface="Times New Roman" pitchFamily="18" charset="0"/>
              <a:cs typeface="Times New Roman" pitchFamily="18" charset="0"/>
            </a:endParaRPr>
          </a:p>
          <a:p>
            <a:pPr>
              <a:buFont typeface="Wingdings" pitchFamily="2" charset="2"/>
              <a:buChar char="v"/>
            </a:pPr>
            <a:endParaRPr lang="ru-RU" sz="1700" dirty="0" smtClean="0"/>
          </a:p>
          <a:p>
            <a:pPr>
              <a:buFont typeface="Wingdings" pitchFamily="2" charset="2"/>
              <a:buChar char="v"/>
            </a:pPr>
            <a:endParaRPr lang="ru-RU" sz="1700" dirty="0"/>
          </a:p>
        </p:txBody>
      </p:sp>
      <p:pic>
        <p:nvPicPr>
          <p:cNvPr id="5" name="Picture 2"/>
          <p:cNvPicPr>
            <a:picLocks noGrp="1" noChangeAspect="1" noChangeArrowheads="1"/>
          </p:cNvPicPr>
          <p:nvPr>
            <p:ph sz="half" idx="1"/>
          </p:nvPr>
        </p:nvPicPr>
        <p:blipFill>
          <a:blip r:embed="rId2"/>
          <a:srcRect/>
          <a:stretch>
            <a:fillRect/>
          </a:stretch>
        </p:blipFill>
        <p:spPr bwMode="auto">
          <a:xfrm>
            <a:off x="428596" y="1714488"/>
            <a:ext cx="4576826" cy="368620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0120" y="0"/>
            <a:ext cx="8183880" cy="1051560"/>
          </a:xfrm>
        </p:spPr>
        <p:txBody>
          <a:bodyPr>
            <a:normAutofit/>
          </a:bodyPr>
          <a:lstStyle/>
          <a:p>
            <a:r>
              <a:rPr lang="ru-RU" sz="4400" dirty="0" err="1" smtClean="0">
                <a:solidFill>
                  <a:schemeClr val="bg1"/>
                </a:solidFill>
                <a:latin typeface="Times New Roman" pitchFamily="18" charset="0"/>
                <a:cs typeface="Times New Roman" pitchFamily="18" charset="0"/>
              </a:rPr>
              <a:t>Жертви</a:t>
            </a:r>
            <a:r>
              <a:rPr lang="ru-RU" sz="4400" dirty="0" smtClean="0">
                <a:solidFill>
                  <a:schemeClr val="bg1"/>
                </a:solidFill>
                <a:latin typeface="Times New Roman" pitchFamily="18" charset="0"/>
                <a:cs typeface="Times New Roman" pitchFamily="18" charset="0"/>
              </a:rPr>
              <a:t> «нового порядку»</a:t>
            </a:r>
            <a:endParaRPr lang="ru-RU" sz="4400" dirty="0"/>
          </a:p>
        </p:txBody>
      </p:sp>
      <p:pic>
        <p:nvPicPr>
          <p:cNvPr id="4" name="Picture 9" descr="C:\Documents and Settings\Admin\Рабочий стол\фото\deaf9e03b5b2.jpg"/>
          <p:cNvPicPr>
            <a:picLocks noGrp="1" noChangeAspect="1" noChangeArrowheads="1"/>
          </p:cNvPicPr>
          <p:nvPr>
            <p:ph idx="1"/>
          </p:nvPr>
        </p:nvPicPr>
        <p:blipFill>
          <a:blip r:embed="rId2"/>
          <a:srcRect/>
          <a:stretch>
            <a:fillRect/>
          </a:stretch>
        </p:blipFill>
        <p:spPr bwMode="auto">
          <a:xfrm>
            <a:off x="285720" y="1071546"/>
            <a:ext cx="2847975" cy="3086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11" descr="C:\Documents and Settings\Admin\Рабочий стол\фото\5b5d66c0ddf8.jpg"/>
          <p:cNvPicPr>
            <a:picLocks noChangeAspect="1" noChangeArrowheads="1"/>
          </p:cNvPicPr>
          <p:nvPr/>
        </p:nvPicPr>
        <p:blipFill>
          <a:blip r:embed="rId3"/>
          <a:srcRect/>
          <a:stretch>
            <a:fillRect/>
          </a:stretch>
        </p:blipFill>
        <p:spPr bwMode="auto">
          <a:xfrm>
            <a:off x="3000375" y="1142984"/>
            <a:ext cx="6143625" cy="2857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C:\Documents and Settings\Admin\Рабочий стол\фото\nazi-voda_l.jpg"/>
          <p:cNvPicPr>
            <a:picLocks noChangeAspect="1" noChangeArrowheads="1"/>
          </p:cNvPicPr>
          <p:nvPr/>
        </p:nvPicPr>
        <p:blipFill>
          <a:blip r:embed="rId4"/>
          <a:srcRect/>
          <a:stretch>
            <a:fillRect/>
          </a:stretch>
        </p:blipFill>
        <p:spPr bwMode="auto">
          <a:xfrm>
            <a:off x="0" y="4071942"/>
            <a:ext cx="33147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7" descr="C:\Documents and Settings\Admin\Рабочий стол\фото\osv-kiev.jpg"/>
          <p:cNvPicPr>
            <a:picLocks noChangeAspect="1" noChangeArrowheads="1"/>
          </p:cNvPicPr>
          <p:nvPr/>
        </p:nvPicPr>
        <p:blipFill>
          <a:blip r:embed="rId5"/>
          <a:srcRect/>
          <a:stretch>
            <a:fillRect/>
          </a:stretch>
        </p:blipFill>
        <p:spPr bwMode="auto">
          <a:xfrm>
            <a:off x="3428992" y="4071942"/>
            <a:ext cx="3643312"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10" descr="C:\Documents and Settings\Admin\Рабочий стол\фото\31861.jpg.jpg"/>
          <p:cNvPicPr>
            <a:picLocks noChangeAspect="1" noChangeArrowheads="1"/>
          </p:cNvPicPr>
          <p:nvPr/>
        </p:nvPicPr>
        <p:blipFill>
          <a:blip r:embed="rId6"/>
          <a:srcRect/>
          <a:stretch>
            <a:fillRect/>
          </a:stretch>
        </p:blipFill>
        <p:spPr bwMode="auto">
          <a:xfrm>
            <a:off x="7143768" y="4071942"/>
            <a:ext cx="1765300" cy="23923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4763" y="0"/>
            <a:ext cx="4216400" cy="6858000"/>
          </a:xfrm>
          <a:prstGeom prst="rect">
            <a:avLst/>
          </a:prstGeom>
          <a:noFill/>
          <a:ln w="9525">
            <a:noFill/>
            <a:miter lim="800000"/>
            <a:headEnd/>
            <a:tailEnd/>
          </a:ln>
        </p:spPr>
      </p:pic>
      <p:sp>
        <p:nvSpPr>
          <p:cNvPr id="24578" name="Прямоугольник 4"/>
          <p:cNvSpPr>
            <a:spLocks noChangeArrowheads="1"/>
          </p:cNvSpPr>
          <p:nvPr/>
        </p:nvSpPr>
        <p:spPr bwMode="auto">
          <a:xfrm>
            <a:off x="4143372" y="1071546"/>
            <a:ext cx="4794250" cy="5632450"/>
          </a:xfrm>
          <a:prstGeom prst="rect">
            <a:avLst/>
          </a:prstGeom>
          <a:noFill/>
          <a:ln w="9525">
            <a:noFill/>
            <a:miter lim="800000"/>
            <a:headEnd/>
            <a:tailEnd/>
          </a:ln>
        </p:spPr>
        <p:txBody>
          <a:bodyPr>
            <a:spAutoFit/>
          </a:bodyPr>
          <a:lstStyle/>
          <a:p>
            <a:r>
              <a:rPr lang="ru-RU" sz="2000" b="1" dirty="0">
                <a:solidFill>
                  <a:srgbClr val="FF0000"/>
                </a:solidFill>
                <a:latin typeface="Courier New" pitchFamily="49" charset="0"/>
                <a:cs typeface="Courier New" pitchFamily="49" charset="0"/>
              </a:rPr>
              <a:t>30.10.1941 – 04.07.1942</a:t>
            </a:r>
            <a:r>
              <a:rPr lang="ru-RU" sz="2000" b="1" dirty="0">
                <a:solidFill>
                  <a:srgbClr val="FFFF00"/>
                </a:solidFill>
                <a:latin typeface="Courier New" pitchFamily="49" charset="0"/>
                <a:cs typeface="Courier New" pitchFamily="49" charset="0"/>
              </a:rPr>
              <a:t> </a:t>
            </a:r>
            <a:r>
              <a:rPr lang="ru-RU" sz="2000" b="1" dirty="0">
                <a:latin typeface="Courier New" pitchFamily="49" charset="0"/>
                <a:cs typeface="Courier New" pitchFamily="49" charset="0"/>
              </a:rPr>
              <a:t>– оборона Севастополя ( в полон </a:t>
            </a:r>
            <a:r>
              <a:rPr lang="ru-RU" sz="2000" b="1" dirty="0" err="1">
                <a:latin typeface="Courier New" pitchFamily="49" charset="0"/>
                <a:cs typeface="Courier New" pitchFamily="49" charset="0"/>
              </a:rPr>
              <a:t>потрапило</a:t>
            </a:r>
            <a:r>
              <a:rPr lang="ru-RU" sz="2000" b="1" dirty="0">
                <a:latin typeface="Courier New" pitchFamily="49" charset="0"/>
                <a:cs typeface="Courier New" pitchFamily="49" charset="0"/>
              </a:rPr>
              <a:t> 100 тис. </a:t>
            </a:r>
            <a:r>
              <a:rPr lang="ru-RU" sz="2000" b="1" dirty="0" err="1">
                <a:latin typeface="Courier New" pitchFamily="49" charset="0"/>
                <a:cs typeface="Courier New" pitchFamily="49" charset="0"/>
              </a:rPr>
              <a:t>радянських</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бійців</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німці</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захопили</a:t>
            </a:r>
            <a:r>
              <a:rPr lang="ru-RU" sz="2000" b="1" dirty="0">
                <a:latin typeface="Courier New" pitchFamily="49" charset="0"/>
                <a:cs typeface="Courier New" pitchFamily="49" charset="0"/>
              </a:rPr>
              <a:t> 160 </a:t>
            </a:r>
            <a:r>
              <a:rPr lang="ru-RU" sz="2000" b="1" dirty="0" err="1">
                <a:latin typeface="Courier New" pitchFamily="49" charset="0"/>
                <a:cs typeface="Courier New" pitchFamily="49" charset="0"/>
              </a:rPr>
              <a:t>танків</a:t>
            </a:r>
            <a:r>
              <a:rPr lang="ru-RU" sz="2000" b="1" dirty="0">
                <a:latin typeface="Courier New" pitchFamily="49" charset="0"/>
                <a:cs typeface="Courier New" pitchFamily="49" charset="0"/>
              </a:rPr>
              <a:t>, 700 </a:t>
            </a:r>
            <a:r>
              <a:rPr lang="ru-RU" sz="2000" b="1" dirty="0" err="1">
                <a:latin typeface="Courier New" pitchFamily="49" charset="0"/>
                <a:cs typeface="Courier New" pitchFamily="49" charset="0"/>
              </a:rPr>
              <a:t>гармат</a:t>
            </a:r>
            <a:r>
              <a:rPr lang="ru-RU" sz="2000" b="1" dirty="0">
                <a:latin typeface="Courier New" pitchFamily="49" charset="0"/>
                <a:cs typeface="Courier New" pitchFamily="49" charset="0"/>
              </a:rPr>
              <a:t>);</a:t>
            </a:r>
          </a:p>
          <a:p>
            <a:r>
              <a:rPr lang="ru-RU" sz="2000" b="1" dirty="0">
                <a:solidFill>
                  <a:srgbClr val="FF0000"/>
                </a:solidFill>
                <a:latin typeface="Courier New" pitchFamily="49" charset="0"/>
                <a:cs typeface="Courier New" pitchFamily="49" charset="0"/>
              </a:rPr>
              <a:t>19 – 29.05.1942</a:t>
            </a:r>
            <a:r>
              <a:rPr lang="ru-RU" sz="2000" b="1" dirty="0">
                <a:solidFill>
                  <a:srgbClr val="FFFF00"/>
                </a:solidFill>
                <a:latin typeface="Courier New" pitchFamily="49" charset="0"/>
                <a:cs typeface="Courier New" pitchFamily="49" charset="0"/>
              </a:rPr>
              <a:t> </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наступ</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під</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Харковом</a:t>
            </a:r>
            <a:r>
              <a:rPr lang="ru-RU" sz="2000" b="1" dirty="0">
                <a:latin typeface="Courier New" pitchFamily="49" charset="0"/>
                <a:cs typeface="Courier New" pitchFamily="49" charset="0"/>
              </a:rPr>
              <a:t> ( 240 тис. </a:t>
            </a:r>
            <a:r>
              <a:rPr lang="ru-RU" sz="2000" b="1" dirty="0" err="1">
                <a:latin typeface="Courier New" pitchFamily="49" charset="0"/>
                <a:cs typeface="Courier New" pitchFamily="49" charset="0"/>
              </a:rPr>
              <a:t>чоловік</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потрапили</a:t>
            </a:r>
            <a:r>
              <a:rPr lang="ru-RU" sz="2000" b="1" dirty="0">
                <a:latin typeface="Courier New" pitchFamily="49" charset="0"/>
                <a:cs typeface="Courier New" pitchFamily="49" charset="0"/>
              </a:rPr>
              <a:t> в полон, </a:t>
            </a:r>
            <a:r>
              <a:rPr lang="ru-RU" sz="2000" b="1" dirty="0" err="1">
                <a:latin typeface="Courier New" pitchFamily="49" charset="0"/>
                <a:cs typeface="Courier New" pitchFamily="49" charset="0"/>
              </a:rPr>
              <a:t>німці</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захопили</a:t>
            </a:r>
            <a:r>
              <a:rPr lang="ru-RU" sz="2000" b="1" dirty="0">
                <a:latin typeface="Courier New" pitchFamily="49" charset="0"/>
                <a:cs typeface="Courier New" pitchFamily="49" charset="0"/>
              </a:rPr>
              <a:t> 652 танки, 1646 </a:t>
            </a:r>
            <a:r>
              <a:rPr lang="ru-RU" sz="2000" b="1" dirty="0" err="1">
                <a:latin typeface="Courier New" pitchFamily="49" charset="0"/>
                <a:cs typeface="Courier New" pitchFamily="49" charset="0"/>
              </a:rPr>
              <a:t>гармат</a:t>
            </a:r>
            <a:r>
              <a:rPr lang="ru-RU" sz="2000" b="1" dirty="0">
                <a:latin typeface="Courier New" pitchFamily="49" charset="0"/>
                <a:cs typeface="Courier New" pitchFamily="49" charset="0"/>
              </a:rPr>
              <a:t> );</a:t>
            </a:r>
          </a:p>
          <a:p>
            <a:r>
              <a:rPr lang="ru-RU" sz="2000" b="1" dirty="0" err="1">
                <a:solidFill>
                  <a:srgbClr val="FF0000"/>
                </a:solidFill>
                <a:latin typeface="Courier New" pitchFamily="49" charset="0"/>
                <a:cs typeface="Courier New" pitchFamily="49" charset="0"/>
              </a:rPr>
              <a:t>Квітень</a:t>
            </a:r>
            <a:r>
              <a:rPr lang="ru-RU" sz="2000" b="1" dirty="0">
                <a:solidFill>
                  <a:srgbClr val="FF0000"/>
                </a:solidFill>
                <a:latin typeface="Courier New" pitchFamily="49" charset="0"/>
                <a:cs typeface="Courier New" pitchFamily="49" charset="0"/>
              </a:rPr>
              <a:t> – </a:t>
            </a:r>
            <a:r>
              <a:rPr lang="ru-RU" sz="2000" b="1" dirty="0" err="1">
                <a:solidFill>
                  <a:srgbClr val="FF0000"/>
                </a:solidFill>
                <a:latin typeface="Courier New" pitchFamily="49" charset="0"/>
                <a:cs typeface="Courier New" pitchFamily="49" charset="0"/>
              </a:rPr>
              <a:t>травень</a:t>
            </a:r>
            <a:r>
              <a:rPr lang="ru-RU" sz="2000" b="1" dirty="0">
                <a:solidFill>
                  <a:srgbClr val="FF0000"/>
                </a:solidFill>
                <a:latin typeface="Courier New" pitchFamily="49" charset="0"/>
                <a:cs typeface="Courier New" pitchFamily="49" charset="0"/>
              </a:rPr>
              <a:t> 1942 </a:t>
            </a:r>
            <a:r>
              <a:rPr lang="ru-RU" sz="2000" b="1" dirty="0">
                <a:latin typeface="Courier New" pitchFamily="49" charset="0"/>
                <a:cs typeface="Courier New" pitchFamily="49" charset="0"/>
              </a:rPr>
              <a:t>– провал </a:t>
            </a:r>
            <a:r>
              <a:rPr lang="ru-RU" sz="2000" b="1" dirty="0" err="1">
                <a:latin typeface="Courier New" pitchFamily="49" charset="0"/>
                <a:cs typeface="Courier New" pitchFamily="49" charset="0"/>
              </a:rPr>
              <a:t>наступу</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радянських</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військ</a:t>
            </a:r>
            <a:r>
              <a:rPr lang="ru-RU" sz="2000" b="1" dirty="0">
                <a:latin typeface="Courier New" pitchFamily="49" charset="0"/>
                <a:cs typeface="Courier New" pitchFamily="49" charset="0"/>
              </a:rPr>
              <a:t> на </a:t>
            </a:r>
            <a:r>
              <a:rPr lang="ru-RU" sz="2000" b="1" dirty="0" err="1">
                <a:latin typeface="Courier New" pitchFamily="49" charset="0"/>
                <a:cs typeface="Courier New" pitchFamily="49" charset="0"/>
              </a:rPr>
              <a:t>Керченському</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півострові</a:t>
            </a:r>
            <a:r>
              <a:rPr lang="ru-RU" sz="2000" b="1" dirty="0">
                <a:latin typeface="Courier New" pitchFamily="49" charset="0"/>
                <a:cs typeface="Courier New" pitchFamily="49" charset="0"/>
              </a:rPr>
              <a:t> ( в полон </a:t>
            </a:r>
            <a:r>
              <a:rPr lang="ru-RU" sz="2000" b="1" dirty="0" err="1">
                <a:latin typeface="Courier New" pitchFamily="49" charset="0"/>
                <a:cs typeface="Courier New" pitchFamily="49" charset="0"/>
              </a:rPr>
              <a:t>потрапило</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більше</a:t>
            </a:r>
            <a:r>
              <a:rPr lang="ru-RU" sz="2000" b="1" dirty="0">
                <a:latin typeface="Courier New" pitchFamily="49" charset="0"/>
                <a:cs typeface="Courier New" pitchFamily="49" charset="0"/>
              </a:rPr>
              <a:t> 200тис.радянських солдат, </a:t>
            </a:r>
            <a:r>
              <a:rPr lang="ru-RU" sz="2000" b="1" dirty="0" err="1">
                <a:latin typeface="Courier New" pitchFamily="49" charset="0"/>
                <a:cs typeface="Courier New" pitchFamily="49" charset="0"/>
              </a:rPr>
              <a:t>німці</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захопили</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близько</a:t>
            </a:r>
            <a:r>
              <a:rPr lang="ru-RU" sz="2000" b="1" dirty="0">
                <a:latin typeface="Courier New" pitchFamily="49" charset="0"/>
                <a:cs typeface="Courier New" pitchFamily="49" charset="0"/>
              </a:rPr>
              <a:t> 300т </a:t>
            </a:r>
            <a:r>
              <a:rPr lang="ru-RU" sz="2000" b="1" dirty="0" err="1">
                <a:latin typeface="Courier New" pitchFamily="49" charset="0"/>
                <a:cs typeface="Courier New" pitchFamily="49" charset="0"/>
              </a:rPr>
              <a:t>танків</a:t>
            </a:r>
            <a:r>
              <a:rPr lang="ru-RU" sz="2000" b="1" dirty="0">
                <a:latin typeface="Courier New" pitchFamily="49" charset="0"/>
                <a:cs typeface="Courier New" pitchFamily="49" charset="0"/>
              </a:rPr>
              <a:t>, </a:t>
            </a:r>
            <a:r>
              <a:rPr lang="ru-RU" sz="2000" b="1" dirty="0" err="1">
                <a:latin typeface="Courier New" pitchFamily="49" charset="0"/>
                <a:cs typeface="Courier New" pitchFamily="49" charset="0"/>
              </a:rPr>
              <a:t>понад</a:t>
            </a:r>
            <a:r>
              <a:rPr lang="ru-RU" sz="2000" b="1" dirty="0">
                <a:latin typeface="Courier New" pitchFamily="49" charset="0"/>
                <a:cs typeface="Courier New" pitchFamily="49" charset="0"/>
              </a:rPr>
              <a:t> </a:t>
            </a:r>
            <a:r>
              <a:rPr lang="ru-RU" sz="2000" b="1" dirty="0" smtClean="0">
                <a:latin typeface="Courier New" pitchFamily="49" charset="0"/>
                <a:cs typeface="Courier New" pitchFamily="49" charset="0"/>
              </a:rPr>
              <a:t>3000 </a:t>
            </a:r>
            <a:r>
              <a:rPr lang="ru-RU" sz="2000" b="1" dirty="0" err="1" smtClean="0">
                <a:latin typeface="Courier New" pitchFamily="49" charset="0"/>
                <a:cs typeface="Courier New" pitchFamily="49" charset="0"/>
              </a:rPr>
              <a:t>гармат</a:t>
            </a:r>
            <a:r>
              <a:rPr lang="ru-RU" sz="2000" b="1" dirty="0" smtClean="0">
                <a:latin typeface="Courier New" pitchFamily="49" charset="0"/>
                <a:cs typeface="Courier New" pitchFamily="49" charset="0"/>
              </a:rPr>
              <a:t> ).</a:t>
            </a:r>
            <a:endParaRPr lang="ru-RU" sz="2000" b="1" dirty="0">
              <a:latin typeface="Courier New" pitchFamily="49" charset="0"/>
              <a:cs typeface="Courier New" pitchFamily="49" charset="0"/>
            </a:endParaRPr>
          </a:p>
        </p:txBody>
      </p:sp>
      <p:sp>
        <p:nvSpPr>
          <p:cNvPr id="7" name="Полилиния 6"/>
          <p:cNvSpPr/>
          <p:nvPr/>
        </p:nvSpPr>
        <p:spPr>
          <a:xfrm>
            <a:off x="1995488" y="3998913"/>
            <a:ext cx="625475" cy="490537"/>
          </a:xfrm>
          <a:custGeom>
            <a:avLst/>
            <a:gdLst>
              <a:gd name="connsiteX0" fmla="*/ 609600 w 626347"/>
              <a:gd name="connsiteY0" fmla="*/ 203200 h 489528"/>
              <a:gd name="connsiteX1" fmla="*/ 581890 w 626347"/>
              <a:gd name="connsiteY1" fmla="*/ 129310 h 489528"/>
              <a:gd name="connsiteX2" fmla="*/ 544945 w 626347"/>
              <a:gd name="connsiteY2" fmla="*/ 83128 h 489528"/>
              <a:gd name="connsiteX3" fmla="*/ 517236 w 626347"/>
              <a:gd name="connsiteY3" fmla="*/ 73891 h 489528"/>
              <a:gd name="connsiteX4" fmla="*/ 489527 w 626347"/>
              <a:gd name="connsiteY4" fmla="*/ 55419 h 489528"/>
              <a:gd name="connsiteX5" fmla="*/ 434109 w 626347"/>
              <a:gd name="connsiteY5" fmla="*/ 36946 h 489528"/>
              <a:gd name="connsiteX6" fmla="*/ 406400 w 626347"/>
              <a:gd name="connsiteY6" fmla="*/ 18473 h 489528"/>
              <a:gd name="connsiteX7" fmla="*/ 341745 w 626347"/>
              <a:gd name="connsiteY7" fmla="*/ 0 h 489528"/>
              <a:gd name="connsiteX8" fmla="*/ 129309 w 626347"/>
              <a:gd name="connsiteY8" fmla="*/ 9237 h 489528"/>
              <a:gd name="connsiteX9" fmla="*/ 73890 w 626347"/>
              <a:gd name="connsiteY9" fmla="*/ 27710 h 489528"/>
              <a:gd name="connsiteX10" fmla="*/ 46181 w 626347"/>
              <a:gd name="connsiteY10" fmla="*/ 36946 h 489528"/>
              <a:gd name="connsiteX11" fmla="*/ 36945 w 626347"/>
              <a:gd name="connsiteY11" fmla="*/ 64655 h 489528"/>
              <a:gd name="connsiteX12" fmla="*/ 0 w 626347"/>
              <a:gd name="connsiteY12" fmla="*/ 110837 h 489528"/>
              <a:gd name="connsiteX13" fmla="*/ 9236 w 626347"/>
              <a:gd name="connsiteY13" fmla="*/ 323273 h 489528"/>
              <a:gd name="connsiteX14" fmla="*/ 18472 w 626347"/>
              <a:gd name="connsiteY14" fmla="*/ 350982 h 489528"/>
              <a:gd name="connsiteX15" fmla="*/ 36945 w 626347"/>
              <a:gd name="connsiteY15" fmla="*/ 378691 h 489528"/>
              <a:gd name="connsiteX16" fmla="*/ 147781 w 626347"/>
              <a:gd name="connsiteY16" fmla="*/ 434110 h 489528"/>
              <a:gd name="connsiteX17" fmla="*/ 175490 w 626347"/>
              <a:gd name="connsiteY17" fmla="*/ 443346 h 489528"/>
              <a:gd name="connsiteX18" fmla="*/ 258618 w 626347"/>
              <a:gd name="connsiteY18" fmla="*/ 489528 h 489528"/>
              <a:gd name="connsiteX19" fmla="*/ 563418 w 626347"/>
              <a:gd name="connsiteY19" fmla="*/ 480291 h 489528"/>
              <a:gd name="connsiteX20" fmla="*/ 591127 w 626347"/>
              <a:gd name="connsiteY20" fmla="*/ 471055 h 489528"/>
              <a:gd name="connsiteX21" fmla="*/ 609600 w 626347"/>
              <a:gd name="connsiteY21" fmla="*/ 443346 h 489528"/>
              <a:gd name="connsiteX22" fmla="*/ 609600 w 626347"/>
              <a:gd name="connsiteY22" fmla="*/ 221673 h 489528"/>
              <a:gd name="connsiteX23" fmla="*/ 609600 w 626347"/>
              <a:gd name="connsiteY23" fmla="*/ 203200 h 4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6347" h="489528">
                <a:moveTo>
                  <a:pt x="609600" y="203200"/>
                </a:moveTo>
                <a:cubicBezTo>
                  <a:pt x="604982" y="187806"/>
                  <a:pt x="613603" y="192736"/>
                  <a:pt x="581890" y="129310"/>
                </a:cubicBezTo>
                <a:cubicBezTo>
                  <a:pt x="564134" y="93798"/>
                  <a:pt x="586467" y="103889"/>
                  <a:pt x="544945" y="83128"/>
                </a:cubicBezTo>
                <a:cubicBezTo>
                  <a:pt x="536237" y="78774"/>
                  <a:pt x="525944" y="78245"/>
                  <a:pt x="517236" y="73891"/>
                </a:cubicBezTo>
                <a:cubicBezTo>
                  <a:pt x="507307" y="68927"/>
                  <a:pt x="499671" y="59927"/>
                  <a:pt x="489527" y="55419"/>
                </a:cubicBezTo>
                <a:cubicBezTo>
                  <a:pt x="471733" y="47511"/>
                  <a:pt x="434109" y="36946"/>
                  <a:pt x="434109" y="36946"/>
                </a:cubicBezTo>
                <a:cubicBezTo>
                  <a:pt x="424873" y="30788"/>
                  <a:pt x="416329" y="23437"/>
                  <a:pt x="406400" y="18473"/>
                </a:cubicBezTo>
                <a:cubicBezTo>
                  <a:pt x="393155" y="11850"/>
                  <a:pt x="353575" y="2958"/>
                  <a:pt x="341745" y="0"/>
                </a:cubicBezTo>
                <a:cubicBezTo>
                  <a:pt x="270933" y="3079"/>
                  <a:pt x="199812" y="1943"/>
                  <a:pt x="129309" y="9237"/>
                </a:cubicBezTo>
                <a:cubicBezTo>
                  <a:pt x="109940" y="11241"/>
                  <a:pt x="92363" y="21552"/>
                  <a:pt x="73890" y="27710"/>
                </a:cubicBezTo>
                <a:lnTo>
                  <a:pt x="46181" y="36946"/>
                </a:lnTo>
                <a:cubicBezTo>
                  <a:pt x="43102" y="46182"/>
                  <a:pt x="43027" y="57052"/>
                  <a:pt x="36945" y="64655"/>
                </a:cubicBezTo>
                <a:cubicBezTo>
                  <a:pt x="-10801" y="124338"/>
                  <a:pt x="23215" y="41190"/>
                  <a:pt x="0" y="110837"/>
                </a:cubicBezTo>
                <a:cubicBezTo>
                  <a:pt x="3079" y="181649"/>
                  <a:pt x="3800" y="252603"/>
                  <a:pt x="9236" y="323273"/>
                </a:cubicBezTo>
                <a:cubicBezTo>
                  <a:pt x="9983" y="332980"/>
                  <a:pt x="14118" y="342274"/>
                  <a:pt x="18472" y="350982"/>
                </a:cubicBezTo>
                <a:cubicBezTo>
                  <a:pt x="23436" y="360911"/>
                  <a:pt x="28591" y="371381"/>
                  <a:pt x="36945" y="378691"/>
                </a:cubicBezTo>
                <a:cubicBezTo>
                  <a:pt x="81019" y="417256"/>
                  <a:pt x="95460" y="416670"/>
                  <a:pt x="147781" y="434110"/>
                </a:cubicBezTo>
                <a:lnTo>
                  <a:pt x="175490" y="443346"/>
                </a:lnTo>
                <a:cubicBezTo>
                  <a:pt x="239010" y="485691"/>
                  <a:pt x="209847" y="473270"/>
                  <a:pt x="258618" y="489528"/>
                </a:cubicBezTo>
                <a:cubicBezTo>
                  <a:pt x="360218" y="486449"/>
                  <a:pt x="461928" y="485929"/>
                  <a:pt x="563418" y="480291"/>
                </a:cubicBezTo>
                <a:cubicBezTo>
                  <a:pt x="573139" y="479751"/>
                  <a:pt x="583524" y="477137"/>
                  <a:pt x="591127" y="471055"/>
                </a:cubicBezTo>
                <a:cubicBezTo>
                  <a:pt x="599795" y="464120"/>
                  <a:pt x="603442" y="452582"/>
                  <a:pt x="609600" y="443346"/>
                </a:cubicBezTo>
                <a:cubicBezTo>
                  <a:pt x="638575" y="356419"/>
                  <a:pt x="624149" y="410811"/>
                  <a:pt x="609600" y="221673"/>
                </a:cubicBezTo>
                <a:cubicBezTo>
                  <a:pt x="606237" y="177949"/>
                  <a:pt x="614218" y="218594"/>
                  <a:pt x="609600" y="203200"/>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a:p>
        </p:txBody>
      </p:sp>
      <p:sp>
        <p:nvSpPr>
          <p:cNvPr id="8" name="Полилиния 7"/>
          <p:cNvSpPr/>
          <p:nvPr/>
        </p:nvSpPr>
        <p:spPr>
          <a:xfrm>
            <a:off x="2373313" y="3371850"/>
            <a:ext cx="620712" cy="569913"/>
          </a:xfrm>
          <a:custGeom>
            <a:avLst/>
            <a:gdLst>
              <a:gd name="connsiteX0" fmla="*/ 618837 w 619706"/>
              <a:gd name="connsiteY0" fmla="*/ 184727 h 570723"/>
              <a:gd name="connsiteX1" fmla="*/ 609600 w 619706"/>
              <a:gd name="connsiteY1" fmla="*/ 138545 h 570723"/>
              <a:gd name="connsiteX2" fmla="*/ 600364 w 619706"/>
              <a:gd name="connsiteY2" fmla="*/ 110836 h 570723"/>
              <a:gd name="connsiteX3" fmla="*/ 544946 w 619706"/>
              <a:gd name="connsiteY3" fmla="*/ 73891 h 570723"/>
              <a:gd name="connsiteX4" fmla="*/ 489528 w 619706"/>
              <a:gd name="connsiteY4" fmla="*/ 55418 h 570723"/>
              <a:gd name="connsiteX5" fmla="*/ 471055 w 619706"/>
              <a:gd name="connsiteY5" fmla="*/ 27709 h 570723"/>
              <a:gd name="connsiteX6" fmla="*/ 443346 w 619706"/>
              <a:gd name="connsiteY6" fmla="*/ 18472 h 570723"/>
              <a:gd name="connsiteX7" fmla="*/ 397164 w 619706"/>
              <a:gd name="connsiteY7" fmla="*/ 9236 h 570723"/>
              <a:gd name="connsiteX8" fmla="*/ 360219 w 619706"/>
              <a:gd name="connsiteY8" fmla="*/ 0 h 570723"/>
              <a:gd name="connsiteX9" fmla="*/ 64655 w 619706"/>
              <a:gd name="connsiteY9" fmla="*/ 9236 h 570723"/>
              <a:gd name="connsiteX10" fmla="*/ 46182 w 619706"/>
              <a:gd name="connsiteY10" fmla="*/ 36945 h 570723"/>
              <a:gd name="connsiteX11" fmla="*/ 36946 w 619706"/>
              <a:gd name="connsiteY11" fmla="*/ 212436 h 570723"/>
              <a:gd name="connsiteX12" fmla="*/ 9237 w 619706"/>
              <a:gd name="connsiteY12" fmla="*/ 267854 h 570723"/>
              <a:gd name="connsiteX13" fmla="*/ 0 w 619706"/>
              <a:gd name="connsiteY13" fmla="*/ 295563 h 570723"/>
              <a:gd name="connsiteX14" fmla="*/ 9237 w 619706"/>
              <a:gd name="connsiteY14" fmla="*/ 452582 h 570723"/>
              <a:gd name="connsiteX15" fmla="*/ 18473 w 619706"/>
              <a:gd name="connsiteY15" fmla="*/ 480291 h 570723"/>
              <a:gd name="connsiteX16" fmla="*/ 73891 w 619706"/>
              <a:gd name="connsiteY16" fmla="*/ 508000 h 570723"/>
              <a:gd name="connsiteX17" fmla="*/ 92364 w 619706"/>
              <a:gd name="connsiteY17" fmla="*/ 535709 h 570723"/>
              <a:gd name="connsiteX18" fmla="*/ 120073 w 619706"/>
              <a:gd name="connsiteY18" fmla="*/ 544945 h 570723"/>
              <a:gd name="connsiteX19" fmla="*/ 221673 w 619706"/>
              <a:gd name="connsiteY19" fmla="*/ 554182 h 570723"/>
              <a:gd name="connsiteX20" fmla="*/ 434110 w 619706"/>
              <a:gd name="connsiteY20" fmla="*/ 554182 h 570723"/>
              <a:gd name="connsiteX21" fmla="*/ 461819 w 619706"/>
              <a:gd name="connsiteY21" fmla="*/ 544945 h 570723"/>
              <a:gd name="connsiteX22" fmla="*/ 544946 w 619706"/>
              <a:gd name="connsiteY22" fmla="*/ 489527 h 570723"/>
              <a:gd name="connsiteX23" fmla="*/ 572655 w 619706"/>
              <a:gd name="connsiteY23" fmla="*/ 471054 h 570723"/>
              <a:gd name="connsiteX24" fmla="*/ 591128 w 619706"/>
              <a:gd name="connsiteY24" fmla="*/ 443345 h 570723"/>
              <a:gd name="connsiteX25" fmla="*/ 609600 w 619706"/>
              <a:gd name="connsiteY25" fmla="*/ 295563 h 570723"/>
              <a:gd name="connsiteX26" fmla="*/ 618837 w 619706"/>
              <a:gd name="connsiteY26" fmla="*/ 184727 h 5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9706" h="570723">
                <a:moveTo>
                  <a:pt x="618837" y="184727"/>
                </a:moveTo>
                <a:cubicBezTo>
                  <a:pt x="618837" y="158557"/>
                  <a:pt x="613408" y="153775"/>
                  <a:pt x="609600" y="138545"/>
                </a:cubicBezTo>
                <a:cubicBezTo>
                  <a:pt x="607239" y="129100"/>
                  <a:pt x="607248" y="117720"/>
                  <a:pt x="600364" y="110836"/>
                </a:cubicBezTo>
                <a:cubicBezTo>
                  <a:pt x="584665" y="95137"/>
                  <a:pt x="566008" y="80912"/>
                  <a:pt x="544946" y="73891"/>
                </a:cubicBezTo>
                <a:lnTo>
                  <a:pt x="489528" y="55418"/>
                </a:lnTo>
                <a:cubicBezTo>
                  <a:pt x="483370" y="46182"/>
                  <a:pt x="479723" y="34644"/>
                  <a:pt x="471055" y="27709"/>
                </a:cubicBezTo>
                <a:cubicBezTo>
                  <a:pt x="463452" y="21627"/>
                  <a:pt x="452791" y="20833"/>
                  <a:pt x="443346" y="18472"/>
                </a:cubicBezTo>
                <a:cubicBezTo>
                  <a:pt x="428116" y="14664"/>
                  <a:pt x="412489" y="12641"/>
                  <a:pt x="397164" y="9236"/>
                </a:cubicBezTo>
                <a:cubicBezTo>
                  <a:pt x="384772" y="6482"/>
                  <a:pt x="372534" y="3079"/>
                  <a:pt x="360219" y="0"/>
                </a:cubicBezTo>
                <a:cubicBezTo>
                  <a:pt x="261698" y="3079"/>
                  <a:pt x="162549" y="-2281"/>
                  <a:pt x="64655" y="9236"/>
                </a:cubicBezTo>
                <a:cubicBezTo>
                  <a:pt x="53630" y="10533"/>
                  <a:pt x="47682" y="25946"/>
                  <a:pt x="46182" y="36945"/>
                </a:cubicBezTo>
                <a:cubicBezTo>
                  <a:pt x="38267" y="94986"/>
                  <a:pt x="42249" y="154099"/>
                  <a:pt x="36946" y="212436"/>
                </a:cubicBezTo>
                <a:cubicBezTo>
                  <a:pt x="34367" y="240812"/>
                  <a:pt x="21519" y="243292"/>
                  <a:pt x="9237" y="267854"/>
                </a:cubicBezTo>
                <a:cubicBezTo>
                  <a:pt x="4883" y="276562"/>
                  <a:pt x="3079" y="286327"/>
                  <a:pt x="0" y="295563"/>
                </a:cubicBezTo>
                <a:cubicBezTo>
                  <a:pt x="3079" y="347903"/>
                  <a:pt x="4020" y="400412"/>
                  <a:pt x="9237" y="452582"/>
                </a:cubicBezTo>
                <a:cubicBezTo>
                  <a:pt x="10206" y="462270"/>
                  <a:pt x="12391" y="472689"/>
                  <a:pt x="18473" y="480291"/>
                </a:cubicBezTo>
                <a:cubicBezTo>
                  <a:pt x="31493" y="496566"/>
                  <a:pt x="55639" y="501916"/>
                  <a:pt x="73891" y="508000"/>
                </a:cubicBezTo>
                <a:cubicBezTo>
                  <a:pt x="80049" y="517236"/>
                  <a:pt x="83696" y="528774"/>
                  <a:pt x="92364" y="535709"/>
                </a:cubicBezTo>
                <a:cubicBezTo>
                  <a:pt x="99967" y="541791"/>
                  <a:pt x="110435" y="543568"/>
                  <a:pt x="120073" y="544945"/>
                </a:cubicBezTo>
                <a:cubicBezTo>
                  <a:pt x="153738" y="549754"/>
                  <a:pt x="187806" y="551103"/>
                  <a:pt x="221673" y="554182"/>
                </a:cubicBezTo>
                <a:cubicBezTo>
                  <a:pt x="305171" y="582014"/>
                  <a:pt x="256758" y="569604"/>
                  <a:pt x="434110" y="554182"/>
                </a:cubicBezTo>
                <a:cubicBezTo>
                  <a:pt x="443809" y="553339"/>
                  <a:pt x="453308" y="549673"/>
                  <a:pt x="461819" y="544945"/>
                </a:cubicBezTo>
                <a:cubicBezTo>
                  <a:pt x="461829" y="544939"/>
                  <a:pt x="531087" y="498767"/>
                  <a:pt x="544946" y="489527"/>
                </a:cubicBezTo>
                <a:lnTo>
                  <a:pt x="572655" y="471054"/>
                </a:lnTo>
                <a:cubicBezTo>
                  <a:pt x="578813" y="461818"/>
                  <a:pt x="586164" y="453274"/>
                  <a:pt x="591128" y="443345"/>
                </a:cubicBezTo>
                <a:cubicBezTo>
                  <a:pt x="611264" y="403074"/>
                  <a:pt x="607015" y="320118"/>
                  <a:pt x="609600" y="295563"/>
                </a:cubicBezTo>
                <a:cubicBezTo>
                  <a:pt x="623899" y="159726"/>
                  <a:pt x="618837" y="210897"/>
                  <a:pt x="618837" y="184727"/>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a:p>
        </p:txBody>
      </p:sp>
      <p:sp>
        <p:nvSpPr>
          <p:cNvPr id="24582" name="Прямоугольник 2"/>
          <p:cNvSpPr>
            <a:spLocks noChangeArrowheads="1"/>
          </p:cNvSpPr>
          <p:nvPr/>
        </p:nvSpPr>
        <p:spPr bwMode="auto">
          <a:xfrm>
            <a:off x="4284663" y="115888"/>
            <a:ext cx="4627562" cy="954087"/>
          </a:xfrm>
          <a:prstGeom prst="rect">
            <a:avLst/>
          </a:prstGeom>
          <a:noFill/>
          <a:ln w="9525">
            <a:noFill/>
            <a:miter lim="800000"/>
            <a:headEnd/>
            <a:tailEnd/>
          </a:ln>
        </p:spPr>
        <p:txBody>
          <a:bodyPr>
            <a:spAutoFit/>
          </a:bodyPr>
          <a:lstStyle/>
          <a:p>
            <a:pPr algn="ctr"/>
            <a:r>
              <a:rPr lang="ru-RU" sz="2800" b="1">
                <a:latin typeface="Courier New" pitchFamily="49" charset="0"/>
                <a:cs typeface="Courier New" pitchFamily="49" charset="0"/>
              </a:rPr>
              <a:t>Воєнні події 1941</a:t>
            </a:r>
          </a:p>
          <a:p>
            <a:pPr algn="ctr"/>
            <a:r>
              <a:rPr lang="ru-RU" sz="2800" b="1">
                <a:latin typeface="Courier New" pitchFamily="49" charset="0"/>
                <a:cs typeface="Courier New" pitchFamily="49" charset="0"/>
              </a:rPr>
              <a:t> – 1942 років</a:t>
            </a:r>
            <a:r>
              <a:rPr lang="ru-RU">
                <a:latin typeface="Times New Roman" pitchFamily="18" charset="0"/>
              </a:rPr>
              <a:t>.</a:t>
            </a:r>
            <a:endParaRPr lang="uk-UA">
              <a:latin typeface="Times New Roman" pitchFamily="18" charset="0"/>
            </a:endParaRPr>
          </a:p>
        </p:txBody>
      </p:sp>
      <p:sp>
        <p:nvSpPr>
          <p:cNvPr id="4" name="Полилиния 3"/>
          <p:cNvSpPr/>
          <p:nvPr/>
        </p:nvSpPr>
        <p:spPr>
          <a:xfrm>
            <a:off x="3257550" y="3657600"/>
            <a:ext cx="374650" cy="398463"/>
          </a:xfrm>
          <a:custGeom>
            <a:avLst/>
            <a:gdLst>
              <a:gd name="connsiteX0" fmla="*/ 314325 w 374545"/>
              <a:gd name="connsiteY0" fmla="*/ 76200 h 398681"/>
              <a:gd name="connsiteX1" fmla="*/ 238125 w 374545"/>
              <a:gd name="connsiteY1" fmla="*/ 19050 h 398681"/>
              <a:gd name="connsiteX2" fmla="*/ 161925 w 374545"/>
              <a:gd name="connsiteY2" fmla="*/ 0 h 398681"/>
              <a:gd name="connsiteX3" fmla="*/ 66675 w 374545"/>
              <a:gd name="connsiteY3" fmla="*/ 9525 h 398681"/>
              <a:gd name="connsiteX4" fmla="*/ 38100 w 374545"/>
              <a:gd name="connsiteY4" fmla="*/ 66675 h 398681"/>
              <a:gd name="connsiteX5" fmla="*/ 19050 w 374545"/>
              <a:gd name="connsiteY5" fmla="*/ 95250 h 398681"/>
              <a:gd name="connsiteX6" fmla="*/ 0 w 374545"/>
              <a:gd name="connsiteY6" fmla="*/ 152400 h 398681"/>
              <a:gd name="connsiteX7" fmla="*/ 9525 w 374545"/>
              <a:gd name="connsiteY7" fmla="*/ 333375 h 398681"/>
              <a:gd name="connsiteX8" fmla="*/ 19050 w 374545"/>
              <a:gd name="connsiteY8" fmla="*/ 361950 h 398681"/>
              <a:gd name="connsiteX9" fmla="*/ 76200 w 374545"/>
              <a:gd name="connsiteY9" fmla="*/ 381000 h 398681"/>
              <a:gd name="connsiteX10" fmla="*/ 352425 w 374545"/>
              <a:gd name="connsiteY10" fmla="*/ 371475 h 398681"/>
              <a:gd name="connsiteX11" fmla="*/ 342900 w 374545"/>
              <a:gd name="connsiteY11" fmla="*/ 171450 h 398681"/>
              <a:gd name="connsiteX12" fmla="*/ 323850 w 374545"/>
              <a:gd name="connsiteY12" fmla="*/ 104775 h 398681"/>
              <a:gd name="connsiteX13" fmla="*/ 285750 w 374545"/>
              <a:gd name="connsiteY13" fmla="*/ 47625 h 398681"/>
              <a:gd name="connsiteX14" fmla="*/ 257175 w 374545"/>
              <a:gd name="connsiteY14" fmla="*/ 47625 h 39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545" h="398681">
                <a:moveTo>
                  <a:pt x="314325" y="76200"/>
                </a:moveTo>
                <a:cubicBezTo>
                  <a:pt x="313863" y="75830"/>
                  <a:pt x="252025" y="24105"/>
                  <a:pt x="238125" y="19050"/>
                </a:cubicBezTo>
                <a:cubicBezTo>
                  <a:pt x="213520" y="10103"/>
                  <a:pt x="161925" y="0"/>
                  <a:pt x="161925" y="0"/>
                </a:cubicBezTo>
                <a:cubicBezTo>
                  <a:pt x="130175" y="3175"/>
                  <a:pt x="96946" y="-565"/>
                  <a:pt x="66675" y="9525"/>
                </a:cubicBezTo>
                <a:cubicBezTo>
                  <a:pt x="50297" y="14984"/>
                  <a:pt x="44017" y="54840"/>
                  <a:pt x="38100" y="66675"/>
                </a:cubicBezTo>
                <a:cubicBezTo>
                  <a:pt x="32980" y="76914"/>
                  <a:pt x="23699" y="84789"/>
                  <a:pt x="19050" y="95250"/>
                </a:cubicBezTo>
                <a:cubicBezTo>
                  <a:pt x="10895" y="113600"/>
                  <a:pt x="0" y="152400"/>
                  <a:pt x="0" y="152400"/>
                </a:cubicBezTo>
                <a:cubicBezTo>
                  <a:pt x="3175" y="212725"/>
                  <a:pt x="4056" y="273215"/>
                  <a:pt x="9525" y="333375"/>
                </a:cubicBezTo>
                <a:cubicBezTo>
                  <a:pt x="10434" y="343374"/>
                  <a:pt x="10880" y="356114"/>
                  <a:pt x="19050" y="361950"/>
                </a:cubicBezTo>
                <a:cubicBezTo>
                  <a:pt x="35390" y="373622"/>
                  <a:pt x="76200" y="381000"/>
                  <a:pt x="76200" y="381000"/>
                </a:cubicBezTo>
                <a:cubicBezTo>
                  <a:pt x="168275" y="377825"/>
                  <a:pt x="279982" y="428395"/>
                  <a:pt x="352425" y="371475"/>
                </a:cubicBezTo>
                <a:cubicBezTo>
                  <a:pt x="404912" y="330235"/>
                  <a:pt x="348223" y="237988"/>
                  <a:pt x="342900" y="171450"/>
                </a:cubicBezTo>
                <a:cubicBezTo>
                  <a:pt x="342439" y="165688"/>
                  <a:pt x="328695" y="113496"/>
                  <a:pt x="323850" y="104775"/>
                </a:cubicBezTo>
                <a:cubicBezTo>
                  <a:pt x="312731" y="84761"/>
                  <a:pt x="308645" y="47625"/>
                  <a:pt x="285750" y="47625"/>
                </a:cubicBezTo>
                <a:lnTo>
                  <a:pt x="257175" y="47625"/>
                </a:ln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uk-UA"/>
          </a:p>
        </p:txBody>
      </p:sp>
      <p:sp>
        <p:nvSpPr>
          <p:cNvPr id="9" name="Полилиния 8"/>
          <p:cNvSpPr/>
          <p:nvPr/>
        </p:nvSpPr>
        <p:spPr>
          <a:xfrm>
            <a:off x="3375025" y="5300663"/>
            <a:ext cx="401638" cy="350837"/>
          </a:xfrm>
          <a:custGeom>
            <a:avLst/>
            <a:gdLst>
              <a:gd name="connsiteX0" fmla="*/ 381000 w 402772"/>
              <a:gd name="connsiteY0" fmla="*/ 65314 h 350732"/>
              <a:gd name="connsiteX1" fmla="*/ 250372 w 402772"/>
              <a:gd name="connsiteY1" fmla="*/ 54428 h 350732"/>
              <a:gd name="connsiteX2" fmla="*/ 228600 w 402772"/>
              <a:gd name="connsiteY2" fmla="*/ 21771 h 350732"/>
              <a:gd name="connsiteX3" fmla="*/ 163286 w 402772"/>
              <a:gd name="connsiteY3" fmla="*/ 0 h 350732"/>
              <a:gd name="connsiteX4" fmla="*/ 43543 w 402772"/>
              <a:gd name="connsiteY4" fmla="*/ 10886 h 350732"/>
              <a:gd name="connsiteX5" fmla="*/ 21772 w 402772"/>
              <a:gd name="connsiteY5" fmla="*/ 43543 h 350732"/>
              <a:gd name="connsiteX6" fmla="*/ 0 w 402772"/>
              <a:gd name="connsiteY6" fmla="*/ 119743 h 350732"/>
              <a:gd name="connsiteX7" fmla="*/ 10886 w 402772"/>
              <a:gd name="connsiteY7" fmla="*/ 283028 h 350732"/>
              <a:gd name="connsiteX8" fmla="*/ 43543 w 402772"/>
              <a:gd name="connsiteY8" fmla="*/ 304800 h 350732"/>
              <a:gd name="connsiteX9" fmla="*/ 97972 w 402772"/>
              <a:gd name="connsiteY9" fmla="*/ 348343 h 350732"/>
              <a:gd name="connsiteX10" fmla="*/ 326572 w 402772"/>
              <a:gd name="connsiteY10" fmla="*/ 315686 h 350732"/>
              <a:gd name="connsiteX11" fmla="*/ 348343 w 402772"/>
              <a:gd name="connsiteY11" fmla="*/ 293914 h 350732"/>
              <a:gd name="connsiteX12" fmla="*/ 359229 w 402772"/>
              <a:gd name="connsiteY12" fmla="*/ 261257 h 350732"/>
              <a:gd name="connsiteX13" fmla="*/ 402772 w 402772"/>
              <a:gd name="connsiteY13" fmla="*/ 206828 h 350732"/>
              <a:gd name="connsiteX14" fmla="*/ 391886 w 402772"/>
              <a:gd name="connsiteY14" fmla="*/ 54428 h 350732"/>
              <a:gd name="connsiteX15" fmla="*/ 304800 w 402772"/>
              <a:gd name="connsiteY15" fmla="*/ 43543 h 350732"/>
              <a:gd name="connsiteX16" fmla="*/ 293915 w 402772"/>
              <a:gd name="connsiteY16" fmla="*/ 65314 h 35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2772" h="350732">
                <a:moveTo>
                  <a:pt x="381000" y="65314"/>
                </a:moveTo>
                <a:cubicBezTo>
                  <a:pt x="337457" y="61685"/>
                  <a:pt x="292384" y="66432"/>
                  <a:pt x="250372" y="54428"/>
                </a:cubicBezTo>
                <a:cubicBezTo>
                  <a:pt x="237792" y="50834"/>
                  <a:pt x="239694" y="28705"/>
                  <a:pt x="228600" y="21771"/>
                </a:cubicBezTo>
                <a:cubicBezTo>
                  <a:pt x="209139" y="9608"/>
                  <a:pt x="163286" y="0"/>
                  <a:pt x="163286" y="0"/>
                </a:cubicBezTo>
                <a:cubicBezTo>
                  <a:pt x="123372" y="3629"/>
                  <a:pt x="81850" y="-901"/>
                  <a:pt x="43543" y="10886"/>
                </a:cubicBezTo>
                <a:cubicBezTo>
                  <a:pt x="31039" y="14734"/>
                  <a:pt x="27623" y="31841"/>
                  <a:pt x="21772" y="43543"/>
                </a:cubicBezTo>
                <a:cubicBezTo>
                  <a:pt x="13963" y="59161"/>
                  <a:pt x="3488" y="105790"/>
                  <a:pt x="0" y="119743"/>
                </a:cubicBezTo>
                <a:cubicBezTo>
                  <a:pt x="3629" y="174171"/>
                  <a:pt x="-1608" y="229929"/>
                  <a:pt x="10886" y="283028"/>
                </a:cubicBezTo>
                <a:cubicBezTo>
                  <a:pt x="13883" y="295763"/>
                  <a:pt x="34292" y="295549"/>
                  <a:pt x="43543" y="304800"/>
                </a:cubicBezTo>
                <a:cubicBezTo>
                  <a:pt x="92781" y="354038"/>
                  <a:pt x="34397" y="327151"/>
                  <a:pt x="97972" y="348343"/>
                </a:cubicBezTo>
                <a:cubicBezTo>
                  <a:pt x="228978" y="341065"/>
                  <a:pt x="255086" y="372876"/>
                  <a:pt x="326572" y="315686"/>
                </a:cubicBezTo>
                <a:cubicBezTo>
                  <a:pt x="334586" y="309275"/>
                  <a:pt x="341086" y="301171"/>
                  <a:pt x="348343" y="293914"/>
                </a:cubicBezTo>
                <a:cubicBezTo>
                  <a:pt x="351972" y="283028"/>
                  <a:pt x="354097" y="271520"/>
                  <a:pt x="359229" y="261257"/>
                </a:cubicBezTo>
                <a:cubicBezTo>
                  <a:pt x="372962" y="233792"/>
                  <a:pt x="382521" y="227079"/>
                  <a:pt x="402772" y="206828"/>
                </a:cubicBezTo>
                <a:cubicBezTo>
                  <a:pt x="399143" y="156028"/>
                  <a:pt x="404238" y="103837"/>
                  <a:pt x="391886" y="54428"/>
                </a:cubicBezTo>
                <a:cubicBezTo>
                  <a:pt x="382599" y="17279"/>
                  <a:pt x="317235" y="37325"/>
                  <a:pt x="304800" y="43543"/>
                </a:cubicBezTo>
                <a:cubicBezTo>
                  <a:pt x="297543" y="47171"/>
                  <a:pt x="297543" y="58057"/>
                  <a:pt x="293915" y="65314"/>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uk-U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par>
                                <p:cTn id="17" presetID="2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6" presetClass="emph" presetSubtype="0" repeatCount="indefinite" fill="hold" nodeType="withEffect">
                                  <p:stCondLst>
                                    <p:cond delay="0"/>
                                  </p:stCondLst>
                                  <p:endCondLst>
                                    <p:cond evt="onNext" delay="0">
                                      <p:tgtEl>
                                        <p:sldTgt/>
                                      </p:tgtEl>
                                    </p:cond>
                                  </p:end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6" presetClass="emph" presetSubtype="0" repeatCount="indefinite" fill="hold" nodeType="withEffect">
                                  <p:stCondLst>
                                    <p:cond delay="0"/>
                                  </p:stCondLst>
                                  <p:endCondLst>
                                    <p:cond evt="onNext" delay="0">
                                      <p:tgtEl>
                                        <p:sldTgt/>
                                      </p:tgtEl>
                                    </p:cond>
                                  </p:endCondLst>
                                  <p:childTnLst>
                                    <p:animEffect transition="out" filter="fade">
                                      <p:cBhvr>
                                        <p:cTn id="27" dur="500" tmFilter="0, 0; .2, .5; .8, .5; 1, 0"/>
                                        <p:tgtEl>
                                          <p:spTgt spid="9"/>
                                        </p:tgtEl>
                                      </p:cBhvr>
                                    </p:animEffect>
                                    <p:animScale>
                                      <p:cBhvr>
                                        <p:cTn id="28"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621</TotalTime>
  <Words>404</Words>
  <Application>Microsoft Office PowerPoint</Application>
  <PresentationFormat>Экран (4:3)</PresentationFormat>
  <Paragraphs>39</Paragraphs>
  <Slides>18</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Окупація України військами Німеччини та її союзниками</vt:lpstr>
      <vt:lpstr>Опорні дати</vt:lpstr>
      <vt:lpstr>Презентация PowerPoint</vt:lpstr>
      <vt:lpstr>Україна 1941 р.</vt:lpstr>
      <vt:lpstr>Окупація Західної України</vt:lpstr>
      <vt:lpstr>Відступ Червоної Армії.</vt:lpstr>
      <vt:lpstr>Концтабір "Уманська  Яма"</vt:lpstr>
      <vt:lpstr>Жертви «нового порядку»</vt:lpstr>
      <vt:lpstr>Презентация PowerPoint</vt:lpstr>
      <vt:lpstr>Петербург під час окупації в 1941-1942-х роках</vt:lpstr>
      <vt:lpstr>Бєлгород під час окупації в 1941-1942-х роках</vt:lpstr>
      <vt:lpstr>1941-1942рр.</vt:lpstr>
      <vt:lpstr>Презентация PowerPoint</vt:lpstr>
      <vt:lpstr>Мобілізаційні заходи та евакуація.</vt:lpstr>
      <vt:lpstr>Евакуація підприємств і робітників на Схід 1941</vt:lpstr>
      <vt:lpstr>Окупація України</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Початок революції у Франції</dc:title>
  <dc:creator>Володимир</dc:creator>
  <cp:lastModifiedBy>Admin</cp:lastModifiedBy>
  <cp:revision>72</cp:revision>
  <dcterms:modified xsi:type="dcterms:W3CDTF">2014-09-04T16:25:16Z</dcterms:modified>
</cp:coreProperties>
</file>