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9FBA6F-0328-4FB3-95E1-A1D68132C8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B8F774-D618-4610-AC86-1A6FA4A96A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965665"/>
          </a:xfrm>
        </p:spPr>
        <p:txBody>
          <a:bodyPr>
            <a:noAutofit/>
          </a:bodyPr>
          <a:lstStyle/>
          <a:p>
            <a:r>
              <a:rPr lang="uk-UA" dirty="0" err="1" smtClean="0"/>
              <a:t>Оксигеновмісні</a:t>
            </a:r>
            <a:r>
              <a:rPr lang="uk-UA" dirty="0" smtClean="0"/>
              <a:t> сполуки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996952"/>
            <a:ext cx="3741851" cy="1872208"/>
          </a:xfrm>
        </p:spPr>
        <p:txBody>
          <a:bodyPr>
            <a:normAutofit fontScale="77500" lnSpcReduction="20000"/>
          </a:bodyPr>
          <a:lstStyle/>
          <a:p>
            <a:r>
              <a:rPr lang="uk-UA" i="1" dirty="0">
                <a:solidFill>
                  <a:schemeClr val="tx1"/>
                </a:solidFill>
              </a:rPr>
              <a:t>Підготувала учениця</a:t>
            </a:r>
          </a:p>
          <a:p>
            <a:r>
              <a:rPr lang="uk-UA" i="1" dirty="0">
                <a:solidFill>
                  <a:schemeClr val="tx1"/>
                </a:solidFill>
              </a:rPr>
              <a:t>11-Б класу</a:t>
            </a:r>
          </a:p>
          <a:p>
            <a:r>
              <a:rPr lang="uk-UA" i="1" dirty="0">
                <a:solidFill>
                  <a:schemeClr val="tx1"/>
                </a:solidFill>
              </a:rPr>
              <a:t>Нововолинського ліцею-інтернату</a:t>
            </a:r>
          </a:p>
          <a:p>
            <a:r>
              <a:rPr lang="uk-UA" i="1" dirty="0">
                <a:solidFill>
                  <a:schemeClr val="tx1"/>
                </a:solidFill>
              </a:rPr>
              <a:t>Волинської обласної ради</a:t>
            </a:r>
          </a:p>
          <a:p>
            <a:r>
              <a:rPr lang="uk-UA" i="1" dirty="0">
                <a:solidFill>
                  <a:schemeClr val="tx1"/>
                </a:solidFill>
              </a:rPr>
              <a:t>Федина Валентина</a:t>
            </a:r>
          </a:p>
          <a:p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hkola.ostriv.in.ua/images/publications/4/13175/134987228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213745" cy="33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332656"/>
            <a:ext cx="5832648" cy="6236865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/>
              <a:t>Гліцерин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в </a:t>
            </a:r>
            <a:r>
              <a:rPr lang="ru-RU" sz="1600" dirty="0" err="1"/>
              <a:t>парфумерії</a:t>
            </a:r>
            <a:r>
              <a:rPr lang="ru-RU" sz="1600" dirty="0"/>
              <a:t> та </a:t>
            </a:r>
            <a:r>
              <a:rPr lang="ru-RU" sz="1600" dirty="0" err="1"/>
              <a:t>фармації</a:t>
            </a:r>
            <a:r>
              <a:rPr lang="ru-RU" sz="1600" dirty="0"/>
              <a:t> як </a:t>
            </a:r>
            <a:r>
              <a:rPr lang="ru-RU" sz="1600" dirty="0" err="1"/>
              <a:t>зм'якшувальний</a:t>
            </a:r>
            <a:r>
              <a:rPr lang="ru-RU" sz="1600" dirty="0"/>
              <a:t> </a:t>
            </a:r>
            <a:r>
              <a:rPr lang="ru-RU" sz="1600" dirty="0" err="1"/>
              <a:t>засіб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основа мазей, добавка до масла, у </a:t>
            </a:r>
            <a:r>
              <a:rPr lang="ru-RU" sz="1600" dirty="0" err="1"/>
              <a:t>харчовій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 — як добавка до </a:t>
            </a:r>
            <a:r>
              <a:rPr lang="ru-RU" sz="1600" dirty="0" err="1"/>
              <a:t>напоїв</a:t>
            </a:r>
            <a:r>
              <a:rPr lang="ru-RU" sz="1600" dirty="0"/>
              <a:t>. </a:t>
            </a:r>
            <a:r>
              <a:rPr lang="ru-RU" sz="1600" dirty="0" err="1"/>
              <a:t>Спиртовий</a:t>
            </a:r>
            <a:r>
              <a:rPr lang="ru-RU" sz="1600" dirty="0"/>
              <a:t> </a:t>
            </a:r>
            <a:r>
              <a:rPr lang="ru-RU" sz="1600" dirty="0" err="1"/>
              <a:t>розчин</a:t>
            </a:r>
            <a:r>
              <a:rPr lang="ru-RU" sz="1600" dirty="0"/>
              <a:t> </a:t>
            </a:r>
            <a:r>
              <a:rPr lang="ru-RU" sz="1600" dirty="0" err="1"/>
              <a:t>тринітрогліцерину</a:t>
            </a:r>
            <a:r>
              <a:rPr lang="ru-RU" sz="1600" dirty="0"/>
              <a:t> 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судинорозширювальну</a:t>
            </a:r>
            <a:r>
              <a:rPr lang="ru-RU" sz="1600" dirty="0"/>
              <a:t> </a:t>
            </a:r>
            <a:r>
              <a:rPr lang="ru-RU" sz="1600" dirty="0" err="1"/>
              <a:t>дію</a:t>
            </a:r>
            <a:r>
              <a:rPr lang="ru-RU" sz="1600" dirty="0"/>
              <a:t> й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ліків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при </a:t>
            </a:r>
            <a:r>
              <a:rPr lang="ru-RU" sz="1600" dirty="0" err="1"/>
              <a:t>серцевих</a:t>
            </a:r>
            <a:r>
              <a:rPr lang="ru-RU" sz="1600" dirty="0"/>
              <a:t> </a:t>
            </a:r>
            <a:r>
              <a:rPr lang="ru-RU" sz="1600" dirty="0" err="1"/>
              <a:t>захворюваннях</a:t>
            </a:r>
            <a:r>
              <a:rPr lang="ru-RU" sz="1600" dirty="0"/>
              <a:t>. </a:t>
            </a:r>
            <a:r>
              <a:rPr lang="ru-RU" sz="1600" dirty="0" err="1"/>
              <a:t>Гліцерин</a:t>
            </a:r>
            <a:r>
              <a:rPr lang="ru-RU" sz="1600" dirty="0"/>
              <a:t>, </a:t>
            </a:r>
            <a:r>
              <a:rPr lang="ru-RU" sz="1600" dirty="0" err="1"/>
              <a:t>його</a:t>
            </a:r>
            <a:r>
              <a:rPr lang="ru-RU" sz="1600" dirty="0"/>
              <a:t> </a:t>
            </a:r>
            <a:r>
              <a:rPr lang="ru-RU" sz="1600" dirty="0" err="1"/>
              <a:t>олігомери</a:t>
            </a:r>
            <a:r>
              <a:rPr lang="ru-RU" sz="1600" dirty="0"/>
              <a:t> і </a:t>
            </a:r>
            <a:r>
              <a:rPr lang="ru-RU" sz="1600" dirty="0" err="1"/>
              <a:t>полімери</a:t>
            </a:r>
            <a:r>
              <a:rPr lang="ru-RU" sz="1600" dirty="0"/>
              <a:t> </a:t>
            </a:r>
            <a:r>
              <a:rPr lang="ru-RU" sz="1600" dirty="0" err="1"/>
              <a:t>запропоновані</a:t>
            </a:r>
            <a:r>
              <a:rPr lang="ru-RU" sz="1600" dirty="0"/>
              <a:t> в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зберігають</a:t>
            </a:r>
            <a:r>
              <a:rPr lang="ru-RU" sz="1600" dirty="0"/>
              <a:t> </a:t>
            </a:r>
            <a:r>
              <a:rPr lang="ru-RU" sz="1600" dirty="0" err="1"/>
              <a:t>свіжість</a:t>
            </a:r>
            <a:r>
              <a:rPr lang="ru-RU" sz="1600" dirty="0"/>
              <a:t> </a:t>
            </a:r>
            <a:r>
              <a:rPr lang="ru-RU" sz="1600" dirty="0" err="1"/>
              <a:t>харчових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У </a:t>
            </a:r>
            <a:r>
              <a:rPr lang="ru-RU" sz="1600" dirty="0" err="1"/>
              <a:t>шкіряному</a:t>
            </a:r>
            <a:r>
              <a:rPr lang="ru-RU" sz="1600" dirty="0"/>
              <a:t> </a:t>
            </a:r>
            <a:r>
              <a:rPr lang="ru-RU" sz="1600" dirty="0" err="1"/>
              <a:t>виробництві</a:t>
            </a:r>
            <a:r>
              <a:rPr lang="ru-RU" sz="1600" dirty="0"/>
              <a:t> та </a:t>
            </a:r>
            <a:r>
              <a:rPr lang="ru-RU" sz="1600" dirty="0" err="1"/>
              <a:t>текстильній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 — для </a:t>
            </a:r>
            <a:r>
              <a:rPr lang="ru-RU" sz="1600" dirty="0" err="1"/>
              <a:t>обробки</a:t>
            </a:r>
            <a:r>
              <a:rPr lang="ru-RU" sz="1600" dirty="0"/>
              <a:t> </a:t>
            </a:r>
            <a:r>
              <a:rPr lang="ru-RU" sz="1600" dirty="0" err="1"/>
              <a:t>пряжі</a:t>
            </a:r>
            <a:r>
              <a:rPr lang="ru-RU" sz="1600" dirty="0"/>
              <a:t> і </a:t>
            </a:r>
            <a:r>
              <a:rPr lang="ru-RU" sz="1600" dirty="0" err="1"/>
              <a:t>шкіри</a:t>
            </a:r>
            <a:r>
              <a:rPr lang="ru-RU" sz="1600" dirty="0"/>
              <a:t> з метою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пом'якшення</a:t>
            </a:r>
            <a:r>
              <a:rPr lang="ru-RU" sz="1600" dirty="0"/>
              <a:t> та </a:t>
            </a:r>
            <a:r>
              <a:rPr lang="ru-RU" sz="1600" dirty="0" err="1"/>
              <a:t>надання</a:t>
            </a:r>
            <a:r>
              <a:rPr lang="ru-RU" sz="1600" dirty="0"/>
              <a:t> </a:t>
            </a:r>
            <a:r>
              <a:rPr lang="ru-RU" sz="1600" dirty="0" err="1"/>
              <a:t>еластичності</a:t>
            </a:r>
            <a:r>
              <a:rPr lang="ru-RU" sz="1600" dirty="0"/>
              <a:t>. </a:t>
            </a:r>
            <a:r>
              <a:rPr lang="ru-RU" sz="1600" dirty="0" err="1"/>
              <a:t>Гліцерин</a:t>
            </a:r>
            <a:r>
              <a:rPr lang="ru-RU" sz="1600" dirty="0"/>
              <a:t> </a:t>
            </a:r>
            <a:r>
              <a:rPr lang="ru-RU" sz="1600" dirty="0" err="1"/>
              <a:t>застосовується</a:t>
            </a:r>
            <a:r>
              <a:rPr lang="ru-RU" sz="1600" dirty="0"/>
              <a:t> в </a:t>
            </a:r>
            <a:r>
              <a:rPr lang="ru-RU" sz="1600" dirty="0" err="1"/>
              <a:t>тютюновій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, при </a:t>
            </a:r>
            <a:r>
              <a:rPr lang="ru-RU" sz="1600" dirty="0" err="1"/>
              <a:t>виробництві</a:t>
            </a:r>
            <a:r>
              <a:rPr lang="ru-RU" sz="1600" dirty="0"/>
              <a:t> </a:t>
            </a:r>
            <a:r>
              <a:rPr lang="ru-RU" sz="1600" dirty="0" err="1"/>
              <a:t>поліуретанів</a:t>
            </a:r>
            <a:r>
              <a:rPr lang="ru-RU" sz="1600" dirty="0"/>
              <a:t>, </a:t>
            </a:r>
            <a:r>
              <a:rPr lang="ru-RU" sz="1600" dirty="0" err="1"/>
              <a:t>гуми</a:t>
            </a:r>
            <a:r>
              <a:rPr lang="ru-RU" sz="1600" dirty="0"/>
              <a:t>, </a:t>
            </a:r>
            <a:r>
              <a:rPr lang="ru-RU" sz="1600" dirty="0" err="1"/>
              <a:t>барвників</a:t>
            </a:r>
            <a:r>
              <a:rPr lang="ru-RU" sz="1600" dirty="0"/>
              <a:t>, </a:t>
            </a:r>
            <a:r>
              <a:rPr lang="ru-RU" sz="1600" dirty="0" err="1"/>
              <a:t>чорнил</a:t>
            </a:r>
            <a:r>
              <a:rPr lang="ru-RU" sz="1600" dirty="0"/>
              <a:t> і паст,  </a:t>
            </a:r>
            <a:r>
              <a:rPr lang="ru-RU" sz="1600" dirty="0" err="1"/>
              <a:t>емульгаторів</a:t>
            </a:r>
            <a:r>
              <a:rPr lang="ru-RU" sz="1600" dirty="0"/>
              <a:t>, </a:t>
            </a:r>
            <a:r>
              <a:rPr lang="ru-RU" sz="1600" dirty="0" err="1"/>
              <a:t>фотографічних</a:t>
            </a:r>
            <a:r>
              <a:rPr lang="ru-RU" sz="1600" dirty="0"/>
              <a:t> і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матеріалів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З </a:t>
            </a:r>
            <a:r>
              <a:rPr lang="ru-RU" sz="1600" dirty="0" err="1"/>
              <a:t>гліцерину</a:t>
            </a:r>
            <a:r>
              <a:rPr lang="ru-RU" sz="1600" dirty="0"/>
              <a:t> </a:t>
            </a:r>
            <a:r>
              <a:rPr lang="ru-RU" sz="1600" dirty="0" err="1"/>
              <a:t>добувають</a:t>
            </a:r>
            <a:r>
              <a:rPr lang="ru-RU" sz="1600" dirty="0"/>
              <a:t> </a:t>
            </a:r>
            <a:r>
              <a:rPr lang="ru-RU" sz="1600" dirty="0" err="1"/>
              <a:t>вибухову</a:t>
            </a:r>
            <a:r>
              <a:rPr lang="ru-RU" sz="1600" dirty="0"/>
              <a:t> </a:t>
            </a:r>
            <a:r>
              <a:rPr lang="ru-RU" sz="1600" dirty="0" err="1"/>
              <a:t>речовину</a:t>
            </a:r>
            <a:r>
              <a:rPr lang="ru-RU" sz="1600" dirty="0"/>
              <a:t> </a:t>
            </a:r>
            <a:r>
              <a:rPr lang="ru-RU" sz="1600" dirty="0" err="1"/>
              <a:t>тринітрогліцерин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для </a:t>
            </a:r>
            <a:r>
              <a:rPr lang="ru-RU" sz="1600" dirty="0" err="1"/>
              <a:t>виготовлення</a:t>
            </a:r>
            <a:r>
              <a:rPr lang="ru-RU" sz="1600" dirty="0"/>
              <a:t> </a:t>
            </a:r>
            <a:r>
              <a:rPr lang="ru-RU" sz="1600" dirty="0" err="1"/>
              <a:t>динаміту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err="1"/>
              <a:t>Гліцерин</a:t>
            </a:r>
            <a:r>
              <a:rPr lang="ru-RU" sz="1600" dirty="0"/>
              <a:t> в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кормової</a:t>
            </a:r>
            <a:r>
              <a:rPr lang="ru-RU" sz="1600" dirty="0"/>
              <a:t> добавки </a:t>
            </a:r>
            <a:r>
              <a:rPr lang="ru-RU" sz="1600" dirty="0" err="1"/>
              <a:t>підвищує</a:t>
            </a:r>
            <a:r>
              <a:rPr lang="ru-RU" sz="1600" dirty="0"/>
              <a:t> </a:t>
            </a:r>
            <a:r>
              <a:rPr lang="ru-RU" sz="1600" dirty="0" err="1"/>
              <a:t>надої</a:t>
            </a:r>
            <a:r>
              <a:rPr lang="ru-RU" sz="1600" dirty="0"/>
              <a:t> молока.</a:t>
            </a:r>
          </a:p>
          <a:p>
            <a:endParaRPr lang="ru-RU" sz="1600" dirty="0"/>
          </a:p>
        </p:txBody>
      </p:sp>
      <p:pic>
        <p:nvPicPr>
          <p:cNvPr id="2050" name="Picture 2" descr="http://liks.dsvshop.com/uploads/831bc55572/a0f62edd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8" y="3429000"/>
            <a:ext cx="2832461" cy="19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pyt-of-woman.com/wp-content/uploads/2011/12/Ispolzovanie-glitserina-v-hozyayst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2" y="548680"/>
            <a:ext cx="283246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5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5575" y="2868618"/>
            <a:ext cx="8841160" cy="31683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1600" dirty="0" smtClean="0"/>
              <a:t>  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Застосування: </a:t>
            </a:r>
          </a:p>
          <a:p>
            <a:pPr marL="109728" indent="0" algn="just">
              <a:buNone/>
            </a:pPr>
            <a:r>
              <a:rPr lang="ru-RU" sz="1600" dirty="0" smtClean="0"/>
              <a:t>Фенол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вперше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виділено</a:t>
            </a:r>
            <a:r>
              <a:rPr lang="ru-RU" sz="1600" dirty="0" smtClean="0"/>
              <a:t> з </a:t>
            </a:r>
            <a:r>
              <a:rPr lang="ru-RU" sz="1600" dirty="0" err="1" smtClean="0"/>
              <a:t>кам'яновугільної</a:t>
            </a:r>
            <a:r>
              <a:rPr lang="ru-RU" sz="1600" dirty="0" smtClean="0"/>
              <a:t> смоли в </a:t>
            </a:r>
            <a:r>
              <a:rPr lang="ru-RU" sz="1600" dirty="0" err="1" smtClean="0"/>
              <a:t>першій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половині</a:t>
            </a:r>
            <a:r>
              <a:rPr lang="ru-RU" sz="1600" dirty="0" smtClean="0"/>
              <a:t> </a:t>
            </a:r>
            <a:r>
              <a:rPr lang="en-US" sz="1600" dirty="0" smtClean="0"/>
              <a:t>XIX </a:t>
            </a:r>
            <a:r>
              <a:rPr lang="ru-RU" sz="1600" dirty="0" err="1" smtClean="0"/>
              <a:t>століття</a:t>
            </a:r>
            <a:r>
              <a:rPr lang="ru-RU" sz="1600" dirty="0" smtClean="0"/>
              <a:t>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тісно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пов'язане</a:t>
            </a:r>
            <a:r>
              <a:rPr lang="ru-RU" sz="1600" dirty="0" smtClean="0"/>
              <a:t> з </a:t>
            </a:r>
            <a:r>
              <a:rPr lang="ru-RU" sz="1600" dirty="0" err="1" smtClean="0"/>
              <a:t>розвитком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синтетичної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хімії</a:t>
            </a:r>
            <a:r>
              <a:rPr lang="ru-RU" sz="1600" dirty="0" smtClean="0"/>
              <a:t>. Фенол є </a:t>
            </a:r>
            <a:r>
              <a:rPr lang="ru-RU" sz="1600" dirty="0" err="1" smtClean="0"/>
              <a:t>вихідною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речовиною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 </a:t>
            </a:r>
            <a:r>
              <a:rPr lang="ru-RU" sz="1600" dirty="0" err="1" smtClean="0"/>
              <a:t>барвників</a:t>
            </a:r>
            <a:r>
              <a:rPr lang="ru-RU" sz="1600" dirty="0" smtClean="0"/>
              <a:t>, </a:t>
            </a:r>
            <a:r>
              <a:rPr lang="ru-RU" sz="1600" dirty="0" err="1" smtClean="0"/>
              <a:t>лікувальних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препаратів</a:t>
            </a:r>
            <a:r>
              <a:rPr lang="ru-RU" sz="1600" dirty="0" smtClean="0"/>
              <a:t>, </a:t>
            </a:r>
            <a:r>
              <a:rPr lang="ru-RU" sz="1600" dirty="0" err="1" smtClean="0"/>
              <a:t>пластичних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мас</a:t>
            </a:r>
            <a:r>
              <a:rPr lang="ru-RU" sz="1600" dirty="0" smtClean="0"/>
              <a:t>, </a:t>
            </a:r>
            <a:r>
              <a:rPr lang="ru-RU" sz="1600" dirty="0" err="1" smtClean="0"/>
              <a:t>вибухових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. Фенол </a:t>
            </a:r>
            <a:r>
              <a:rPr lang="ru-RU" sz="1600" dirty="0" err="1" smtClean="0"/>
              <a:t>має</a:t>
            </a:r>
            <a:r>
              <a:rPr lang="ru-RU" sz="1600" dirty="0" smtClean="0"/>
              <a:t> </a:t>
            </a:r>
            <a:r>
              <a:rPr lang="ru-RU" sz="1600" dirty="0" err="1" smtClean="0"/>
              <a:t>антисептичні</a:t>
            </a:r>
            <a:r>
              <a:rPr lang="ru-RU" sz="1600" dirty="0" smtClean="0"/>
              <a:t> властивості,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виявлені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у </a:t>
            </a:r>
            <a:r>
              <a:rPr lang="ru-RU" sz="1600" dirty="0" err="1" smtClean="0"/>
              <a:t>другій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половині</a:t>
            </a:r>
            <a:r>
              <a:rPr lang="ru-RU" sz="1600" dirty="0" smtClean="0"/>
              <a:t> </a:t>
            </a:r>
            <a:r>
              <a:rPr lang="en-US" sz="1600" dirty="0" smtClean="0"/>
              <a:t>XIX </a:t>
            </a:r>
            <a:r>
              <a:rPr lang="ru-RU" sz="1600" dirty="0" err="1" smtClean="0"/>
              <a:t>століття</a:t>
            </a:r>
            <a:r>
              <a:rPr lang="ru-RU" sz="1600" dirty="0" smtClean="0"/>
              <a:t>. Вони </a:t>
            </a:r>
            <a:r>
              <a:rPr lang="ru-RU" sz="1600" dirty="0" err="1" smtClean="0"/>
              <a:t>зумовлюють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5% </a:t>
            </a:r>
            <a:r>
              <a:rPr lang="ru-RU" sz="1600" dirty="0" err="1" smtClean="0"/>
              <a:t>розчину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знезаражування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приміщень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хірургічних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інструментів</a:t>
            </a:r>
            <a:r>
              <a:rPr lang="ru-RU" sz="1600" dirty="0" smtClean="0"/>
              <a:t>, фенол </a:t>
            </a:r>
            <a:r>
              <a:rPr lang="ru-RU" sz="1600" dirty="0" err="1" smtClean="0"/>
              <a:t>додають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сортів</a:t>
            </a:r>
            <a:r>
              <a:rPr lang="ru-RU" sz="1600" dirty="0" smtClean="0"/>
              <a:t> мила, ним </a:t>
            </a:r>
            <a:r>
              <a:rPr lang="ru-RU" sz="1600" dirty="0" err="1" smtClean="0"/>
              <a:t>протравлюють</a:t>
            </a:r>
            <a:r>
              <a:rPr lang="ru-RU" sz="1600" dirty="0" smtClean="0"/>
              <a:t> деревину,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запобігти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гниттю</a:t>
            </a:r>
            <a:r>
              <a:rPr lang="ru-RU" sz="1600" dirty="0" smtClean="0"/>
              <a:t>. Разом з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фенол токсична </a:t>
            </a:r>
            <a:r>
              <a:rPr lang="ru-RU" sz="1600" dirty="0" err="1" smtClean="0"/>
              <a:t>речовина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спричинити</a:t>
            </a:r>
            <a:r>
              <a:rPr lang="ru-RU" sz="1600" dirty="0" smtClean="0"/>
              <a:t> </a:t>
            </a:r>
            <a:r>
              <a:rPr lang="ru-RU" sz="1600" dirty="0" err="1" smtClean="0"/>
              <a:t>опіки</a:t>
            </a:r>
            <a:r>
              <a:rPr lang="ru-RU" sz="1600" dirty="0" smtClean="0"/>
              <a:t> </a:t>
            </a:r>
            <a:r>
              <a:rPr lang="ru-RU" sz="1600" dirty="0" err="1" smtClean="0"/>
              <a:t>шкіри</a:t>
            </a:r>
            <a:r>
              <a:rPr lang="ru-RU" sz="1600" dirty="0" smtClean="0"/>
              <a:t>.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фенол є продуктом </a:t>
            </a:r>
            <a:r>
              <a:rPr lang="ru-RU" sz="1600" dirty="0" err="1" smtClean="0"/>
              <a:t>коксохімічної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вкупі</a:t>
            </a:r>
            <a:r>
              <a:rPr lang="ru-RU" sz="1600" dirty="0" smtClean="0"/>
              <a:t> з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потрапляє</a:t>
            </a:r>
            <a:r>
              <a:rPr lang="ru-RU" sz="1600" dirty="0" smtClean="0"/>
              <a:t> у 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води,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самим </a:t>
            </a:r>
            <a:r>
              <a:rPr lang="ru-RU" sz="1600" dirty="0" err="1" smtClean="0"/>
              <a:t>забруднює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навколишнє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Фенол</a:t>
            </a:r>
            <a:endParaRPr lang="ru-RU" dirty="0"/>
          </a:p>
        </p:txBody>
      </p:sp>
      <p:sp>
        <p:nvSpPr>
          <p:cNvPr id="5" name="AutoShape 2" descr="data:image/jpeg;base64,/9j/4AAQSkZJRgABAQAAAQABAAD/2wCEAAkGBxQSEhUUEhQUFBQVFRQUFBQUFBQUFRQUFRQWFhQUFBQYHCggGBolHBQUITEhJSkrLi4uFx8zODMsNygtLiwBCgoKDgwNFBAPFCscFBwrLCwrLCwsLCwsLCwsLCwsLCwsLCwsLC4sLCwsLCwsLCwsLCwsLCwsLCwsLCssLCwsN//AABEIAM0A9gMBIgACEQEDEQH/xAAbAAACAwEBAQAAAAAAAAAAAAACAwABBAUGB//EADUQAAIBAgQDBwMDBAIDAAAAAAABAgMRBCExQRJRYQVxgZGhsfAiwdETMuEGI0LxUrIUQ2L/xAAYAQEBAQEBAAAAAAAAAAAAAAAAAQIDBP/EAB8RAQEBAQABBAMAAAAAAAAAAAABAhExAxMhURIyQf/aAAwDAQACEQMRAD8AzEIRAWiyiwIWiFoCIshaRBaCBCSKLii7ECIKsEkRIsCy7ESLSAtItIuxaAqxaRaQVgBSCsRIsCrF2LSLRQNiWCJYAUi7FkQFWIWXYAbFlkA4KLRCAWiFFkFhIpF3AtBApk4tlm/mot4GIjklqHTw7euXcaqeDXI531PoY029EFwyOmsHbXIVOnYxdWqxcHVlNGppW2ESZPkLTKcyTYmUgG/rMuOKZklNipVCjrRxY6FeL3OD+sWsQX8rB6JFpHCpY5rc3UO0b6m5v7OOhYuwFOsnuNsbll8IGxLBWI0UCSwRLADYgViWAFkLIB58jYFyNkBpl3Aiy7gEFxCZzsjRg8M5tOXl7eJnWpkXRpOfRerOphcElsasJhDfZQWWvr/BxttVnhhLa+RJTS09C6kmxUkEBUqNiJIdJC5IDPNCZI0TQqSAzTQqaNE0JnoUZ5CpIdIVIBE0JnE0SQqQGd3JHENDJIVNFVuoY46+Fxt9/A8nJNaGzBVmQeyp1FLQKxzcFXsdSjVU+j9zc39gbEsMlG2oNjogSBFWKKsQsgHl2wbkYLZAcZEcxZeGoupO2y1/BLeQa+zsNxvien+K+7PS4PCdBWBwuiOxZRVlqcLeqCb4ckIaG2BaCEtC5IdJASQCJIXJDpIBoDPKIqSNE2Yq822ks29Ld9igaiM9Q6ePpKLtvZX6P59u5c6pDK+2a8rfkDPIVIOYmcwBYqYTmDJlC5CZMbNmdyAqQeGf1CmwqUs0B3MPM206tjmUZGr9QDtYfGp5S890PlH/AGedjVOp2djP8ZaMudcVtJYOcbAnZAkLLA8c5gOYqUwHMgdKp+F3noOyMLwxXPfqef7Ojx1Uto5+LyX3Pa4Clocd3+K34RKOe4ZIxGJGEBYFobYoozyQuSNMoiJvyARIy1qoeIqHMxFbMDQpXfNdDZSpRi3NvNaZc8slvbNeOgWFw1o5rNfva5t5RT65JeYirPikrqyyWWVs9FyKMfaE2m11t89S6yyiuS/7Z3NNXCKo/wB9pO6zX0vPW+z05lY3ASVla9oq8laSyXTMDk4mlbqZZUzZKXKz+LyAsk3d7O/TW32YVzpxFTTWfM2Rp3a8L+v4MuJlxZ6ZJW7v5uULbuZp5B8VmVUzAU2UpC+KxTYHWw9a6NCqHHo1bPozbGoVGxTHUauZhjIfQZFetwtTipp7rIIzdjy/tPvSNR0x4QJCNENj59KYDmJcwHMyO9/TUbuT628j22CieQ/paP0J88z2WE0OF8q1RQYCDCKZVgimwFVDFXqWG1qn1WOfjJ+YGTFYmz6jMHR/9kld6QWya1fh79wuhhOKWbstZNbLe3X539CrJbKyStFcs+RRVeq4qML3bbb5La7trlexkpzvK3KWfg9inBuTd9PTn9isQ1+2OyvJ83vmVUjJptrTbPya6mmr2jOMs1FtZN2s8uTVjDxN3S2/j8i8fX+p214nd+1vUg21MdTqL+7DP/lbNdbq1+44k2lJ2zSeV+Ww2Lum/Jc389xUabedvEoGm7OT6W83+LmetSt6mqpDS35+aCK8tuXs22BzaqEqWxrrIxVEAubBTKcgUwGDaVWwq5TKjfSrXN2HOCpNHd7GnxNXCvXdm07UvFDmMwq/t/OYDRvHhAkLIbHylzBcxVy0zI9n/TD/ALce49hhHkeF/pev9CXJtHtsFLI4XyrdEYhUWMiwi2zPOrkxlZ5HLqV9QBrStJinaUlbf76++pdaXFGMr9LavJ5e6LhC6zyv523tbxXmUNwa0tZRe+/CrrTrm7crAVpXu1fNtR6pfvk/KK8weBrJfun9KX/GPPwS26F4hpSSX7VGKS1XDb3zv358iqzTVllz8+enzMTCha3Lm/v6Gqo9F3tW2EQnf7fPEDPSm0+t0vJ/7KrU07+BeJjldbPxa+WYMZZfOQCOC3VdNtwqMMnd7b3tfw7g275PxFpWbvpf54gC42WXX1X8mfG07N202fTa/maqk0m8uV03553E4h8Sbtq7+bA5lZGOqbqq+e/2fiYaoGSYFxlQSwHRYYmI5ADM6vYLzOXM6/YNPMUe7wL/ALfl7llYNWp27vuGb9P9SgsQtkOiPjty0xdyXMju/wBOVrScfFHvuz52SPlmBr8E1Lr6H0HsvFXSzOWp8q9LFjYyMdKd0OjIyhtd5HncZUal/o71Z5HIrxpydpXUubeQEw92km7+WV1t5HQdHZZOya7tV3ZP1Zm7NwTjeTfFFtXtrbu+46c73by68ub9/I0M+IrKMZS5/TDqlk5IyQldJ68vz3isdNylllFK0b8ub53CoLL09WA+qsvP1Rgk7O+3tzub6n7b9PdMxyX2vfcKJK/zcz2zy+dDXwb3y+/IVKNwM71uFON3npfO32KqPnsSbvb582KM09X9uhVNNpj1SvFtbar/AOXo/PLxRmhOztt75gY8RH0981n5mOtDXzOi7SXf6GLFU2kul/Eg58xLNFXP7ibAXBDAIIMCrHpOwKJwMPC7PZ9gYbTwJqq76jaKXQphzeYDO2ZyMgZC2iGh8WRZRLmQVz0v9N4//F67HmLjcPWcWmianYPqmBxVzoqZ4vsntPiS58up6TCYm+RxV0uO6OFjr8WR1VKxjxdK7CNmGypxUdW76WS0Sz5fufd3C541SVnvJpPTxa6r3M0sTZKPh5/x7szPKStp8/g0GYjDNZxfFytnly7wcG/pf4toSWKcZONrq91s+9PO3jc20a8Kl1f6lZ5rhlnp0kvG/QKzVpZeD9DHHELcb2lxQjfVL91ldrZtx1t+Tm4ZpRyd/HJ5/wCgOp+orezBmZVLQJyT3sA6orq3IQwk+v5sE8+8oRh6ts1rnfqs/QViKdnfS/f6FRyl6BVM2r+u1ru3z7gYHO3V/OZJVE162FYiNm78k/AXxEC8Th0ndXa5boxyR0JytJN6Ozv3c/UCrRU845Szyys+7qUY49xErl8OxswWFuyDV2VhbtZHuOzaPDH2OX2NgdMj0CVlYmZ+VWgaBYbAZ6GQshbIB8TIXYhkUUWUwNeAxbhJfLnsOzO0OK1meCN2Bxzi9fnUxrPVfT8PiE1mNl6HlOze1L7neoYs5heLi07iIV1ezevPZnRnFSWXkcnF0GgHVo5/n1ReIvZOLz0z814aiYy4kvT8E/UXC3LZWfnkzQ0uo7cN8tr527nsZatJX+lW+eT8gMLiuL6WOnmuoC4SAnB3un+Pn5Lpu+mvIKbAl2DDFZ58/mhcZbZ9/RgSaeWTKKqZ+Pd3iKtfrfJ6dcndl1U1rmtFf2AlSTV9O7IDNXzV9zPNGhyVrevcIqIgHWNuWgOHm4vLdWazXsOo0m9P9m/C4HoAiGG4mnb+Ttdm9n3aHYLAHewmHUVl4v8ABPm34U3DUVFWXj3hsIFnbM5GQsBhMFlAkIyFHxdopoa0DYyFtAtDWgbALaBaG2BcQGYbFOL6eqPSdn9rZZu/U8s4l05uLunYlzKPouFxqa1Nn611mk0eAwfadnnl7fwd7C9p5Z+ZyubFdqeFi/2u3RmXFYaWtiqWLTNEcSTq8cvhNlOd1ffR/ZmiUk9UmCqcNUreIlTjDi453i2nvb3NdCupRtL6nplk3yDqUE9xdTDZ5O3JLYouUbJqNr6dY80upglFrfR5fyanQ6hqldZ5jozSrpq0vHqZ3LJ6u+S7tzo/+IuQaw/QdHIWHlLoaKWC8Tqww1zVRwttR0YcPgjqYfBeBrw+Fb0VurOhSoKPV8yzNp0nD4a2uS9TSRsFs6ySIpsFstgNlFMojZTZQLLKZYHyGUAHE2SgLlTMjI0Vwml0wXADM4k4R7gDwAJ4ScA/gLUAM/AHTbjo2h6phKkUMoY+S1XisvQ6dDtFPfzyOXGiMhQM3Mo70MWx0MStziUabWlzbSlIz7a9dOFVcxsai5mCHcjRCHQntnWhNcw1wg0qC5GulQXIe2dIjJGilFvSLZrpUktEjVBGp6cOs9HByeto+rN9DCxj1fNkpjUzUzIhlymwblNmhbYLZTYNyC2wGy2A2UW2CS5VwIQG5APnDpgOma3EFxIMTpgfpmyUQHEDI6ZX6Zq4S+EDL+kEqZo4QlEBCpjI0h6iMjEBMKQ6NEdGI6nABUKRop0hkID4RAGnSH06ZcIj4oAqUDTCIEEPggDihsBaGRAdBjLiUw0yhiYLkC2DcA7lXKuUwLuCyrkYFNlXIwWwLIU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SEhUUEhQUFBQVFRQUFBQUFBQUFRQUFRQWFhQUFBQYHCggGBolHBQUITEhJSkrLi4uFx8zODMsNygtLiwBCgoKDgwNFBAPFCscFBwrLCwrLCwsLCwsLCwsLCwsLCwsLCwsLC4sLCwsLCwsLCwsLCwsLCwsLCwsLCssLCwsN//AABEIAM0A9gMBIgACEQEDEQH/xAAbAAACAwEBAQAAAAAAAAAAAAACAwABBAUGB//EADUQAAIBAgQDBwMDBAIDAAAAAAABAgMRBCExQRJRYQVxgZGhsfAiwdETMuEGI0LxUrIUQ2L/xAAYAQEBAQEBAAAAAAAAAAAAAAAAAQIDBP/EAB8RAQEBAQABBAMAAAAAAAAAAAABAhExAxMhURIyQf/aAAwDAQACEQMRAD8AzEIRAWiyiwIWiFoCIshaRBaCBCSKLii7ECIKsEkRIsCy7ESLSAtItIuxaAqxaRaQVgBSCsRIsCrF2LSLRQNiWCJYAUi7FkQFWIWXYAbFlkA4KLRCAWiFFkFhIpF3AtBApk4tlm/mot4GIjklqHTw7euXcaqeDXI531PoY029EFwyOmsHbXIVOnYxdWqxcHVlNGppW2ESZPkLTKcyTYmUgG/rMuOKZklNipVCjrRxY6FeL3OD+sWsQX8rB6JFpHCpY5rc3UO0b6m5v7OOhYuwFOsnuNsbll8IGxLBWI0UCSwRLADYgViWAFkLIB58jYFyNkBpl3Aiy7gEFxCZzsjRg8M5tOXl7eJnWpkXRpOfRerOphcElsasJhDfZQWWvr/BxttVnhhLa+RJTS09C6kmxUkEBUqNiJIdJC5IDPNCZI0TQqSAzTQqaNE0JnoUZ5CpIdIVIBE0JnE0SQqQGd3JHENDJIVNFVuoY46+Fxt9/A8nJNaGzBVmQeyp1FLQKxzcFXsdSjVU+j9zc39gbEsMlG2oNjogSBFWKKsQsgHl2wbkYLZAcZEcxZeGoupO2y1/BLeQa+zsNxvien+K+7PS4PCdBWBwuiOxZRVlqcLeqCb4ckIaG2BaCEtC5IdJASQCJIXJDpIBoDPKIqSNE2Yq822ks29Ld9igaiM9Q6ePpKLtvZX6P59u5c6pDK+2a8rfkDPIVIOYmcwBYqYTmDJlC5CZMbNmdyAqQeGf1CmwqUs0B3MPM206tjmUZGr9QDtYfGp5S890PlH/AGedjVOp2djP8ZaMudcVtJYOcbAnZAkLLA8c5gOYqUwHMgdKp+F3noOyMLwxXPfqef7Ojx1Uto5+LyX3Pa4Clocd3+K34RKOe4ZIxGJGEBYFobYoozyQuSNMoiJvyARIy1qoeIqHMxFbMDQpXfNdDZSpRi3NvNaZc8slvbNeOgWFw1o5rNfva5t5RT65JeYirPikrqyyWWVs9FyKMfaE2m11t89S6yyiuS/7Z3NNXCKo/wB9pO6zX0vPW+z05lY3ASVla9oq8laSyXTMDk4mlbqZZUzZKXKz+LyAsk3d7O/TW32YVzpxFTTWfM2Rp3a8L+v4MuJlxZ6ZJW7v5uULbuZp5B8VmVUzAU2UpC+KxTYHWw9a6NCqHHo1bPozbGoVGxTHUauZhjIfQZFetwtTipp7rIIzdjy/tPvSNR0x4QJCNENj59KYDmJcwHMyO9/TUbuT628j22CieQ/paP0J88z2WE0OF8q1RQYCDCKZVgimwFVDFXqWG1qn1WOfjJ+YGTFYmz6jMHR/9kld6QWya1fh79wuhhOKWbstZNbLe3X539CrJbKyStFcs+RRVeq4qML3bbb5La7trlexkpzvK3KWfg9inBuTd9PTn9isQ1+2OyvJ83vmVUjJptrTbPya6mmr2jOMs1FtZN2s8uTVjDxN3S2/j8i8fX+p214nd+1vUg21MdTqL+7DP/lbNdbq1+44k2lJ2zSeV+Ww2Lum/Jc389xUabedvEoGm7OT6W83+LmetSt6mqpDS35+aCK8tuXs22BzaqEqWxrrIxVEAubBTKcgUwGDaVWwq5TKjfSrXN2HOCpNHd7GnxNXCvXdm07UvFDmMwq/t/OYDRvHhAkLIbHylzBcxVy0zI9n/TD/ALce49hhHkeF/pev9CXJtHtsFLI4XyrdEYhUWMiwi2zPOrkxlZ5HLqV9QBrStJinaUlbf76++pdaXFGMr9LavJ5e6LhC6zyv523tbxXmUNwa0tZRe+/CrrTrm7crAVpXu1fNtR6pfvk/KK8weBrJfun9KX/GPPwS26F4hpSSX7VGKS1XDb3zv358iqzTVllz8+enzMTCha3Lm/v6Gqo9F3tW2EQnf7fPEDPSm0+t0vJ/7KrU07+BeJjldbPxa+WYMZZfOQCOC3VdNtwqMMnd7b3tfw7g275PxFpWbvpf54gC42WXX1X8mfG07N202fTa/maqk0m8uV03553E4h8Sbtq7+bA5lZGOqbqq+e/2fiYaoGSYFxlQSwHRYYmI5ADM6vYLzOXM6/YNPMUe7wL/ALfl7llYNWp27vuGb9P9SgsQtkOiPjty0xdyXMju/wBOVrScfFHvuz52SPlmBr8E1Lr6H0HsvFXSzOWp8q9LFjYyMdKd0OjIyhtd5HncZUal/o71Z5HIrxpydpXUubeQEw92km7+WV1t5HQdHZZOya7tV3ZP1Zm7NwTjeTfFFtXtrbu+46c73by68ub9/I0M+IrKMZS5/TDqlk5IyQldJ68vz3isdNylllFK0b8ub53CoLL09WA+qsvP1Rgk7O+3tzub6n7b9PdMxyX2vfcKJK/zcz2zy+dDXwb3y+/IVKNwM71uFON3npfO32KqPnsSbvb582KM09X9uhVNNpj1SvFtbar/AOXo/PLxRmhOztt75gY8RH0981n5mOtDXzOi7SXf6GLFU2kul/Eg58xLNFXP7ibAXBDAIIMCrHpOwKJwMPC7PZ9gYbTwJqq76jaKXQphzeYDO2ZyMgZC2iGh8WRZRLmQVz0v9N4//F67HmLjcPWcWmianYPqmBxVzoqZ4vsntPiS58up6TCYm+RxV0uO6OFjr8WR1VKxjxdK7CNmGypxUdW76WS0Sz5fufd3C541SVnvJpPTxa6r3M0sTZKPh5/x7szPKStp8/g0GYjDNZxfFytnly7wcG/pf4toSWKcZONrq91s+9PO3jc20a8Kl1f6lZ5rhlnp0kvG/QKzVpZeD9DHHELcb2lxQjfVL91ldrZtx1t+Tm4ZpRyd/HJ5/wCgOp+orezBmZVLQJyT3sA6orq3IQwk+v5sE8+8oRh6ts1rnfqs/QViKdnfS/f6FRyl6BVM2r+u1ru3z7gYHO3V/OZJVE162FYiNm78k/AXxEC8Th0ndXa5boxyR0JytJN6Ozv3c/UCrRU845Szyys+7qUY49xErl8OxswWFuyDV2VhbtZHuOzaPDH2OX2NgdMj0CVlYmZ+VWgaBYbAZ6GQshbIB8TIXYhkUUWUwNeAxbhJfLnsOzO0OK1meCN2Bxzi9fnUxrPVfT8PiE1mNl6HlOze1L7neoYs5heLi07iIV1ezevPZnRnFSWXkcnF0GgHVo5/n1ReIvZOLz0z814aiYy4kvT8E/UXC3LZWfnkzQ0uo7cN8tr527nsZatJX+lW+eT8gMLiuL6WOnmuoC4SAnB3un+Pn5Lpu+mvIKbAl2DDFZ58/mhcZbZ9/RgSaeWTKKqZ+Pd3iKtfrfJ6dcndl1U1rmtFf2AlSTV9O7IDNXzV9zPNGhyVrevcIqIgHWNuWgOHm4vLdWazXsOo0m9P9m/C4HoAiGG4mnb+Ttdm9n3aHYLAHewmHUVl4v8ABPm34U3DUVFWXj3hsIFnbM5GQsBhMFlAkIyFHxdopoa0DYyFtAtDWgbALaBaG2BcQGYbFOL6eqPSdn9rZZu/U8s4l05uLunYlzKPouFxqa1Nn611mk0eAwfadnnl7fwd7C9p5Z+ZyubFdqeFi/2u3RmXFYaWtiqWLTNEcSTq8cvhNlOd1ffR/ZmiUk9UmCqcNUreIlTjDi453i2nvb3NdCupRtL6nplk3yDqUE9xdTDZ5O3JLYouUbJqNr6dY80upglFrfR5fyanQ6hqldZ5jozSrpq0vHqZ3LJ6u+S7tzo/+IuQaw/QdHIWHlLoaKWC8Tqww1zVRwttR0YcPgjqYfBeBrw+Fb0VurOhSoKPV8yzNp0nD4a2uS9TSRsFs6ySIpsFstgNlFMojZTZQLLKZYHyGUAHE2SgLlTMjI0Vwml0wXADM4k4R7gDwAJ4ScA/gLUAM/AHTbjo2h6phKkUMoY+S1XisvQ6dDtFPfzyOXGiMhQM3Mo70MWx0MStziUabWlzbSlIz7a9dOFVcxsai5mCHcjRCHQntnWhNcw1wg0qC5GulQXIe2dIjJGilFvSLZrpUktEjVBGp6cOs9HByeto+rN9DCxj1fNkpjUzUzIhlymwblNmhbYLZTYNyC2wGy2A2UW2CS5VwIQG5APnDpgOma3EFxIMTpgfpmyUQHEDI6ZX6Zq4S+EDL+kEqZo4QlEBCpjI0h6iMjEBMKQ6NEdGI6nABUKRop0hkID4RAGnSH06ZcIj4oAqUDTCIEEPggDihsBaGRAdBjLiUw0yhiYLkC2DcA7lXKuUwLuCyrkYFNlXIwWwLIUQ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upload.wikimedia.org/wikipedia/commons/e/e2/Phenol_(carbolic_acid)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35" y="1185526"/>
            <a:ext cx="2296011" cy="19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975" y="1052736"/>
            <a:ext cx="6127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/>
              <a:t> 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1600" b="1" dirty="0" smtClean="0">
                <a:solidFill>
                  <a:schemeClr val="accent1">
                    <a:lumMod val="75000"/>
                  </a:schemeClr>
                </a:solidFill>
              </a:rPr>
              <a:t>Фено́л</a:t>
            </a:r>
            <a:r>
              <a:rPr lang="vi-VN" sz="1600" dirty="0"/>
              <a:t> (</a:t>
            </a:r>
            <a:r>
              <a:rPr lang="vi-VN" sz="1600" i="1" dirty="0"/>
              <a:t>гідроксибензол</a:t>
            </a:r>
            <a:r>
              <a:rPr lang="vi-VN" sz="1600" dirty="0"/>
              <a:t>, стара назва — </a:t>
            </a:r>
            <a:r>
              <a:rPr lang="vi-VN" sz="1600" i="1" dirty="0"/>
              <a:t>карболова кислота</a:t>
            </a:r>
            <a:r>
              <a:rPr lang="vi-VN" sz="1600" dirty="0"/>
              <a:t>) </a:t>
            </a:r>
            <a:r>
              <a:rPr lang="en-US" sz="1600" dirty="0"/>
              <a:t>C</a:t>
            </a:r>
            <a:r>
              <a:rPr lang="en-US" sz="1600" baseline="-25000" dirty="0"/>
              <a:t>6</a:t>
            </a:r>
            <a:r>
              <a:rPr lang="en-US" sz="1600" dirty="0"/>
              <a:t>H</a:t>
            </a:r>
            <a:r>
              <a:rPr lang="en-US" sz="1600" baseline="-25000" dirty="0"/>
              <a:t>5</a:t>
            </a:r>
            <a:r>
              <a:rPr lang="en-US" sz="1600" dirty="0"/>
              <a:t>OH — </a:t>
            </a:r>
            <a:r>
              <a:rPr lang="vi-VN" sz="1600" dirty="0"/>
              <a:t>органічні сполуки, в молекулах яких, гідроксильні групи сполучені безпосередньо з бензольним кільцем. Фенол називають карболовою кислотою, хоча це дуже слабка кислота. Карболова кислота, під більш відомою в побуті назвою "карболка" використовувалась раніше як асептик.</a:t>
            </a:r>
          </a:p>
        </p:txBody>
      </p:sp>
      <p:pic>
        <p:nvPicPr>
          <p:cNvPr id="3082" name="Picture 10" descr="http://upload.wikimedia.org/wikipedia/commons/f/f0/Phenol-3D-vd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04" y="61627"/>
            <a:ext cx="944488" cy="10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/>
              <a:t>Альдегідами називають органічні речовини, молекули яких містять функціональну групу атомів , сполучену з вуглеводневим радикалом.</a:t>
            </a:r>
          </a:p>
          <a:p>
            <a:pPr algn="just"/>
            <a:r>
              <a:rPr lang="uk-UA" dirty="0"/>
              <a:t>Загальна формула речовин цього класу </a:t>
            </a:r>
            <a:r>
              <a:rPr lang="en-US" dirty="0"/>
              <a:t>C</a:t>
            </a:r>
            <a:r>
              <a:rPr lang="en-US" i="1" baseline="-25000" dirty="0"/>
              <a:t>n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CO</a:t>
            </a:r>
            <a:r>
              <a:rPr lang="uk-UA" dirty="0"/>
              <a:t>Н або </a:t>
            </a:r>
            <a:r>
              <a:rPr lang="en-US" i="1" dirty="0"/>
              <a:t>R</a:t>
            </a:r>
            <a:r>
              <a:rPr lang="en-US" dirty="0"/>
              <a:t>–CO</a:t>
            </a:r>
            <a:r>
              <a:rPr lang="uk-UA" dirty="0"/>
              <a:t>Н, у якій </a:t>
            </a:r>
            <a:r>
              <a:rPr lang="en-US" i="1" dirty="0"/>
              <a:t>R</a:t>
            </a:r>
            <a:r>
              <a:rPr lang="en-US" dirty="0"/>
              <a:t> – </a:t>
            </a:r>
            <a:r>
              <a:rPr lang="uk-UA" dirty="0"/>
              <a:t>це атом Гідрогену (у випадку з </a:t>
            </a:r>
            <a:r>
              <a:rPr lang="uk-UA" dirty="0" smtClean="0"/>
              <a:t>мурашиним </a:t>
            </a:r>
            <a:r>
              <a:rPr lang="uk-UA" dirty="0"/>
              <a:t>альдегідом) або вуглеводневий радикал.</a:t>
            </a:r>
          </a:p>
          <a:p>
            <a:pPr algn="just"/>
            <a:r>
              <a:rPr lang="uk-UA" dirty="0" smtClean="0"/>
              <a:t>Порівняно </a:t>
            </a:r>
            <a:r>
              <a:rPr lang="uk-UA" dirty="0"/>
              <a:t>зі спиртами у складі молекул альдегідів на два атоми Гідрогену менше. Це відбивається у назві «альдегіди», що походить від слів «алкоголь» і «дегідрування», тобто </a:t>
            </a:r>
            <a:r>
              <a:rPr lang="uk-UA" dirty="0" err="1"/>
              <a:t>дегідрований</a:t>
            </a:r>
            <a:r>
              <a:rPr lang="uk-UA" dirty="0"/>
              <a:t> алкоголь.</a:t>
            </a:r>
          </a:p>
          <a:p>
            <a:pPr algn="just"/>
            <a:r>
              <a:rPr lang="uk-UA" dirty="0"/>
              <a:t>Перший член гомологічного ряду альдегідів </a:t>
            </a:r>
            <a:r>
              <a:rPr lang="uk-UA" dirty="0" err="1"/>
              <a:t>– </a:t>
            </a:r>
            <a:r>
              <a:rPr lang="uk-UA" i="1" dirty="0" err="1"/>
              <a:t>метана</a:t>
            </a:r>
            <a:r>
              <a:rPr lang="uk-UA" i="1" dirty="0"/>
              <a:t>ль</a:t>
            </a:r>
            <a:r>
              <a:rPr lang="uk-UA" dirty="0"/>
              <a:t>, або формальдегід, або </a:t>
            </a:r>
            <a:r>
              <a:rPr lang="uk-UA" dirty="0" smtClean="0"/>
              <a:t>мурашиний </a:t>
            </a:r>
            <a:r>
              <a:rPr lang="uk-UA" dirty="0"/>
              <a:t>альдегід. Він має формулу </a:t>
            </a:r>
            <a:r>
              <a:rPr lang="uk-UA" dirty="0" smtClean="0"/>
              <a:t>. </a:t>
            </a:r>
            <a:endParaRPr lang="uk-UA" dirty="0"/>
          </a:p>
          <a:p>
            <a:pPr algn="just"/>
            <a:r>
              <a:rPr lang="uk-UA" dirty="0"/>
              <a:t>Наступний за ним </a:t>
            </a:r>
            <a:r>
              <a:rPr lang="uk-UA" dirty="0" err="1"/>
              <a:t>– </a:t>
            </a:r>
            <a:r>
              <a:rPr lang="uk-UA" i="1" dirty="0" err="1"/>
              <a:t>етана</a:t>
            </a:r>
            <a:r>
              <a:rPr lang="uk-UA" i="1" dirty="0"/>
              <a:t>ль</a:t>
            </a:r>
            <a:r>
              <a:rPr lang="uk-UA" dirty="0"/>
              <a:t>, або ацетальдегід, або оцтовий альдегід. Його формула </a:t>
            </a:r>
          </a:p>
          <a:p>
            <a:pPr algn="just"/>
            <a:r>
              <a:rPr lang="uk-UA" dirty="0" smtClean="0"/>
              <a:t>За </a:t>
            </a:r>
            <a:r>
              <a:rPr lang="uk-UA" dirty="0"/>
              <a:t>номенклатурою, що історично склалась, назви альдегідів походять від назв тих кислот, на які вони перетворюються при окисненні. Наприклад, </a:t>
            </a:r>
            <a:r>
              <a:rPr lang="uk-UA" dirty="0" smtClean="0"/>
              <a:t>мурашиний </a:t>
            </a:r>
            <a:r>
              <a:rPr lang="uk-UA" dirty="0"/>
              <a:t>альдегід – від </a:t>
            </a:r>
            <a:r>
              <a:rPr lang="uk-UA" dirty="0" smtClean="0"/>
              <a:t>мурашиної </a:t>
            </a:r>
            <a:r>
              <a:rPr lang="uk-UA" dirty="0"/>
              <a:t>кислоти, оцтовий альдегід – від оцтової кислоти і т. д. За систематичною номенклатурою, назви альдегідів утворюють від назв відповідних насичених вуглеводнів шляхом додавання </a:t>
            </a:r>
            <a:r>
              <a:rPr lang="uk-UA" dirty="0" err="1"/>
              <a:t>суфі</a:t>
            </a:r>
            <a:r>
              <a:rPr lang="uk-UA" dirty="0"/>
              <a:t>кса </a:t>
            </a:r>
            <a:r>
              <a:rPr lang="uk-UA" b="1" i="1" dirty="0"/>
              <a:t>-аль</a:t>
            </a:r>
            <a:r>
              <a:rPr lang="uk-UA" dirty="0"/>
              <a:t>: </a:t>
            </a:r>
            <a:r>
              <a:rPr lang="uk-UA" i="1" dirty="0"/>
              <a:t>метаналь, етаналь, пропаналь</a:t>
            </a:r>
            <a:r>
              <a:rPr lang="uk-UA" dirty="0"/>
              <a:t> тощо.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Альдегіди </a:t>
            </a:r>
            <a:endParaRPr lang="ru-RU" dirty="0"/>
          </a:p>
        </p:txBody>
      </p:sp>
      <p:pic>
        <p:nvPicPr>
          <p:cNvPr id="4098" name="Picture 2" descr="http://shkolyar.in.ua/images/stories/gdz/him-11/lesson12.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64" y="3488871"/>
            <a:ext cx="6667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hkolyar.in.ua/images/stories/gdz/him-11/lesson12.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52" y="4009848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17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349626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 </a:t>
            </a:r>
            <a:r>
              <a:rPr lang="ru-RU" i="1" dirty="0" err="1"/>
              <a:t>метаналь</a:t>
            </a:r>
            <a:r>
              <a:rPr lang="ru-RU" i="1" dirty="0"/>
              <a:t> </a:t>
            </a:r>
            <a:r>
              <a:rPr lang="ru-RU" dirty="0"/>
              <a:t>і </a:t>
            </a:r>
            <a:r>
              <a:rPr lang="ru-RU" i="1" dirty="0" err="1"/>
              <a:t>етаналь</a:t>
            </a:r>
            <a:r>
              <a:rPr lang="ru-RU" i="1" dirty="0"/>
              <a:t>.</a:t>
            </a:r>
            <a:r>
              <a:rPr lang="ru-RU" dirty="0"/>
              <a:t> 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метаналя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 </a:t>
            </a:r>
            <a:r>
              <a:rPr lang="ru-RU" i="1" dirty="0"/>
              <a:t>фенол </a:t>
            </a:r>
            <a:r>
              <a:rPr lang="ru-RU" i="1" dirty="0" err="1"/>
              <a:t>формальдегідної</a:t>
            </a:r>
            <a:r>
              <a:rPr lang="ru-RU" i="1" dirty="0"/>
              <a:t> смоли,</a:t>
            </a:r>
            <a:r>
              <a:rPr lang="ru-RU" dirty="0"/>
              <a:t> яку </a:t>
            </a:r>
            <a:r>
              <a:rPr lang="ru-RU" dirty="0" err="1"/>
              <a:t>отримують</a:t>
            </a:r>
            <a:r>
              <a:rPr lang="ru-RU" dirty="0"/>
              <a:t> при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метаналя</a:t>
            </a:r>
            <a:r>
              <a:rPr lang="ru-RU" dirty="0"/>
              <a:t> з фенолом. </a:t>
            </a:r>
            <a:r>
              <a:rPr lang="ru-RU" dirty="0" err="1"/>
              <a:t>Ця</a:t>
            </a:r>
            <a:r>
              <a:rPr lang="ru-RU" dirty="0"/>
              <a:t> смола </a:t>
            </a:r>
            <a:r>
              <a:rPr lang="ru-RU" dirty="0" err="1"/>
              <a:t>необхідна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. </a:t>
            </a:r>
            <a:r>
              <a:rPr lang="ru-RU" dirty="0" err="1"/>
              <a:t>Пластмаси</a:t>
            </a:r>
            <a:r>
              <a:rPr lang="ru-RU" dirty="0"/>
              <a:t>, </a:t>
            </a:r>
            <a:r>
              <a:rPr lang="ru-RU" dirty="0" err="1"/>
              <a:t>виготовлені</a:t>
            </a:r>
            <a:r>
              <a:rPr lang="ru-RU" dirty="0"/>
              <a:t> з </a:t>
            </a:r>
            <a:r>
              <a:rPr lang="ru-RU" dirty="0" err="1"/>
              <a:t>фенолформальдегідної</a:t>
            </a:r>
            <a:r>
              <a:rPr lang="ru-RU" dirty="0"/>
              <a:t> смоли в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наповнювачами</a:t>
            </a:r>
            <a:r>
              <a:rPr lang="ru-RU" dirty="0"/>
              <a:t>, </a:t>
            </a:r>
            <a:r>
              <a:rPr lang="ru-RU" dirty="0" err="1"/>
              <a:t>називаються</a:t>
            </a:r>
            <a:r>
              <a:rPr lang="ru-RU" dirty="0"/>
              <a:t> </a:t>
            </a:r>
            <a:r>
              <a:rPr lang="ru-RU" i="1" dirty="0"/>
              <a:t>фенопластами.</a:t>
            </a:r>
            <a:r>
              <a:rPr lang="ru-RU" dirty="0"/>
              <a:t> При </a:t>
            </a:r>
            <a:r>
              <a:rPr lang="ru-RU" dirty="0" err="1"/>
              <a:t>розчиненні</a:t>
            </a:r>
            <a:r>
              <a:rPr lang="ru-RU" dirty="0"/>
              <a:t> </a:t>
            </a:r>
            <a:r>
              <a:rPr lang="ru-RU" dirty="0" err="1"/>
              <a:t>фенолформальдегідної</a:t>
            </a:r>
            <a:r>
              <a:rPr lang="ru-RU" dirty="0"/>
              <a:t> смоли в </a:t>
            </a:r>
            <a:r>
              <a:rPr lang="ru-RU" dirty="0" err="1"/>
              <a:t>ацетоні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спирті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лаки. </a:t>
            </a:r>
          </a:p>
          <a:p>
            <a:pPr algn="just"/>
            <a:r>
              <a:rPr lang="ru-RU" dirty="0"/>
              <a:t>Метана</a:t>
            </a:r>
            <a:r>
              <a:rPr lang="uk-UA" dirty="0" err="1"/>
              <a:t>ль</a:t>
            </a:r>
            <a:r>
              <a:rPr lang="uk-UA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 </a:t>
            </a:r>
            <a:r>
              <a:rPr lang="ru-RU" dirty="0" err="1"/>
              <a:t>виробницт</a:t>
            </a:r>
            <a:r>
              <a:rPr lang="uk-UA" dirty="0" err="1"/>
              <a:t>ві</a:t>
            </a:r>
            <a:r>
              <a:rPr lang="ru-RU" dirty="0"/>
              <a:t> 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барвників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Широко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водний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в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частках</a:t>
            </a:r>
            <a:r>
              <a:rPr lang="ru-RU" dirty="0"/>
              <a:t>  40%, </a:t>
            </a:r>
            <a:r>
              <a:rPr lang="ru-RU" dirty="0" err="1"/>
              <a:t>метаналя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 </a:t>
            </a:r>
            <a:r>
              <a:rPr lang="ru-RU" i="1" dirty="0" err="1"/>
              <a:t>формаліном</a:t>
            </a:r>
            <a:r>
              <a:rPr lang="ru-RU" i="1" dirty="0"/>
              <a:t>.</a:t>
            </a:r>
            <a:r>
              <a:rPr lang="ru-RU" dirty="0"/>
              <a:t> 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грунтується</a:t>
            </a:r>
            <a:r>
              <a:rPr lang="ru-RU" dirty="0"/>
              <a:t> на властивості </a:t>
            </a:r>
            <a:r>
              <a:rPr lang="ru-RU" dirty="0" err="1"/>
              <a:t>згортати</a:t>
            </a:r>
            <a:r>
              <a:rPr lang="ru-RU" dirty="0"/>
              <a:t> </a:t>
            </a:r>
            <a:r>
              <a:rPr lang="ru-RU" dirty="0" err="1"/>
              <a:t>білок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Етаналь</a:t>
            </a:r>
            <a:r>
              <a:rPr lang="ru-RU" dirty="0"/>
              <a:t> в основному </a:t>
            </a:r>
            <a:r>
              <a:rPr lang="ru-RU" dirty="0" err="1"/>
              <a:t>йде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оцтової</a:t>
            </a:r>
            <a:r>
              <a:rPr lang="ru-RU" dirty="0"/>
              <a:t> </a:t>
            </a:r>
            <a:r>
              <a:rPr lang="ru-RU" dirty="0" err="1" smtClean="0"/>
              <a:t>кислоти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6" name="Picture 6" descr="http://upload.wikimedia.org/wikipedia/commons/thumb/a/a3/Formaldehyde-3D-vdW.png/200px-Formaldehyde-3D-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9626"/>
            <a:ext cx="1905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5060" y="2636912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Формальдегід</a:t>
            </a:r>
            <a:endParaRPr lang="ru-RU" dirty="0"/>
          </a:p>
        </p:txBody>
      </p:sp>
      <p:pic>
        <p:nvPicPr>
          <p:cNvPr id="5128" name="Picture 8" descr="http://upload.wikimedia.org/wikipedia/commons/thumb/8/8d/Acetaldehyde-3D-balls.png/200px-Acetaldehyde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0" y="3194178"/>
            <a:ext cx="2191020" cy="2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5532" y="5428989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Ацетальдегид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17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b="1" dirty="0" smtClean="0">
                <a:solidFill>
                  <a:schemeClr val="bg2">
                    <a:lumMod val="75000"/>
                  </a:schemeClr>
                </a:solidFill>
              </a:rPr>
              <a:t>Карбонові кислоти </a:t>
            </a:r>
            <a:r>
              <a:rPr lang="uk-UA" sz="1800" dirty="0" smtClean="0"/>
              <a:t>- це органічні сполуки, до складу яких входять одна або декілька карбоксильних груп –СООН. </a:t>
            </a:r>
            <a:endParaRPr lang="ru-RU" sz="1800" dirty="0"/>
          </a:p>
          <a:p>
            <a:pPr algn="just"/>
            <a:r>
              <a:rPr lang="ru-RU" sz="1800" dirty="0" err="1"/>
              <a:t>Фізичні</a:t>
            </a:r>
            <a:r>
              <a:rPr lang="ru-RU" sz="1800" dirty="0"/>
              <a:t> властивості </a:t>
            </a:r>
            <a:r>
              <a:rPr lang="ru-RU" sz="1800" dirty="0" err="1"/>
              <a:t>насичених</a:t>
            </a:r>
            <a:r>
              <a:rPr lang="ru-RU" sz="1800" dirty="0"/>
              <a:t> </a:t>
            </a:r>
            <a:r>
              <a:rPr lang="ru-RU" sz="1800" dirty="0" err="1"/>
              <a:t>монокарбонових</a:t>
            </a:r>
            <a:r>
              <a:rPr lang="ru-RU" sz="1800" dirty="0"/>
              <a:t> кислот</a:t>
            </a:r>
          </a:p>
          <a:p>
            <a:pPr algn="just"/>
            <a:r>
              <a:rPr lang="ru-RU" sz="1800" dirty="0" err="1"/>
              <a:t>Перші</a:t>
            </a:r>
            <a:r>
              <a:rPr lang="ru-RU" sz="1800" dirty="0"/>
              <a:t> три члени </a:t>
            </a:r>
            <a:r>
              <a:rPr lang="ru-RU" sz="1800" dirty="0" err="1"/>
              <a:t>гомологічного</a:t>
            </a:r>
            <a:r>
              <a:rPr lang="ru-RU" sz="1800" dirty="0"/>
              <a:t> ряду </a:t>
            </a:r>
            <a:r>
              <a:rPr lang="ru-RU" sz="1800" dirty="0" err="1"/>
              <a:t>насичених</a:t>
            </a:r>
            <a:r>
              <a:rPr lang="ru-RU" sz="1800" dirty="0"/>
              <a:t> </a:t>
            </a:r>
            <a:r>
              <a:rPr lang="ru-RU" sz="1800" dirty="0" err="1"/>
              <a:t>монокарбонових</a:t>
            </a:r>
            <a:r>
              <a:rPr lang="ru-RU" sz="1800" dirty="0"/>
              <a:t> кислот — </a:t>
            </a:r>
            <a:r>
              <a:rPr lang="ru-RU" sz="1800" dirty="0" err="1"/>
              <a:t>мурашина</a:t>
            </a:r>
            <a:r>
              <a:rPr lang="ru-RU" sz="1800" dirty="0"/>
              <a:t>, </a:t>
            </a:r>
            <a:r>
              <a:rPr lang="ru-RU" sz="1800" dirty="0" err="1"/>
              <a:t>оцтова</a:t>
            </a:r>
            <a:r>
              <a:rPr lang="ru-RU" sz="1800" dirty="0"/>
              <a:t>, </a:t>
            </a:r>
            <a:r>
              <a:rPr lang="ru-RU" sz="1800" dirty="0" err="1"/>
              <a:t>пропіонова</a:t>
            </a:r>
            <a:r>
              <a:rPr lang="ru-RU" sz="1800" dirty="0"/>
              <a:t> — </a:t>
            </a:r>
            <a:r>
              <a:rPr lang="ru-RU" sz="1800" dirty="0" err="1"/>
              <a:t>рухливі</a:t>
            </a:r>
            <a:r>
              <a:rPr lang="ru-RU" sz="1800" dirty="0"/>
              <a:t> </a:t>
            </a:r>
            <a:r>
              <a:rPr lang="ru-RU" sz="1800" dirty="0" err="1"/>
              <a:t>рідини</a:t>
            </a:r>
            <a:r>
              <a:rPr lang="ru-RU" sz="1800" dirty="0"/>
              <a:t> з </a:t>
            </a:r>
            <a:r>
              <a:rPr lang="ru-RU" sz="1800" dirty="0" err="1"/>
              <a:t>різким</a:t>
            </a:r>
            <a:r>
              <a:rPr lang="ru-RU" sz="1800" dirty="0"/>
              <a:t> запахом, </a:t>
            </a:r>
            <a:r>
              <a:rPr lang="ru-RU" sz="1800" dirty="0" err="1"/>
              <a:t>змішуються</a:t>
            </a:r>
            <a:r>
              <a:rPr lang="ru-RU" sz="1800" dirty="0"/>
              <a:t> з водою у будь-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пропорціях</a:t>
            </a:r>
            <a:r>
              <a:rPr lang="ru-RU" sz="1800" dirty="0"/>
              <a:t>. Члени </a:t>
            </a:r>
            <a:r>
              <a:rPr lang="ru-RU" sz="1800" dirty="0" err="1"/>
              <a:t>від</a:t>
            </a:r>
            <a:r>
              <a:rPr lang="ru-RU" sz="1800" dirty="0"/>
              <a:t> 4-го до 9-го — </a:t>
            </a:r>
            <a:r>
              <a:rPr lang="ru-RU" sz="1800" dirty="0" err="1"/>
              <a:t>оліїсті</a:t>
            </a:r>
            <a:r>
              <a:rPr lang="ru-RU" sz="1800" dirty="0"/>
              <a:t> </a:t>
            </a:r>
            <a:r>
              <a:rPr lang="ru-RU" sz="1800" dirty="0" err="1"/>
              <a:t>рідини</a:t>
            </a:r>
            <a:r>
              <a:rPr lang="ru-RU" sz="1800" dirty="0"/>
              <a:t> з </a:t>
            </a:r>
            <a:r>
              <a:rPr lang="ru-RU" sz="1800" dirty="0" err="1"/>
              <a:t>різким</a:t>
            </a:r>
            <a:r>
              <a:rPr lang="ru-RU" sz="1800" dirty="0"/>
              <a:t> </a:t>
            </a:r>
            <a:r>
              <a:rPr lang="ru-RU" sz="1800" dirty="0" err="1"/>
              <a:t>неприємним</a:t>
            </a:r>
            <a:r>
              <a:rPr lang="ru-RU" sz="1800" dirty="0"/>
              <a:t> запахом</a:t>
            </a:r>
            <a:r>
              <a:rPr lang="ru-RU" sz="1800" baseline="30000" dirty="0"/>
              <a:t>1</a:t>
            </a:r>
            <a:r>
              <a:rPr lang="ru-RU" sz="1800" dirty="0"/>
              <a:t>, погано </a:t>
            </a:r>
            <a:r>
              <a:rPr lang="ru-RU" sz="1800" dirty="0" err="1"/>
              <a:t>розчинні</a:t>
            </a:r>
            <a:r>
              <a:rPr lang="ru-RU" sz="1800" dirty="0"/>
              <a:t> у </a:t>
            </a:r>
            <a:r>
              <a:rPr lang="ru-RU" sz="1800" dirty="0" err="1"/>
              <a:t>воді</a:t>
            </a:r>
            <a:r>
              <a:rPr lang="ru-RU" sz="1800" dirty="0"/>
              <a:t>. </a:t>
            </a:r>
            <a:r>
              <a:rPr lang="ru-RU" sz="1800" dirty="0" err="1"/>
              <a:t>Наступні</a:t>
            </a:r>
            <a:r>
              <a:rPr lang="ru-RU" sz="1800" dirty="0"/>
              <a:t> члени </a:t>
            </a:r>
            <a:r>
              <a:rPr lang="ru-RU" sz="1800" dirty="0" err="1"/>
              <a:t>гомологічного</a:t>
            </a:r>
            <a:r>
              <a:rPr lang="ru-RU" sz="1800" dirty="0"/>
              <a:t> ряду — </a:t>
            </a:r>
            <a:r>
              <a:rPr lang="ru-RU" sz="1800" dirty="0" err="1"/>
              <a:t>тверді</a:t>
            </a:r>
            <a:r>
              <a:rPr lang="ru-RU" sz="1800" dirty="0"/>
              <a:t> </a:t>
            </a:r>
            <a:r>
              <a:rPr lang="ru-RU" sz="1800" dirty="0" err="1"/>
              <a:t>речовини</a:t>
            </a:r>
            <a:r>
              <a:rPr lang="ru-RU" sz="1800" dirty="0"/>
              <a:t> без запаху, </a:t>
            </a:r>
            <a:r>
              <a:rPr lang="ru-RU" sz="1800" dirty="0" err="1"/>
              <a:t>нерозчинні</a:t>
            </a:r>
            <a:r>
              <a:rPr lang="ru-RU" sz="1800" dirty="0"/>
              <a:t> у </a:t>
            </a:r>
            <a:r>
              <a:rPr lang="ru-RU" sz="1800" dirty="0" err="1"/>
              <a:t>воді</a:t>
            </a:r>
            <a:r>
              <a:rPr lang="ru-RU" sz="1800" dirty="0"/>
              <a:t>, але добре </a:t>
            </a:r>
            <a:r>
              <a:rPr lang="ru-RU" sz="1800" dirty="0" err="1"/>
              <a:t>розчиняються</a:t>
            </a:r>
            <a:r>
              <a:rPr lang="ru-RU" sz="1800" dirty="0"/>
              <a:t> в </a:t>
            </a:r>
            <a:r>
              <a:rPr lang="ru-RU" sz="1800" dirty="0" err="1"/>
              <a:t>органічних</a:t>
            </a:r>
            <a:r>
              <a:rPr lang="ru-RU" sz="1800" dirty="0"/>
              <a:t> </a:t>
            </a:r>
            <a:r>
              <a:rPr lang="ru-RU" sz="1800" dirty="0" err="1"/>
              <a:t>розчинниках</a:t>
            </a:r>
            <a:r>
              <a:rPr lang="ru-RU" sz="1800" dirty="0"/>
              <a:t> (</a:t>
            </a:r>
            <a:r>
              <a:rPr lang="ru-RU" sz="1800" dirty="0" err="1"/>
              <a:t>етері</a:t>
            </a:r>
            <a:r>
              <a:rPr lang="ru-RU" sz="1800" dirty="0"/>
              <a:t>, </a:t>
            </a:r>
            <a:r>
              <a:rPr lang="ru-RU" sz="1800" dirty="0" err="1"/>
              <a:t>бензені</a:t>
            </a:r>
            <a:r>
              <a:rPr lang="ru-RU" sz="1800" dirty="0"/>
              <a:t>).</a:t>
            </a:r>
          </a:p>
          <a:p>
            <a:pPr algn="just"/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вищі</a:t>
            </a:r>
            <a:r>
              <a:rPr lang="ru-RU" sz="1800" dirty="0"/>
              <a:t>, </a:t>
            </a:r>
            <a:r>
              <a:rPr lang="ru-RU" sz="1800" dirty="0" err="1"/>
              <a:t>порівняно</a:t>
            </a:r>
            <a:r>
              <a:rPr lang="ru-RU" sz="1800" dirty="0"/>
              <a:t> з </a:t>
            </a:r>
            <a:r>
              <a:rPr lang="ru-RU" sz="1800" dirty="0" err="1"/>
              <a:t>відповідними</a:t>
            </a:r>
            <a:r>
              <a:rPr lang="ru-RU" sz="1800" dirty="0"/>
              <a:t> спиртами, </a:t>
            </a:r>
            <a:r>
              <a:rPr lang="ru-RU" sz="1800" dirty="0" err="1"/>
              <a:t>температури</a:t>
            </a:r>
            <a:r>
              <a:rPr lang="ru-RU" sz="1800" dirty="0"/>
              <a:t> </a:t>
            </a:r>
            <a:r>
              <a:rPr lang="ru-RU" sz="1800" dirty="0" err="1"/>
              <a:t>кипіння</a:t>
            </a:r>
            <a:r>
              <a:rPr lang="ru-RU" sz="1800" dirty="0"/>
              <a:t>. Це </a:t>
            </a:r>
            <a:r>
              <a:rPr lang="ru-RU" sz="1800" dirty="0" err="1"/>
              <a:t>зумовлено</a:t>
            </a:r>
            <a:r>
              <a:rPr lang="ru-RU" sz="1800" dirty="0"/>
              <a:t> </a:t>
            </a:r>
            <a:r>
              <a:rPr lang="ru-RU" sz="1800" dirty="0" err="1"/>
              <a:t>міцними</a:t>
            </a:r>
            <a:r>
              <a:rPr lang="ru-RU" sz="1800" dirty="0"/>
              <a:t> </a:t>
            </a:r>
            <a:r>
              <a:rPr lang="ru-RU" sz="1800" dirty="0" err="1"/>
              <a:t>водневими</a:t>
            </a:r>
            <a:r>
              <a:rPr lang="ru-RU" sz="1800" dirty="0"/>
              <a:t> </a:t>
            </a:r>
            <a:r>
              <a:rPr lang="ru-RU" sz="1800" dirty="0" err="1"/>
              <a:t>зв’язками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парами молекул </a:t>
            </a:r>
            <a:r>
              <a:rPr lang="ru-RU" sz="1800" dirty="0" err="1"/>
              <a:t>кислоти</a:t>
            </a:r>
            <a:r>
              <a:rPr lang="ru-RU" sz="1800" dirty="0"/>
              <a:t> й </a:t>
            </a:r>
            <a:r>
              <a:rPr lang="ru-RU" sz="1800" dirty="0" err="1"/>
              <a:t>утворенням</a:t>
            </a:r>
            <a:r>
              <a:rPr lang="ru-RU" sz="1800" dirty="0"/>
              <a:t> </a:t>
            </a:r>
            <a:r>
              <a:rPr lang="ru-RU" sz="1800" dirty="0" err="1"/>
              <a:t>стабільних</a:t>
            </a:r>
            <a:r>
              <a:rPr lang="ru-RU" sz="1800" dirty="0"/>
              <a:t> </a:t>
            </a:r>
            <a:r>
              <a:rPr lang="ru-RU" sz="1800" dirty="0" err="1"/>
              <a:t>асоціатів</a:t>
            </a:r>
            <a:r>
              <a:rPr lang="ru-RU" sz="1800" dirty="0"/>
              <a:t>, </a:t>
            </a:r>
            <a:r>
              <a:rPr lang="ru-RU" sz="1800" dirty="0" err="1"/>
              <a:t>димерів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розпадаються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за </a:t>
            </a:r>
            <a:r>
              <a:rPr lang="ru-RU" sz="1800" dirty="0" err="1"/>
              <a:t>високої</a:t>
            </a:r>
            <a:r>
              <a:rPr lang="ru-RU" sz="1800" dirty="0"/>
              <a:t> </a:t>
            </a:r>
            <a:r>
              <a:rPr lang="ru-RU" sz="1800" dirty="0" err="1"/>
              <a:t>температури</a:t>
            </a:r>
            <a:r>
              <a:rPr lang="ru-RU" sz="1800" dirty="0"/>
              <a:t>. </a:t>
            </a:r>
            <a:r>
              <a:rPr lang="ru-RU" sz="1800" dirty="0" err="1"/>
              <a:t>Наприклад</a:t>
            </a:r>
            <a:r>
              <a:rPr lang="ru-RU" sz="1800" dirty="0"/>
              <a:t>, </a:t>
            </a:r>
            <a:r>
              <a:rPr lang="ru-RU" sz="1800" dirty="0" err="1"/>
              <a:t>понад</a:t>
            </a:r>
            <a:r>
              <a:rPr lang="ru-RU" sz="1800" dirty="0"/>
              <a:t> 250 °С — для </a:t>
            </a:r>
            <a:r>
              <a:rPr lang="ru-RU" sz="1800" dirty="0" err="1"/>
              <a:t>ацетатної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.</a:t>
            </a:r>
          </a:p>
          <a:p>
            <a:pPr marL="109728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Насичені одноосновні карбонові кислоти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12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86383"/>
            <a:ext cx="8229600" cy="2304256"/>
          </a:xfrm>
        </p:spPr>
        <p:txBody>
          <a:bodyPr>
            <a:normAutofit/>
          </a:bodyPr>
          <a:lstStyle/>
          <a:p>
            <a:r>
              <a:rPr lang="ru-RU" sz="1600" dirty="0" err="1"/>
              <a:t>Гомологічний</a:t>
            </a:r>
            <a:r>
              <a:rPr lang="ru-RU" sz="1600" dirty="0"/>
              <a:t> ряд </a:t>
            </a:r>
            <a:r>
              <a:rPr lang="ru-RU" sz="1600" dirty="0" err="1"/>
              <a:t>насичених</a:t>
            </a:r>
            <a:r>
              <a:rPr lang="ru-RU" sz="1600" dirty="0"/>
              <a:t> </a:t>
            </a:r>
            <a:r>
              <a:rPr lang="ru-RU" sz="1600" dirty="0" err="1"/>
              <a:t>монокарбонових</a:t>
            </a:r>
            <a:r>
              <a:rPr lang="ru-RU" sz="1600" dirty="0"/>
              <a:t> </a:t>
            </a:r>
            <a:r>
              <a:rPr lang="ru-RU" sz="1600" dirty="0" smtClean="0"/>
              <a:t>кислот:</a:t>
            </a:r>
            <a:endParaRPr lang="ru-RU" sz="1600" dirty="0"/>
          </a:p>
          <a:p>
            <a:pPr marL="109728" indent="0" algn="just">
              <a:buNone/>
            </a:pPr>
            <a:r>
              <a:rPr lang="ru-RU" sz="1600" dirty="0" err="1"/>
              <a:t>Одноосновні</a:t>
            </a:r>
            <a:r>
              <a:rPr lang="ru-RU" sz="1600" dirty="0"/>
              <a:t> </a:t>
            </a:r>
            <a:r>
              <a:rPr lang="ru-RU" sz="1600" dirty="0" err="1"/>
              <a:t>карбонові</a:t>
            </a:r>
            <a:r>
              <a:rPr lang="ru-RU" sz="1600" dirty="0"/>
              <a:t> </a:t>
            </a:r>
            <a:r>
              <a:rPr lang="ru-RU" sz="1600" dirty="0" err="1"/>
              <a:t>кислоти</a:t>
            </a:r>
            <a:r>
              <a:rPr lang="ru-RU" sz="1600" dirty="0"/>
              <a:t> (</a:t>
            </a:r>
            <a:r>
              <a:rPr lang="ru-RU" sz="1600" dirty="0" err="1"/>
              <a:t>монокарбонові</a:t>
            </a:r>
            <a:r>
              <a:rPr lang="ru-RU" sz="1600" dirty="0"/>
              <a:t> </a:t>
            </a:r>
            <a:r>
              <a:rPr lang="ru-RU" sz="1600" dirty="0" err="1"/>
              <a:t>кислоти</a:t>
            </a:r>
            <a:r>
              <a:rPr lang="ru-RU" sz="1600" dirty="0"/>
              <a:t>) — </a:t>
            </a:r>
            <a:r>
              <a:rPr lang="ru-RU" sz="1600" dirty="0" err="1"/>
              <a:t>похідні</a:t>
            </a:r>
            <a:r>
              <a:rPr lang="ru-RU" sz="1600" dirty="0"/>
              <a:t> </a:t>
            </a:r>
            <a:r>
              <a:rPr lang="ru-RU" sz="1600" dirty="0" err="1"/>
              <a:t>алканів</a:t>
            </a:r>
            <a:r>
              <a:rPr lang="ru-RU" sz="1600" dirty="0"/>
              <a:t>, у молекулах </a:t>
            </a:r>
            <a:r>
              <a:rPr lang="ru-RU" sz="1600" dirty="0" err="1"/>
              <a:t>яких</a:t>
            </a:r>
            <a:r>
              <a:rPr lang="ru-RU" sz="1600" dirty="0"/>
              <a:t> один атом </a:t>
            </a:r>
            <a:r>
              <a:rPr lang="ru-RU" sz="1600" dirty="0" err="1"/>
              <a:t>Гідрогену</a:t>
            </a:r>
            <a:r>
              <a:rPr lang="ru-RU" sz="1600" dirty="0"/>
              <a:t> </a:t>
            </a:r>
            <a:r>
              <a:rPr lang="ru-RU" sz="1600" dirty="0" err="1"/>
              <a:t>заміщений</a:t>
            </a:r>
            <a:r>
              <a:rPr lang="ru-RU" sz="1600" dirty="0"/>
              <a:t> на </a:t>
            </a:r>
            <a:r>
              <a:rPr lang="ru-RU" sz="1600" dirty="0" err="1"/>
              <a:t>карбоксильну</a:t>
            </a:r>
            <a:r>
              <a:rPr lang="ru-RU" sz="1600" dirty="0"/>
              <a:t> </a:t>
            </a:r>
            <a:r>
              <a:rPr lang="ru-RU" sz="1600" dirty="0" err="1"/>
              <a:t>групу</a:t>
            </a:r>
            <a:r>
              <a:rPr lang="ru-RU" sz="1600" dirty="0"/>
              <a:t>. </a:t>
            </a:r>
            <a:r>
              <a:rPr lang="ru-RU" sz="1600" dirty="0" err="1"/>
              <a:t>Насичені</a:t>
            </a:r>
            <a:r>
              <a:rPr lang="ru-RU" sz="1600" dirty="0"/>
              <a:t> </a:t>
            </a:r>
            <a:r>
              <a:rPr lang="ru-RU" sz="1600" dirty="0" err="1"/>
              <a:t>монокарбонові</a:t>
            </a:r>
            <a:r>
              <a:rPr lang="ru-RU" sz="1600" dirty="0"/>
              <a:t> </a:t>
            </a:r>
            <a:r>
              <a:rPr lang="ru-RU" sz="1600" dirty="0" err="1"/>
              <a:t>кислоти</a:t>
            </a:r>
            <a:r>
              <a:rPr lang="ru-RU" sz="1600" dirty="0"/>
              <a:t> </a:t>
            </a:r>
            <a:r>
              <a:rPr lang="ru-RU" sz="1600" dirty="0" err="1"/>
              <a:t>утворюють</a:t>
            </a:r>
            <a:r>
              <a:rPr lang="ru-RU" sz="1600" dirty="0"/>
              <a:t> </a:t>
            </a:r>
            <a:r>
              <a:rPr lang="ru-RU" sz="1600" dirty="0" err="1"/>
              <a:t>гомологічний</a:t>
            </a:r>
            <a:r>
              <a:rPr lang="ru-RU" sz="1600" dirty="0"/>
              <a:t> ряд, </a:t>
            </a:r>
            <a:r>
              <a:rPr lang="ru-RU" sz="1600" dirty="0" err="1"/>
              <a:t>загальна</a:t>
            </a:r>
            <a:r>
              <a:rPr lang="ru-RU" sz="1600" dirty="0"/>
              <a:t> формула </a:t>
            </a:r>
            <a:r>
              <a:rPr lang="ru-RU" sz="1600" dirty="0" err="1"/>
              <a:t>якого</a:t>
            </a:r>
            <a:r>
              <a:rPr lang="ru-RU" sz="1600" dirty="0"/>
              <a:t> С</a:t>
            </a:r>
            <a:r>
              <a:rPr lang="en-US" sz="1600" baseline="-25000" dirty="0"/>
              <a:t>n</a:t>
            </a:r>
            <a:r>
              <a:rPr lang="ru-RU" sz="1600" dirty="0"/>
              <a:t>Н</a:t>
            </a:r>
            <a:r>
              <a:rPr lang="ru-RU" sz="1600" baseline="-25000" dirty="0"/>
              <a:t>2</a:t>
            </a:r>
            <a:r>
              <a:rPr lang="en-US" sz="1600" baseline="-25000" dirty="0"/>
              <a:t>n+1</a:t>
            </a:r>
            <a:r>
              <a:rPr lang="ru-RU" sz="1600" dirty="0"/>
              <a:t>СООН </a:t>
            </a:r>
            <a:r>
              <a:rPr lang="ru-RU" sz="1600" dirty="0" err="1"/>
              <a:t>або</a:t>
            </a:r>
            <a:r>
              <a:rPr lang="ru-RU" sz="1600" dirty="0"/>
              <a:t> </a:t>
            </a:r>
            <a:r>
              <a:rPr lang="en-US" sz="1600" dirty="0"/>
              <a:t>R-COOH, </a:t>
            </a:r>
            <a:r>
              <a:rPr lang="ru-RU" sz="1600" dirty="0"/>
              <a:t>де </a:t>
            </a:r>
            <a:r>
              <a:rPr lang="en-US" sz="1600" dirty="0"/>
              <a:t>R — </a:t>
            </a:r>
            <a:r>
              <a:rPr lang="ru-RU" sz="1600" dirty="0" err="1"/>
              <a:t>алкільний</a:t>
            </a:r>
            <a:r>
              <a:rPr lang="ru-RU" sz="1600" dirty="0"/>
              <a:t> </a:t>
            </a:r>
            <a:r>
              <a:rPr lang="ru-RU" sz="1600" dirty="0" err="1"/>
              <a:t>замісник</a:t>
            </a:r>
            <a:r>
              <a:rPr lang="ru-RU" sz="1600" dirty="0"/>
              <a:t> (</a:t>
            </a:r>
            <a:r>
              <a:rPr lang="ru-RU" sz="1600" dirty="0" err="1"/>
              <a:t>або</a:t>
            </a:r>
            <a:r>
              <a:rPr lang="ru-RU" sz="1600" dirty="0"/>
              <a:t> атом </a:t>
            </a:r>
            <a:r>
              <a:rPr lang="ru-RU" sz="1600" dirty="0" err="1"/>
              <a:t>Гідрогену</a:t>
            </a:r>
            <a:r>
              <a:rPr lang="ru-RU" sz="1600" dirty="0"/>
              <a:t>— у </a:t>
            </a:r>
            <a:r>
              <a:rPr lang="ru-RU" sz="1600" dirty="0" err="1"/>
              <a:t>мурашиній</a:t>
            </a:r>
            <a:r>
              <a:rPr lang="ru-RU" sz="1600" dirty="0"/>
              <a:t> </a:t>
            </a:r>
            <a:r>
              <a:rPr lang="ru-RU" sz="1600" dirty="0" err="1"/>
              <a:t>кислоті</a:t>
            </a:r>
            <a:r>
              <a:rPr lang="ru-RU" sz="1600" dirty="0"/>
              <a:t>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60552"/>
              </p:ext>
            </p:extLst>
          </p:nvPr>
        </p:nvGraphicFramePr>
        <p:xfrm>
          <a:off x="323528" y="1994800"/>
          <a:ext cx="8712970" cy="42425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2376264"/>
                <a:gridCol w="1829573"/>
                <a:gridCol w="2850949"/>
              </a:tblGrid>
              <a:tr h="3600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Молекулярна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err="1"/>
                        <a:t>формулакислоти</a:t>
                      </a:r>
                      <a:endParaRPr lang="ru-RU" sz="1200" b="1" dirty="0"/>
                    </a:p>
                  </a:txBody>
                  <a:tcPr marL="74196" marR="74196" marT="37098" marB="3709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Скорочена</a:t>
                      </a:r>
                      <a:r>
                        <a:rPr lang="ru-RU" sz="1200" dirty="0"/>
                        <a:t> структурна формула </a:t>
                      </a:r>
                      <a:r>
                        <a:rPr lang="ru-RU" sz="1200" dirty="0" err="1"/>
                        <a:t>кислоти</a:t>
                      </a:r>
                      <a:endParaRPr lang="ru-RU" sz="1200" b="1" dirty="0"/>
                    </a:p>
                  </a:txBody>
                  <a:tcPr marL="74196" marR="74196" marT="37098" marB="3709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Назва кислоти</a:t>
                      </a:r>
                      <a:endParaRPr lang="ru-RU" sz="1200" b="1"/>
                    </a:p>
                  </a:txBody>
                  <a:tcPr marL="74196" marR="74196" marT="37098" marB="3709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міжнародна</a:t>
                      </a:r>
                      <a:endParaRPr lang="ru-RU" sz="1200" b="1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тривіальна</a:t>
                      </a:r>
                      <a:r>
                        <a:rPr lang="ru-RU" sz="1200" dirty="0"/>
                        <a:t> (</a:t>
                      </a:r>
                      <a:r>
                        <a:rPr lang="ru-RU" sz="1200" dirty="0" err="1"/>
                        <a:t>традиційна</a:t>
                      </a:r>
                      <a:r>
                        <a:rPr lang="ru-RU" sz="1200" dirty="0"/>
                        <a:t>)</a:t>
                      </a:r>
                      <a:endParaRPr lang="ru-RU" sz="1200" b="1" dirty="0"/>
                    </a:p>
                  </a:txBody>
                  <a:tcPr marL="74196" marR="74196" marT="37098" marB="37098" anchor="ctr"/>
                </a:tc>
              </a:tr>
              <a:tr h="607020">
                <a:tc>
                  <a:txBody>
                    <a:bodyPr/>
                    <a:lstStyle/>
                    <a:p>
                      <a:r>
                        <a:rPr lang="en-US" sz="1400"/>
                        <a:t>HCOOH</a:t>
                      </a:r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Метанова</a:t>
                      </a:r>
                      <a:r>
                        <a:rPr lang="ru-RU" sz="1400" dirty="0" smtClean="0"/>
                        <a:t> кислота</a:t>
                      </a:r>
                      <a:endParaRPr lang="ru-RU" sz="1400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мурашина (форміатна) кислота</a:t>
                      </a:r>
                    </a:p>
                  </a:txBody>
                  <a:tcPr marL="74196" marR="74196" marT="37098" marB="37098" anchor="ctr"/>
                </a:tc>
              </a:tr>
              <a:tr h="597067">
                <a:tc>
                  <a:txBody>
                    <a:bodyPr/>
                    <a:lstStyle/>
                    <a:p>
                      <a:r>
                        <a:rPr lang="ru-RU" sz="1400"/>
                        <a:t>СН</a:t>
                      </a:r>
                      <a:r>
                        <a:rPr lang="ru-RU" sz="1400" baseline="-25000"/>
                        <a:t>3</a:t>
                      </a:r>
                      <a:r>
                        <a:rPr lang="ru-RU" sz="1400"/>
                        <a:t>СООН</a:t>
                      </a:r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Етанова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 кислота</a:t>
                      </a:r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оцтова (ацетатна) кислота</a:t>
                      </a:r>
                    </a:p>
                  </a:txBody>
                  <a:tcPr marL="74196" marR="74196" marT="37098" marB="37098" anchor="ctr"/>
                </a:tc>
              </a:tr>
              <a:tr h="555061">
                <a:tc>
                  <a:txBody>
                    <a:bodyPr/>
                    <a:lstStyle/>
                    <a:p>
                      <a:r>
                        <a:rPr lang="ru-RU" sz="1400"/>
                        <a:t>С</a:t>
                      </a:r>
                      <a:r>
                        <a:rPr lang="ru-RU" sz="1400" baseline="-25000"/>
                        <a:t>2</a:t>
                      </a:r>
                      <a:r>
                        <a:rPr lang="ru-RU" sz="1400"/>
                        <a:t>Н</a:t>
                      </a:r>
                      <a:r>
                        <a:rPr lang="ru-RU" sz="1400" baseline="-25000"/>
                        <a:t>5</a:t>
                      </a:r>
                      <a:r>
                        <a:rPr lang="ru-RU" sz="1400"/>
                        <a:t>СООН</a:t>
                      </a:r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Пропанова</a:t>
                      </a:r>
                      <a:r>
                        <a:rPr lang="ru-RU" sz="1400" dirty="0" smtClean="0"/>
                        <a:t> кислота</a:t>
                      </a:r>
                      <a:endParaRPr lang="ru-RU" sz="1400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пропіонова</a:t>
                      </a:r>
                      <a:r>
                        <a:rPr lang="ru-RU" sz="1400" dirty="0"/>
                        <a:t> кислота</a:t>
                      </a:r>
                    </a:p>
                  </a:txBody>
                  <a:tcPr marL="74196" marR="74196" marT="37098" marB="37098" anchor="ctr"/>
                </a:tc>
              </a:tr>
              <a:tr h="570105">
                <a:tc>
                  <a:txBody>
                    <a:bodyPr/>
                    <a:lstStyle/>
                    <a:p>
                      <a:r>
                        <a:rPr lang="ru-RU" sz="1400"/>
                        <a:t>С</a:t>
                      </a:r>
                      <a:r>
                        <a:rPr lang="ru-RU" sz="1400" baseline="-25000"/>
                        <a:t>3</a:t>
                      </a:r>
                      <a:r>
                        <a:rPr lang="ru-RU" sz="1400"/>
                        <a:t>Н</a:t>
                      </a:r>
                      <a:r>
                        <a:rPr lang="ru-RU" sz="1400" baseline="-25000"/>
                        <a:t>7</a:t>
                      </a:r>
                      <a:r>
                        <a:rPr lang="ru-RU" sz="1400"/>
                        <a:t>СООН</a:t>
                      </a:r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Бутанова</a:t>
                      </a:r>
                      <a:r>
                        <a:rPr lang="ru-RU" sz="1400" dirty="0" smtClean="0"/>
                        <a:t> кислота</a:t>
                      </a:r>
                      <a:endParaRPr lang="ru-RU" sz="1400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масляна кислота</a:t>
                      </a:r>
                    </a:p>
                  </a:txBody>
                  <a:tcPr marL="74196" marR="74196" marT="37098" marB="37098"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/>
                        <a:t>С</a:t>
                      </a:r>
                      <a:r>
                        <a:rPr lang="ru-RU" sz="1400" baseline="-25000"/>
                        <a:t>4</a:t>
                      </a:r>
                      <a:r>
                        <a:rPr lang="ru-RU" sz="1400"/>
                        <a:t>Н</a:t>
                      </a:r>
                      <a:r>
                        <a:rPr lang="ru-RU" sz="1400" baseline="-25000"/>
                        <a:t>9</a:t>
                      </a:r>
                      <a:r>
                        <a:rPr lang="ru-RU" sz="1400"/>
                        <a:t>СООН</a:t>
                      </a:r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Пентанова</a:t>
                      </a:r>
                      <a:r>
                        <a:rPr lang="ru-RU" sz="1400" dirty="0" smtClean="0"/>
                        <a:t> кислота</a:t>
                      </a:r>
                      <a:endParaRPr lang="ru-RU" sz="1400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валеріанова кислота</a:t>
                      </a:r>
                    </a:p>
                  </a:txBody>
                  <a:tcPr marL="74196" marR="74196" marT="37098" marB="37098"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/>
                        <a:t>С</a:t>
                      </a:r>
                      <a:r>
                        <a:rPr lang="ru-RU" sz="1400" baseline="-25000"/>
                        <a:t>5</a:t>
                      </a:r>
                      <a:r>
                        <a:rPr lang="ru-RU" sz="1400"/>
                        <a:t>Н</a:t>
                      </a:r>
                      <a:r>
                        <a:rPr lang="ru-RU" sz="1400" baseline="-25000"/>
                        <a:t>11</a:t>
                      </a:r>
                      <a:r>
                        <a:rPr lang="ru-RU" sz="1400"/>
                        <a:t>СООН</a:t>
                      </a:r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Гексанова</a:t>
                      </a:r>
                      <a:r>
                        <a:rPr lang="ru-RU" sz="1400" dirty="0" smtClean="0"/>
                        <a:t> кислота</a:t>
                      </a:r>
                      <a:endParaRPr lang="ru-RU" sz="1400" dirty="0"/>
                    </a:p>
                  </a:txBody>
                  <a:tcPr marL="74196" marR="74196" marT="37098" marB="37098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капронова</a:t>
                      </a:r>
                      <a:r>
                        <a:rPr lang="ru-RU" sz="1400" dirty="0"/>
                        <a:t> кислота</a:t>
                      </a:r>
                    </a:p>
                  </a:txBody>
                  <a:tcPr marL="74196" marR="74196" marT="37098" marB="37098" anchor="ctr"/>
                </a:tc>
              </a:tr>
            </a:tbl>
          </a:graphicData>
        </a:graphic>
      </p:graphicFrame>
      <p:pic>
        <p:nvPicPr>
          <p:cNvPr id="2049" name="Picture 1" descr="http://subject.com.ua/chemistry/zno1/zno1.files/image2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31" y="2636912"/>
            <a:ext cx="762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ubject.com.ua/chemistry/zno1/zno1.files/image2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62" y="3284984"/>
            <a:ext cx="904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subject.com.ua/chemistry/zno1/zno1.files/image2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61" y="3820161"/>
            <a:ext cx="12858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ubject.com.ua/chemistry/zno1/zno1.files/image20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18" y="4437112"/>
            <a:ext cx="15716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subject.com.ua/chemistry/zno1/zno1.files/image20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02" y="5013176"/>
            <a:ext cx="19526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ubject.com.ua/chemistry/zno1/zno1.files/image20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60" y="5679363"/>
            <a:ext cx="22955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96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b="1" dirty="0" err="1" smtClean="0">
                <a:solidFill>
                  <a:schemeClr val="bg2">
                    <a:lumMod val="75000"/>
                  </a:schemeClr>
                </a:solidFill>
              </a:rPr>
              <a:t>Естери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 -</a:t>
            </a:r>
            <a:r>
              <a:rPr lang="uk-UA" dirty="0" smtClean="0"/>
              <a:t> це органічні сполуки, що утворились внаслідок взаємодії карбонових кислот зі спиртами з відщепленням молекул води.</a:t>
            </a:r>
          </a:p>
          <a:p>
            <a:pPr algn="just"/>
            <a:r>
              <a:rPr lang="ru-RU" dirty="0" err="1"/>
              <a:t>Естери</a:t>
            </a:r>
            <a:r>
              <a:rPr lang="ru-RU" dirty="0"/>
              <a:t> — це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формулою </a:t>
            </a:r>
            <a:r>
              <a:rPr lang="en-US" dirty="0"/>
              <a:t>R - COOR', </a:t>
            </a:r>
            <a:r>
              <a:rPr lang="ru-RU" dirty="0"/>
              <a:t>де </a:t>
            </a:r>
            <a:r>
              <a:rPr lang="en-US" dirty="0"/>
              <a:t>R </a:t>
            </a:r>
            <a:r>
              <a:rPr lang="ru-RU" dirty="0"/>
              <a:t>і </a:t>
            </a:r>
            <a:r>
              <a:rPr lang="en-US" dirty="0"/>
              <a:t>R' — </a:t>
            </a:r>
            <a:r>
              <a:rPr lang="ru-RU" dirty="0" err="1"/>
              <a:t>вуглеводневі</a:t>
            </a:r>
            <a:r>
              <a:rPr lang="ru-RU" dirty="0"/>
              <a:t> </a:t>
            </a:r>
            <a:r>
              <a:rPr lang="ru-RU" dirty="0" err="1"/>
              <a:t>радикали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естеру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та спирту,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використані</a:t>
            </a:r>
            <a:r>
              <a:rPr lang="ru-RU" dirty="0"/>
              <a:t> для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естерифікації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кислота, </a:t>
            </a:r>
            <a:r>
              <a:rPr lang="ru-RU" dirty="0" err="1"/>
              <a:t>потім</a:t>
            </a:r>
            <a:r>
              <a:rPr lang="ru-RU" dirty="0"/>
              <a:t> — </a:t>
            </a:r>
            <a:r>
              <a:rPr lang="ru-RU" dirty="0" err="1"/>
              <a:t>прикметник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спирту з </a:t>
            </a:r>
            <a:r>
              <a:rPr lang="ru-RU" dirty="0" err="1"/>
              <a:t>додаванням</a:t>
            </a:r>
            <a:r>
              <a:rPr lang="ru-RU" dirty="0"/>
              <a:t> слова «</a:t>
            </a:r>
            <a:r>
              <a:rPr lang="ru-RU" dirty="0" err="1"/>
              <a:t>естер</a:t>
            </a:r>
            <a:r>
              <a:rPr lang="ru-RU" dirty="0"/>
              <a:t>».</a:t>
            </a:r>
          </a:p>
          <a:p>
            <a:pPr algn="just"/>
            <a:r>
              <a:rPr lang="ru-RU" dirty="0"/>
              <a:t>За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міжнародною</a:t>
            </a:r>
            <a:r>
              <a:rPr lang="ru-RU" dirty="0"/>
              <a:t> номенклатурою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естерів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з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вуглеводневого</a:t>
            </a:r>
            <a:r>
              <a:rPr lang="ru-RU" dirty="0"/>
              <a:t> радикала,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спирту, і </a:t>
            </a:r>
            <a:r>
              <a:rPr lang="ru-RU" dirty="0" err="1"/>
              <a:t>кореня</a:t>
            </a:r>
            <a:r>
              <a:rPr lang="ru-RU" dirty="0"/>
              <a:t> </a:t>
            </a:r>
            <a:r>
              <a:rPr lang="ru-RU" dirty="0" err="1"/>
              <a:t>латинської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з </a:t>
            </a:r>
            <a:r>
              <a:rPr lang="ru-RU" dirty="0" err="1"/>
              <a:t>додаванням</a:t>
            </a:r>
            <a:r>
              <a:rPr lang="ru-RU" dirty="0"/>
              <a:t> </a:t>
            </a:r>
            <a:r>
              <a:rPr lang="ru-RU" dirty="0" err="1"/>
              <a:t>суфікса</a:t>
            </a:r>
            <a:r>
              <a:rPr lang="ru-RU" dirty="0"/>
              <a:t> -</a:t>
            </a:r>
            <a:r>
              <a:rPr lang="ru-RU" dirty="0" err="1"/>
              <a:t>ат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Наприклад</a:t>
            </a:r>
            <a:r>
              <a:rPr lang="ru-RU" dirty="0"/>
              <a:t>, </a:t>
            </a:r>
            <a:r>
              <a:rPr lang="en-US" dirty="0"/>
              <a:t>H - COO - C2H5 — </a:t>
            </a:r>
            <a:r>
              <a:rPr lang="ru-RU" dirty="0" err="1"/>
              <a:t>етилформіат</a:t>
            </a:r>
            <a:r>
              <a:rPr lang="ru-RU" dirty="0"/>
              <a:t> (</a:t>
            </a:r>
            <a:r>
              <a:rPr lang="ru-RU" dirty="0" err="1"/>
              <a:t>етиловий</a:t>
            </a:r>
            <a:r>
              <a:rPr lang="ru-RU" dirty="0"/>
              <a:t> </a:t>
            </a:r>
            <a:r>
              <a:rPr lang="ru-RU" dirty="0" err="1"/>
              <a:t>естер</a:t>
            </a:r>
            <a:r>
              <a:rPr lang="ru-RU" dirty="0"/>
              <a:t> </a:t>
            </a:r>
            <a:r>
              <a:rPr lang="ru-RU" dirty="0" err="1"/>
              <a:t>мурашиної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естери</a:t>
            </a:r>
            <a:r>
              <a:rPr lang="ru-RU" dirty="0"/>
              <a:t>:</a:t>
            </a:r>
          </a:p>
          <a:p>
            <a:pPr marL="109728" indent="0" algn="just">
              <a:buNone/>
            </a:pPr>
            <a:r>
              <a:rPr lang="ru-RU" dirty="0"/>
              <a:t>• </a:t>
            </a:r>
            <a:r>
              <a:rPr lang="en-US" dirty="0"/>
              <a:t>CH3 - COO - C2H5 — </a:t>
            </a:r>
            <a:r>
              <a:rPr lang="ru-RU" dirty="0" err="1"/>
              <a:t>етилацетат</a:t>
            </a:r>
            <a:r>
              <a:rPr lang="ru-RU" dirty="0"/>
              <a:t> (</a:t>
            </a:r>
            <a:r>
              <a:rPr lang="ru-RU" dirty="0" err="1"/>
              <a:t>етиловий</a:t>
            </a:r>
            <a:r>
              <a:rPr lang="ru-RU" dirty="0"/>
              <a:t> </a:t>
            </a:r>
            <a:r>
              <a:rPr lang="ru-RU" dirty="0" err="1"/>
              <a:t>естер</a:t>
            </a:r>
            <a:r>
              <a:rPr lang="ru-RU" dirty="0"/>
              <a:t> </a:t>
            </a:r>
            <a:r>
              <a:rPr lang="ru-RU" dirty="0" err="1"/>
              <a:t>оцтової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);</a:t>
            </a:r>
          </a:p>
          <a:p>
            <a:pPr marL="109728" indent="0" algn="just">
              <a:buNone/>
            </a:pPr>
            <a:r>
              <a:rPr lang="ru-RU" dirty="0"/>
              <a:t>• </a:t>
            </a:r>
            <a:r>
              <a:rPr lang="en-US" dirty="0"/>
              <a:t>C3H7 - COO - CH3 — </a:t>
            </a:r>
            <a:r>
              <a:rPr lang="ru-RU" dirty="0" err="1"/>
              <a:t>метилбутират</a:t>
            </a:r>
            <a:r>
              <a:rPr lang="ru-RU" dirty="0"/>
              <a:t> (</a:t>
            </a:r>
            <a:r>
              <a:rPr lang="ru-RU" dirty="0" err="1"/>
              <a:t>метиловий</a:t>
            </a:r>
            <a:r>
              <a:rPr lang="ru-RU" dirty="0"/>
              <a:t> </a:t>
            </a:r>
            <a:r>
              <a:rPr lang="ru-RU" dirty="0" err="1"/>
              <a:t>естер</a:t>
            </a:r>
            <a:r>
              <a:rPr lang="ru-RU" dirty="0"/>
              <a:t> </a:t>
            </a:r>
            <a:r>
              <a:rPr lang="ru-RU" dirty="0" err="1"/>
              <a:t>бутанової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);</a:t>
            </a:r>
          </a:p>
          <a:p>
            <a:pPr marL="109728" indent="0" algn="just">
              <a:buNone/>
            </a:pPr>
            <a:r>
              <a:rPr lang="ru-RU" dirty="0"/>
              <a:t>• </a:t>
            </a:r>
            <a:r>
              <a:rPr lang="en-US" dirty="0"/>
              <a:t>C2H5 - COO - C3H7 — </a:t>
            </a:r>
            <a:r>
              <a:rPr lang="ru-RU" dirty="0" err="1"/>
              <a:t>пропілпропіонат</a:t>
            </a:r>
            <a:r>
              <a:rPr lang="ru-RU" dirty="0"/>
              <a:t> (</a:t>
            </a:r>
            <a:r>
              <a:rPr lang="ru-RU" dirty="0" err="1"/>
              <a:t>пропіловий</a:t>
            </a:r>
            <a:r>
              <a:rPr lang="ru-RU" dirty="0"/>
              <a:t> </a:t>
            </a:r>
            <a:r>
              <a:rPr lang="ru-RU" dirty="0" err="1"/>
              <a:t>естер</a:t>
            </a:r>
            <a:r>
              <a:rPr lang="ru-RU" dirty="0"/>
              <a:t> </a:t>
            </a:r>
            <a:r>
              <a:rPr lang="ru-RU" dirty="0" err="1"/>
              <a:t>пропанової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).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Естери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http://upload.wikimedia.org/wikipedia/commons/thumb/3/34/Ester-general.svg/220px-Ester-gener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091"/>
            <a:ext cx="2095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9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332656"/>
            <a:ext cx="6192688" cy="165618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1400" dirty="0" err="1"/>
              <a:t>Естери</a:t>
            </a:r>
            <a:r>
              <a:rPr lang="ru-RU" sz="1400" dirty="0"/>
              <a:t> не </a:t>
            </a:r>
            <a:r>
              <a:rPr lang="ru-RU" sz="1400" dirty="0" err="1"/>
              <a:t>розчиняються</a:t>
            </a:r>
            <a:r>
              <a:rPr lang="ru-RU" sz="1400" dirty="0"/>
              <a:t> у </a:t>
            </a:r>
            <a:r>
              <a:rPr lang="ru-RU" sz="1400" dirty="0" err="1"/>
              <a:t>воді</a:t>
            </a:r>
            <a:r>
              <a:rPr lang="ru-RU" sz="1400" dirty="0"/>
              <a:t>, добре </a:t>
            </a:r>
            <a:r>
              <a:rPr lang="ru-RU" sz="1400" dirty="0" err="1"/>
              <a:t>розчиняються</a:t>
            </a:r>
            <a:r>
              <a:rPr lang="ru-RU" sz="1400" dirty="0"/>
              <a:t> в </a:t>
            </a:r>
            <a:r>
              <a:rPr lang="ru-RU" sz="1400" dirty="0" err="1"/>
              <a:t>спирті</a:t>
            </a:r>
            <a:r>
              <a:rPr lang="ru-RU" sz="1400" dirty="0"/>
              <a:t>, </a:t>
            </a:r>
            <a:r>
              <a:rPr lang="ru-RU" sz="1400" dirty="0" err="1"/>
              <a:t>етері</a:t>
            </a:r>
            <a:r>
              <a:rPr lang="ru-RU" sz="1400" dirty="0"/>
              <a:t>. </a:t>
            </a:r>
            <a:r>
              <a:rPr lang="ru-RU" sz="1400" dirty="0" err="1"/>
              <a:t>Більшість</a:t>
            </a:r>
            <a:r>
              <a:rPr lang="ru-RU" sz="1400" dirty="0"/>
              <a:t> </a:t>
            </a:r>
            <a:r>
              <a:rPr lang="ru-RU" sz="1400" dirty="0" err="1"/>
              <a:t>естерів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приємний</a:t>
            </a:r>
            <a:r>
              <a:rPr lang="ru-RU" sz="1400" dirty="0"/>
              <a:t> запах, </a:t>
            </a:r>
            <a:r>
              <a:rPr lang="ru-RU" sz="1400" dirty="0" err="1"/>
              <a:t>унаслідок</a:t>
            </a:r>
            <a:r>
              <a:rPr lang="ru-RU" sz="1400" dirty="0"/>
              <a:t> </a:t>
            </a:r>
            <a:r>
              <a:rPr lang="ru-RU" sz="1400" dirty="0" err="1"/>
              <a:t>чого</a:t>
            </a:r>
            <a:r>
              <a:rPr lang="ru-RU" sz="1400" dirty="0"/>
              <a:t>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естерів</a:t>
            </a:r>
            <a:r>
              <a:rPr lang="ru-RU" sz="1400" dirty="0"/>
              <a:t> </a:t>
            </a:r>
            <a:r>
              <a:rPr lang="ru-RU" sz="1400" dirty="0" err="1"/>
              <a:t>застосовують</a:t>
            </a:r>
            <a:r>
              <a:rPr lang="ru-RU" sz="1400" dirty="0"/>
              <a:t> у </a:t>
            </a:r>
            <a:r>
              <a:rPr lang="ru-RU" sz="1400" dirty="0" err="1"/>
              <a:t>парфумерії</a:t>
            </a:r>
            <a:r>
              <a:rPr lang="ru-RU" sz="1400" dirty="0"/>
              <a:t> та </a:t>
            </a:r>
            <a:r>
              <a:rPr lang="ru-RU" sz="1400" dirty="0" err="1"/>
              <a:t>харчовій</a:t>
            </a:r>
            <a:r>
              <a:rPr lang="ru-RU" sz="1400" dirty="0"/>
              <a:t> </a:t>
            </a:r>
            <a:r>
              <a:rPr lang="ru-RU" sz="1400" dirty="0" err="1"/>
              <a:t>промисловості</a:t>
            </a:r>
            <a:r>
              <a:rPr lang="ru-RU" sz="1400" dirty="0"/>
              <a:t> як </a:t>
            </a:r>
            <a:r>
              <a:rPr lang="ru-RU" sz="1400" dirty="0" err="1"/>
              <a:t>ароматизатори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фруктовими</a:t>
            </a:r>
            <a:r>
              <a:rPr lang="ru-RU" sz="1400" dirty="0"/>
              <a:t> запахами.</a:t>
            </a:r>
          </a:p>
          <a:p>
            <a:pPr marL="109728" indent="0" algn="just">
              <a:buNone/>
            </a:pPr>
            <a:r>
              <a:rPr lang="ru-RU" sz="1400" dirty="0" err="1"/>
              <a:t>Окрім</a:t>
            </a:r>
            <a:r>
              <a:rPr lang="ru-RU" sz="1400" dirty="0"/>
              <a:t> того, </a:t>
            </a:r>
            <a:r>
              <a:rPr lang="ru-RU" sz="1400" dirty="0" err="1"/>
              <a:t>етилформіат</a:t>
            </a:r>
            <a:r>
              <a:rPr lang="ru-RU" sz="1400" dirty="0"/>
              <a:t> </a:t>
            </a:r>
            <a:r>
              <a:rPr lang="ru-RU" sz="1400" dirty="0" err="1"/>
              <a:t>використовують</a:t>
            </a:r>
            <a:r>
              <a:rPr lang="ru-RU" sz="1400" dirty="0"/>
              <a:t> для </a:t>
            </a:r>
            <a:r>
              <a:rPr lang="ru-RU" sz="1400" dirty="0" err="1" smtClean="0"/>
              <a:t>виробництва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вітаміну</a:t>
            </a:r>
            <a:r>
              <a:rPr lang="ru-RU" sz="1400" dirty="0" smtClean="0"/>
              <a:t> </a:t>
            </a:r>
            <a:r>
              <a:rPr lang="ru-RU" sz="1400" dirty="0"/>
              <a:t>В</a:t>
            </a:r>
            <a:r>
              <a:rPr lang="ru-RU" sz="1400" baseline="-25000" dirty="0"/>
              <a:t>1</a:t>
            </a:r>
            <a:r>
              <a:rPr lang="ru-RU" sz="1400" dirty="0"/>
              <a:t>; </a:t>
            </a:r>
            <a:r>
              <a:rPr lang="ru-RU" sz="1400" dirty="0" err="1"/>
              <a:t>етилацетат</a:t>
            </a:r>
            <a:r>
              <a:rPr lang="ru-RU" sz="1400" dirty="0"/>
              <a:t> і </a:t>
            </a:r>
            <a:r>
              <a:rPr lang="ru-RU" sz="1400" dirty="0" err="1"/>
              <a:t>бутилацетат</a:t>
            </a:r>
            <a:r>
              <a:rPr lang="ru-RU" sz="1400" dirty="0"/>
              <a:t> — як </a:t>
            </a:r>
            <a:r>
              <a:rPr lang="ru-RU" sz="1400" dirty="0" err="1"/>
              <a:t>розчинники</a:t>
            </a:r>
            <a:r>
              <a:rPr lang="ru-RU" sz="1400" dirty="0"/>
              <a:t> </a:t>
            </a:r>
            <a:r>
              <a:rPr lang="ru-RU" sz="1400" dirty="0" err="1"/>
              <a:t>естерів</a:t>
            </a:r>
            <a:r>
              <a:rPr lang="ru-RU" sz="1400" dirty="0"/>
              <a:t>, </a:t>
            </a:r>
            <a:r>
              <a:rPr lang="ru-RU" sz="1400" dirty="0" err="1"/>
              <a:t>целюлози</a:t>
            </a:r>
            <a:r>
              <a:rPr lang="ru-RU" sz="1400" dirty="0"/>
              <a:t>, каучуків, </a:t>
            </a:r>
            <a:r>
              <a:rPr lang="ru-RU" sz="1400" dirty="0" err="1"/>
              <a:t>вінілових</a:t>
            </a:r>
            <a:r>
              <a:rPr lang="ru-RU" sz="1400" dirty="0"/>
              <a:t> </a:t>
            </a:r>
            <a:r>
              <a:rPr lang="ru-RU" sz="1400" dirty="0" err="1"/>
              <a:t>полімерів</a:t>
            </a:r>
            <a:r>
              <a:rPr lang="ru-RU" sz="1400" dirty="0"/>
              <a:t>, </a:t>
            </a:r>
            <a:r>
              <a:rPr lang="ru-RU" sz="1400" dirty="0" err="1"/>
              <a:t>жирів</a:t>
            </a:r>
            <a:r>
              <a:rPr lang="ru-RU" sz="1400" dirty="0"/>
              <a:t> і </a:t>
            </a:r>
            <a:r>
              <a:rPr lang="ru-RU" sz="1400" dirty="0" err="1"/>
              <a:t>восків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як клей для </a:t>
            </a:r>
            <a:r>
              <a:rPr lang="ru-RU" sz="1400" dirty="0" err="1"/>
              <a:t>деяких</a:t>
            </a:r>
            <a:r>
              <a:rPr lang="ru-RU" sz="1400" dirty="0"/>
              <a:t> </a:t>
            </a:r>
            <a:r>
              <a:rPr lang="ru-RU" sz="1400" dirty="0" err="1"/>
              <a:t>пластмас</a:t>
            </a:r>
            <a:r>
              <a:rPr lang="ru-RU" sz="1400" dirty="0"/>
              <a:t>. </a:t>
            </a:r>
            <a:r>
              <a:rPr lang="ru-RU" sz="1400" dirty="0" err="1"/>
              <a:t>Бензилбензоат</a:t>
            </a:r>
            <a:r>
              <a:rPr lang="ru-RU" sz="1400" dirty="0"/>
              <a:t> </a:t>
            </a:r>
            <a:r>
              <a:rPr lang="ru-RU" sz="1400" dirty="0" err="1"/>
              <a:t>використовують</a:t>
            </a:r>
            <a:r>
              <a:rPr lang="ru-RU" sz="1400" dirty="0"/>
              <a:t> для </a:t>
            </a:r>
            <a:r>
              <a:rPr lang="ru-RU" sz="1400" dirty="0" err="1"/>
              <a:t>боротьби</a:t>
            </a:r>
            <a:r>
              <a:rPr lang="ru-RU" sz="1400" dirty="0"/>
              <a:t> з </a:t>
            </a:r>
            <a:r>
              <a:rPr lang="ru-RU" sz="1400" dirty="0" err="1"/>
              <a:t>коростявими</a:t>
            </a:r>
            <a:r>
              <a:rPr lang="ru-RU" sz="1400" dirty="0"/>
              <a:t> </a:t>
            </a:r>
            <a:r>
              <a:rPr lang="ru-RU" sz="1400" dirty="0" err="1"/>
              <a:t>кліщами</a:t>
            </a:r>
            <a:r>
              <a:rPr lang="ru-RU" sz="1400" dirty="0"/>
              <a:t> та для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корости</a:t>
            </a:r>
            <a:r>
              <a:rPr lang="ru-RU" sz="1400" dirty="0"/>
              <a:t>.</a:t>
            </a:r>
          </a:p>
          <a:p>
            <a:pPr marL="109728" indent="0">
              <a:buNone/>
            </a:pP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56273"/>
              </p:ext>
            </p:extLst>
          </p:nvPr>
        </p:nvGraphicFramePr>
        <p:xfrm>
          <a:off x="457200" y="2564904"/>
          <a:ext cx="8363272" cy="2592478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5957907"/>
                <a:gridCol w="2405365"/>
              </a:tblGrid>
              <a:tr h="355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Назва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естеру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Запах естеру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Етиловий естер мурашиної кислоти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рому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Метиловий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естер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масляної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кислоти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яблук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Етиловий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естер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масляної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кислоти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ананаса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Ізоаміловий естер масляної кислоти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абрикос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Аміловий естер оцтової кислоти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бананів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Ізобутиловий естер оцтової кислоти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бананів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Ізоаміловий естер оцтової кислоти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груші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Бензиловий естер оцтової кислоти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жасмину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20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2-фенілетиловий естер фенілоцтової кислоти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меду й гіацинтів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  <a:tr h="254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2-фенілетиловий естер мурашиної кислоти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троянд</a:t>
                      </a:r>
                      <a:r>
                        <a:rPr lang="ru-RU" sz="1100" dirty="0">
                          <a:effectLst/>
                        </a:rPr>
                        <a:t> і хризантем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36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AutoShape 4" descr="data:image/jpeg;base64,/9j/4AAQSkZJRgABAQAAAQABAAD/2wCEAAkGBxQSEhQUEhQUFBUVFxQVFRUXFxcUFRYXFBQXFxUUFxUYHCggGBwlHBcVIjEhJSkrLi4uFx8zODMsNygtLisBCgoKDg0OGxAQGywkICQsLCwsLCwsLCwsLCwsLCwsLCwsLCwsLCwsLCwsLCwsLCwsLCwsLCwsLCwsLCwsLCwsLP/AABEIANMA7wMBEQACEQEDEQH/xAAbAAEAAgMBAQAAAAAAAAAAAAAAAwQBAgUGB//EADwQAAIBAgMFBgQEBQIHAAAAAAABAgMRBCExBRJBUWEGInGBkaETsdHwMkJSwQcUYuHxI5IVFiVDcoKy/8QAGgEBAAMBAQEAAAAAAAAAAAAAAAIDBAEFBv/EADQRAAIBAgUBBQgBBAMBAAAAAAABAgMRBBIhMUFRBRMikdEyYXGBobHB8OEUI0JSJDPxBv/aAAwDAQACEQMRAD8A+4gAAAAAAAAAAAAAAAAAAAAAAAAAAAFSe0qSqqi5pVWt5Q4teOl+mpHMr2JZXa/BbJEQAAAAAAAAAAAAAAAAAAAAAAAAAAAAAAAAAAAAAAAAc/be0lQpOWW9nu30vbV9EV1amSNy2lTzy9x8hnKtja9qO9OTllJNxfcabqOUWmkpN2bata+rRhpuTem5qquKR9g2TiZSju1VarTtGotU3bKcXZXjLVZLiuBvhO9091uYGXiYAAAAAAAAAAAAAAAAAAAAAAAAAAAAAAAAAAAAABhuwB8q7V7VnjMTDD0buU3upL8sL3cm+Das78E3rY82cnVnp8v390PQSVKFv2/8H0Hs5sOng6MacEr2W/O1nOXPouS4I304KCsYZScncr/8UjLFQUb6ShJ5bsrtONs+Dv6mbvl3qt8H+CvMd02EgAAAAAAAAAAAAAAAAAAAAAAAAAADyfa3tbLCzVOlBTna8nJPdWjtk1nZ31M9WvGnuWRp3Vzt7B2rHFUY1Et16Sje+7JcL8eDXRllKpGpHMiMo2Z0SwiAAAAAAec7cbZWHw7S/FPJLpx+nmUV5WWVcl9CN5Znwc7+HOwXTg8VVX+rWXc/opN3XnK+94NdTlGnbxHK07ux2u0W1lSW4vxSV/BXt6vQ5iKyj4eWZ5Ox5irVas0801Zrho7rzME7pXRWj2uy9oRrQUotXWUo8Yv6HpUayqxut+S1O5cLjoAAAAAAAAAAAAAAAAAAAAAAAAAPOdtNkqrRdSK79NXvxceK8tfXmYO0KOem5LdfYvoS1yvZnnuweNcMQ6b/AA1U/wDfDvJ+m97GLs2tapkfP4J1oWR9EPcMoANKlRRV27IqrVoUYOdR2SOpNuyOVitsOP4YZc3n7LQ+cxH/ANDJO1KGnV+i9TTHDp7sip9p6Ub/ABmqeTd3fde6rtK/HkuPievgsf38byVn7tUVTpNbHhadR7W2hGLv8KKcprh8KMl3M/1Pdi+fetxJQvVndl0n3cLI+rJG8yHke2VFKrCbv+Cy5d2TfrmjzsXFKope4qnueaqYvJ6cPOxllPQgYwG0JUpqpCVpLVPR84voU0qjhLMmT2Z9F2RteGIjeLtK3eg9V9V1PcpVo1Fpv0LE7nQLToAAAAAAAAAAAAAAAAAAAAAAABiUbpp6PJnGr6BOx8ow96OMgv0VlF+Cnuv2ufL070sQl0lb62PRq6wufWD6k84AHKrS+JK/5VlFc/6j5ivJ42rnl/1p2iuvWXp7jSvArc8lfFUbmTG4VNaFlOZxcfs6Mk4zjGSeqlFST8pHkylVoSSjJr4NouSUkNh0IYVzlQhCDqbu9k8929lrl+KWltTfhe1cTTftX+K/OjK50kz0eH2wnZTW7fjqvPkfR4ftWE9Kit7+DNKi1sVu2GEdShvQV3B72Wu68pW9n5GnHRcqWaOttflz6meSuj5jiK7zXVN/L6HkZs0WVGaVR5P2IpNEi/h8e01KD3ZR0s7NFyqW1B9C7N7cWJhZ5VI/iXP+pdPkevh66qLXcnF3OyaSQAAAAAAAAAAAAAAAAAAAAAAAB8m2xP8A6hOMeNde8nf3PnMRH/laf7L7noX/ALSv0PrJ9GeeVsfV3Y9Xkv3PL7WxXcYd23lovz9C2lHNIqU3kjz8O1GEUTluYuTzJ3uCnikrfI8XHRi1fkvp3Oc/voeVG5oZ0KNpRzSPpMM4zgkzJO6ZawNd02ot3pvJP9Lf7HqYWtKi8kneD2fT4+4qmlLVbnku2XZScZOthoucW25QSvKN+KjxXhp4E62DcZZobPjoZZR6Hi6GKu7faMzSIFzfeujKkncJnS2ZtKVOcZruyXHhLmn0ZdTm4Sutzq6o+kbI23TrpJPdnxg/2fE9elXjPTnoWJ3OmXHQAAAAAAAAAAAAAAAAACKtW3er5fXkZ6+IjSXV9CUY3KGIxdTg0vK/zPLnjsTfRJfK/wCS2MI8nn9v7cxVCEqicXGKu+6slxb6Ff8AW4q+68i2NKm3qfNdl7bnXx6qxhKpu1PiPci3d76l6X9iVZOMlUe97+X8nZarKj6vhsfiJ96TcOlk0l1M8sfiXqm7/BWK+7iTV8RUdnNJpfp+bX0MWLqV8RKMqq9knDLG6RPRq3WWdzZTneNkRaN5InKNkcOVjKmevjr5HzuMqPPZmqmtCq39/sZFJFhPgqlna3noelgq9pJFVSOh1I9ePA+jhZ78mVnQwFa63XqtOq4emnoelhal1ke6+xVJcnM7QdlKGLzcdypwqRSUnlpL9S065aolWw8anufUrcUzxeN7H4mjeyVWK/NHN26x1+Z588NVhxf4ehXlZypUnH8Sa8cvmZ27HDrbJwFebi6MZrNNS0iuu88i6lGcrOBJXPouzsLOC/1Ksqkmle6SivBJe7PVpwlFeJ3ZYXC0AAAAAAAAAAAAAAAGlWdlcrq1FTg5HUrlZe/E82EczzS3ZYR1I3JSpprUJlLE0E1bUz1KasTizn7P2XTpZU4Rgm22oqyvroURV3Zk22dSnA1RpJ6lbZu4HXSucuVKlNxlvR0/MufXxXuYJ0+6k5R25LE7qzLCmmdzxfAsczaKd75/fQ8HHw8eY00npYq6eJ59y02pLNff+TVhdaiIT2OtSlc+poy0MckTU6m60+XuuKNcJ5WpdCDVzrpnrJ3KTIBiUU9Un4gBIAyAAAAAAAAAAAAAAAAACtiJXaXLPzf37nn4qeaooLjV/gnFaXNGFE6ayJMEFVFFRE0QwiZoR1Jtk8EbIKxWzaxOxw0cSicFJHSqsm16eB5eXK3Fly1RFillkjDjYvLdLQspvU5cYPP78DxoxzF7ZuovX9jRShleYi3cuUk7J+J7FGfhTuUSWpYnWVs+GT6XN39RHLqV5WdLZWKUlu3zXuv7aeh6mBxCnHJyvt/BTUjZ3L5vKwAAAAAAAAAAAAAAAAAAAGAUYu93zz+ntY8im+8k5vl/Tj6Fu2hsa0cNWARTKpkkaJFUVqSZui5ETYkcNWVyOlPGrSS4anmYuFmpIsg9bFWc21np8zyq+bI0aIpXK7mv7/2PKtZlpmE9fqaIu0WiBNSyZfh3aVnsRlsXFHK3Pme3TgrWM7ZDCnKMrxsrZp6X/pflkcjTqQqKUONvRhtNWZ38PWU4p6c1xT4o+ipVVUjmX/hmasyUsOAAAAAAAAAAAAAAAAAAEOKllbn8uP31MmMn4Mi3lp8ufT5korUhSKoRsiRllpwjkcOkckVy1RJGqKoqzJM3RetiLM3FzhhkTpHON8mZ60FJWZ1HExzdO99OB87iVKHhZspPMU4SvZ89V/k8/LyXMtuSTy1trwJc2K7CVbPW31JwlaWpxrQuYXEaJ2+WSPXwte+jKJxLe8ejGWpVYzh8Q4ST/K8n05Mso1u6mpf4vR+pyUbqx2j2SgAAAAAAAAAAAAAAAAAApb287+nhwPJU3Vm58cfD+dyy1lY2NSRwwyQNGcsdNJIrkiSMJEbHbmUWLY4wyLQMHAYaItAq47CqcbceDPNxuG7yPvLac3F3PPqFm07qz+/I+fcGnZ8G9NNXRmpV0z8epW9zmUjVZK7eS+8zrjbYjYmo4u3FX+3p4GijNohKJ0cLjVLXXkenQr33KJQJKldc/LxLpVVsRUTsbIxG9Cz1jl5cD2sDW7ynboUVI2ZeNhWAAAAAAAAAAAAAAAQYqeW7z18OJixtS0e7W8vtz6E4LkhiVUo2R1mxoRw1Z1g1InTDIs6jBFbnQiaBhkQDgMM4wYZCSudONtmhbvrwf1Pnu0KOR5ka8PP/ABZx6GHqVPwpvq9PU8+nSnUdoq5olOMdzoUtgSf4pW6LP3Z6NPsutLfQzyxMeC7S2HTWrk/F/Q2R7IXMil4hliGzKa/L7suXZkFs2RdaRs8BDl7s48Alyx3rN8JSdJtw46p6a3O0VXwzvCzv1/gScZ7nRoYxSdmrP2fmelh8fGpLJNZX9H8ymVO2qLRvKwAAAAAAAAAAAAAUd7ebfPTwWn31PHUu9qOp5fD91+ZbaysbI1xViILEDABgHTDISZ1Ee8Z1UXJOxsXp3REIAwcBhkWdI5SK5SSV2dsauhvLvLLlz8Sl0O/9tafV+gz5diaFNLTI2U6MKatFWK229zZltjhq5ETpq5C4Mb5FyR1I0lW5GWpV6FigQvMxyhn4J7E8ZTWkn8/mXZa8F4Zv7/ch4XuiWltCSffV1zWT9OJ2HaVWm7VlddVv5c/QOlF+ydGnNSV07o9mnUjUipQd0zO007M2JnAAADSFRSvZp2dnZp2a4PkziaewK+0dpUqEXKrOMElezau+iWrfgQqVYU1eTON2PB7Y/iFOXdw0fhq7787Sk1zUdF53PMrdoTelNW9/7sVufQobA2/isTioU5Vp7sm5TSslux7zWWiukvN9TJOvWktZPU7TblI+kpG6lGyNDMmhHDDOg1OXOgX0OlHae0YUY705KK6tLRXepRUnZFtODk7IipYxNb/5XHez5Z5mdSe7R1rgj2LtuliN9U5JypvdnHjFroX02raHJwaep1Ey7MkV2Mnbg0myEnY6jWEOL8iqnTc3mltwvyJS4RMbEisw2dBFORVKRJIhqVkiqVRImoM1dzniaO6EbV+N/Aqspc3J3twaU6WZBUtSTnoXacTXCmkUORIybimQuauJlq0FImpEmDluytwl8+D/AG9CnCSeHrZf8ZfR8P57eRKazRv0Oke6ZgAAD572zwjhiJSi5R+JFSvFuLT0lnfXjlzPDxkHCu2udSEjxmJwFSb3nPfeec2971erKMjet7lZRrwcFmnHx08uH+CNnfU5Y9B/Cxb2Lqy/RSy/9pL6WLMusV+/updQWrZ9WPRgXGS5HDDANWRZ0xJkZHUfE/4gbWqVa8077v4aceaeSsuLb98ihPPqj06CUIH1HAUpKhSjJPe+DTUk9b7qTT87nNHO37uYWfJuzWOnSx+8l3r7s7aWUmpxl0te1+NiyayRuzROcaisj7cgZTe5M4RRzfRFD8c8vC39Dr0ROkbEVAkDWRGVzqOF2l2pLD0nKFN1ZcIr0u3y8LmV66F8I3OP2V/npt1Ma4Qi84U4ZSV+Emn7Z/sdcIrxXOya2jqenk76uy5cWVylffYitDdK2SRNO3BzczARYZPEviVs2JEQiDOio7K/LP0MGKajHN018iyOrsdQ90zgAAHn+12AU4Kp+jJ+Da+T+Z5fadLwqquN/h/BGSueFlhnG9rev7HnwbexQyjjYK3ezXL71NCtsyKZa/hhKMcZXist6kn/ALZq/wD9CSScTRQd2z6kjdBFxktBhgGjZBs6aVNCuTJI4+H2NTU1Ua3rd6KaWTfG5TFJPMiyUnsdLeW91ssul3mcUlmuR4OJPsvB1pTtFRk96VlaTfJs7KneWuxNVLI70ibIEVSXBEJzstDqLFKFkXUaeVFcnc3ZeRNWAaSZCTsjqOXj0nrm1pxRgnNdTXTi7ENSFVwfw7Kb0cldLrZNHY5pbnGorkxszZlSE9+pVlOVmrWShm1na175e7JwpZZZuSEpJqyOqqfMtyt7ld0tiRRJpEWbWJHDJ24NooizpXxctI8W0vc8nGSzSjTW7aLqatqdk+kMgAABiUbqzzT1DVweM7U7KVGO/CPceT1e63zfLqePicKqPijt9imcbao8DtGas272KIIoLfYeHw8VCrLuqd6aWWanxfmoldeslaK4epoo6SPraPTpO6NDMl4MAGkiqRJGrInTFjtugZVpQfxJSvqopLla9/mZKd87b/d/Um/ZSLMpGhnCCpIrk+TqNsNDiztCGbxv5EZy4LKNiKwzoNJM43YENWT0WpmqSb0RZBLdmlLDJZvUhChbVk5VW9CdUzQolTZuokspy43BlFzO6LAboA3SLOmlaqoq7MmJrxpRuycY3ZRwT+JWj073pp72PNwCdfFKT418v5LqvgpnoT6owgAAAAjxFCNSLjOKlF6pq6ZGUVJWktAfN+1nZ+OGcXGV4yvuxazW7qm+KzXqeLi6X9PbK9/oUSp2Z5TGVZJqUXZp3XRxd14aGKCT3ObH13Ye0Y4ihTqx/Ms1ykspR8nc9LDT0t0Nd7q5fNyAOg1aONAjkimasSRBiJ2i7amepO0GWQjdnMwO0fiSaXDX6IxU5VM/iL50lFXR0XLI2p9SmxilHefQRj3jtxz6epyTsXUjckUg6DRsi5HSKV+Bnk23oTVlubU6ZOELHJO5IoltiBskSsDNgBYjcGDlzphshKaW52xVr4xLTM8rE9qQjpT1ZdCi3ucjE4ty1PFlVnVlmka401E7PZ3D2i5v82S8F/f5H0nY9DLTdR87fBepjxU7yy9DrnsmUAAAAAA+a9tca6mIlHhT7q+b8739D53HVHOu77LRFcjyeKhrn6szxZA6/YLbrw1R0quVGo7qTy3Jvj/4vL58zRGeR5l8yynK2jPqiZ6lOakrlzQLbgHQRzK52tqdRytq4nchKXJO3DOx4+Kq5Ua6Mbs8r2Nrxcqm7fNqTvybla3L5FEZvOlI0VL5D10HvWRujNytFbsxy0L8I2VkelGKirIoZvckDEmRcrCxG8yt3kSWhtCJKMTjZIolqREyAauRFzSO2I3iI6XzMdTH0Iu2bX3aklTkV54+KPPn2zTXsp/vmWqiyGptDkZKna9Vq0bImqBTr4tviYKlepV1lJsvjTSKdauyCRco2NcFRdWajpxk+UeJuweFliKigtuX0X7sRqzVONz2lGySSySVkuiPs4xUUorZHjttu7JUyRwyAAAAAD5T2noS/mqySu3NtcNc+HDPU+YxWlea95VJakVDZb3btOXJ2dutvu5TG71SOa8EOI2TKV1GLb5JNvPoWQcpOyTI2bO/2YxeMoWp1qbnS/LJtb8Olm7yXyPRpUK62VviXwlLZnrqeMjLR+Tyfoyx1nDSat8S5K+xIqp1YiIysobS2xSpLvyz/Su9J+SOOpKppBX/AHrsdStuzxvafajxFH/RcoO6umrPVXyzvk+HI8ueHrd8lOD1+a81oj0MNVpQu20zi9jq3wpTqVJuSv8ADiore5OUnbXN28ix0J1bZI7b+mpOtWhbpc+jbLxUJ5xaf3x5E6M1Sq2mmtOTDPVaHS+Mj1FVj1KbGs6/IrnWXBJRMQuxFN6sOxNGJckQbNyRwTqJLMrqVo01mk7I6k2Uq2O/T6niYjtd3tSWnX+C+NHqUJYi+ufHPT04Hizr1Kms238Xp5cF6hbYhlX4kNb3ZYokLr36hK5JRIalc6ok1EglWJqBKxFGTk1GKu2X0qE6k1CCuzkpKCvI9PsnCqnG2recnzf0Pr8HhI4anlW/L/eOh5Naq6krnXps1lJNEA3AAAAABw8NsCP8xUr1LSvK8FwtZZvrqedDAp4iVWfXRfLd/jzI5dbna3T0SRo6SAI5YZcgCGeBi+CAIZ7Ni+BDu4b2XkduytPY8P0omcK1XY0f0oApS2BBXtFK+fmcSS2OttjD0o4becmoxfFu2av/AHPN7UpKVNT5RbRu3ZHF2jtWMu9Gq0k7rdXefrlb1PmIpqV2eioZVZo9FsLHKrRhN5N3T4ZxbT+Xuevh8RBK03YyVINPQ68Ki5o9FV6f+y8ynKw8TFcSueOow3kjqpyfBVq7R/SvN5ex5tftfT+2vm/QujQ6lOpir6tnjVK9Sr7TbL1TtsVpYkqRYoEEq51RJqJBPE9SaiSyFeWJJqJ3KRVMSTSOqJnD05T0v4noYbs6rWd7WXV/hc/Yoq4iFPTdnotmYHdXzfFn0mHwtPDxtBfF8s8upVlUd5Hao0jQVluEQCRAGyAMgAAAAAAAAAGLACwBXxmKp0lvVJxgtE5NK75K+rONpbnUm9jjYztXhoaOU3npFpXWqvK3tczzxdOPvLY0Js8ttftw2mqW7Dr+N+uhhq46o14dPqaaeFiva1ORh9kYzFveUJtP/uVXuxt0cs2vBMzRwtau80vN/v4LpV6dNWX0OzDsRKEbzqOo+MI92Pq85exZX7NnGF4av92KFiot6qxY2du0U6cVuq91G1rN6ng15PndGjLfUvfzXUzZh3ZFLF8jlyagQ1MUcsSUStUxRqw+ErV/+uLfv489iM5wh7TK7ryekX55HqU+wqjXjkl8NfQoeNgtkFSqvhY1R7Cgt5vy/wDSDx74ibR2fUZNdiUf9pfT0Of10+iJqex5PVstj2Ph1vd/P0sQeNqcWLuH2GuOZspYOhS1hFfd+bKZ16k92djC7PS4GkqOlRo2ALMYAEiQBskAZAAAAAAAAAAAAAAB5/trsSWKw+7TyqwkpU3dLPSSu+l/NIhOOZWJwlldzzeA/h1OVniayS/RTV3/ALmkl6MyrB39pl7xPRHrdl9m8Nh86dJb365d+Xq9PKxohQhDZFMqspbs6zRaVmkqYBQxuyKdX8Sz5rJ+qM9fCUa6/uRv7+fMsp1Zw9lnLrdmH+Wo14q/yseTPsGm/Ym18Vf0NUcc+YkH/K8+NT0jb9yMewVfxT8l/LOvHdI/Ulj2aXFtm+j2VhqWtrv36/Tb6FE8VUlzb4E9PYMVwPRM5NHZMVwAJFs5cgCRYFAG8cIgCWOHAJI0gCRQAN0gBYAyAAAAAAAAAAAAAAAAAAAAAAAAAADFgBYAboA3QBugDdAFgBYAy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greenplanet.pro/upload/iblock/3b8/3b8721909e08592341b47c6b31bfdb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1587574" cy="14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kurse.ua/i/2013-03/izbavyat-ot-migr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38" y="5261486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data:image/jpeg;base64,/9j/4AAQSkZJRgABAQAAAQABAAD/2wCEAAkGBxMSEhUUExQWFhMXFR0aGBcXGBcXHRwaHhoWGBsgHR4dHCggHB0lHRcaITEhJSksLi4vFyIzODMsNygtLisBCgoKDg0OGxAQGywkICQ2LC8sMjQvLC83NDQsLywsLDQsLDQsLCwsLCwwLCwsLCw0LSwsNDQsLCwsLCwsLCwsLP/AABEIASAArwMBIgACEQEDEQH/xAAcAAACAwEBAQEAAAAAAAAAAAAABgQFBwMCAQj/xABDEAACAQIEAwYDBgQEBgEFAQABAhEAAwQSITEFQVEGEyJhcYEykaFCUmKxwdEHI3LwFIKSohUkM1Oy4fE0Q3PC0hf/xAAaAQACAwEBAAAAAAAAAAAAAAACAwABBAUG/8QAMBEAAgIBAwIEBQMFAQEAAAAAAQIAAxESITEEQRMiUWEycYGR8AWx4SOhwdHxQhT/2gAMAwEAAhEDEQA/ANxoooqSQoooqSQor4arOE8ct32ZPguqSGQnXQwY6/35UJdQQD3klpRRRRSQoooqSQoorzccKCxMACSegG9SSc2xAzhOZUt6AQPzI+RrqTFLHAMab2Ke4dAyEKOihlgfr7monbnjuUdwh/8AyH8l/U+3U1iHWL4Rs98D39P9wdW2ZM4fxvvseyqZtC2VHQkEEt+Y9IpnrMew1/8A5xR1Vh9J/StOq+isZ0JbnMinIhRRS/xjjnjGHsGbrMFZhqEk6/5gJ05VottWtctLJxGCiviLAA6D1r7TJcKKKKkkKKKKkkKKKKkkKzLt3YbD4vvUkC4A4I0hhAMeex/zVptLP8QOHd7hiwEtaOb/AC7N9IP+WsvWV66j7bwWG04dle1y3ot3iFu7Btg/7N5bHl0ptrAbd3IYPtTXg+1uJthWB7wKACjayPzB899pmKy09aV8tm/v/uCG9ZqdFVvAeNWsXaFy2fJlO6nof351ZV0wQRkRkKoO2WMyWcg+K5P+kan65R71f1n/AGxx2a5cjZFCD13b66f5ax/qFmikgd9oLHadsLjP8MiXAJJsmB+JoifKaRsfiiWJJkkkknmTqTThx0gWNPsr+Qn9Kzt7sya5KgltPYRcZ+w17/m7Z6vHzV618msU7EXP+Zsed78gf3pv7YdpM82rR/l7Mw+15D8P5+m+6m9aK2J9dh9BLVsCde0navNNrDmBs1wbnyXoPxfLrUfsLg818vGiKT7nwj6ZvlSvhlJMxpWk9jMJksFzu7T7DQfWT71lpZ+o6oFu2/yx/OIK5Zt5f0UUV34+FFFFSSFV/FeItZErYuXV5m3lMexbMfYVYUVTAkbHEkXcJ2ywz751/qWf/EmrbCcUs3fguKx6TB+R1qv412ct3iXSEu9eTf1R/wCQ19dqRuI4F0Yq6kMNxAn1HJh5isL3XVHDAH+0DJE1WvNy2GBUiQRBHUHQ1lfD+0d6yYFw5Rybxr7g+Jfamnh3bZGgXUj8SeIfLce00S9bWdn2/aXq9Zn3aPhJs3Xtn7LeE+W6n3BH1qBwy+ScupPTc/KtA7c27d5Uv22VkI7tiDsdSk9PtDXyrM74K3J2J39f7/Wuc9YyU7dvlAA7RgwWOuYW6L1n4h8acnXmD5/3vvqvBe0FjFKpt3FzMubISMw5GR5H+9ayy2/f25/+6o1/Ev7jr5iqQYprNwXEYoQ0hh9luR9DzHr5UzpOoZPLKUlTib9iLwRGc7KpY+gE1j+Ovlj4t2aW9SZNNj9q1xWAc/BezLaup91idY/CVVo9xypGx9zxHyqfqFmuxVHYZ+//ACE25l7icVntEcykf7IpGxOijrlB+cn8o+dNGCvSNdtKqOAWVe61xtQh8I6kaA+wHzrJU+nWx9oJOJYcLwHdW1Z/+pBgfdBHP8UD2mulq0bjBRO/9/t71KuKbjAczVtgrK22iNQNT+Ln8tvc0lSXOpoKjO5ntOG+JbS6mQsjUSf0H5VoNi0EVVXZQAPQaUudmsPLtcMZUGh/Edz7D/yr5xbtrZtkra/mNzYfAPf7Xtp510+hCVI1zbauPkIwYG5jOzACToKX+KdrbNrRP5rfhML/AKv2mlDiPFb2I0ZiQdhso9B+pmvnAeGHEXggnKNXby8vXYfPlUs/ULHOikYz+fL95RcniP3Ar9y6gvXIGb4UUQFX31JO89IjnNnXm2gUAAQAIAHICvVdZFKqATkxsKKKKKSLXantrYwDqlxbjMy5vAF0Ekbsw102FUl3+IHDMUuS93lvozJqD5FC0f3NNPaPgFrGWijgB48Lxqp1j1Guo8+utfn3jHD2t3XtupS6hhl/X8QOhB6EVltLA4bgwWM0bF2LNz/p3rd0HRbltlJ6wyzKnyNUGIs3LLa7deRpBLPbYMCQRswpz4J2nGIXur8d5yPJv2PlWOyrAz2/b+IIOJZWMaDIPPcdag8WwkjMny/auOKt5D5cj0rpbxGkGsOgocrIVxuJbdkbOcM0/D8a8wp8Mx0BMHoCfKqjtJg8jMeQ0b05H8jVbZ40+FvErGsiDsQdCD1BEire1xFcRbD6mGa207x8ST55TH+WnOmjDj6yjuJw7POCGY/Hoh9FGh9YIHoor1irm9ecBa7sFeUkj9K44pt6AjVYTBBk3ht7wmvPB9GYDr+tQcHeipnAD/NboG/U1TpgNIdzG/AoLSG43xEeH1/v9K+I4Ak7n6CoeOx4dwo0C/3/AH7VUcex5S3vrckL/SPiPudPnSDWWwiwiZ84v2iu3R3Ktlsgnwrpm13b73ptoKiWrmkVXYFZOYmAOdTiddNq1MoAC+kUZe2OIA2soEN9pp5QRp0EVd4btfhcFaCWR391tXYSq5umYiSB5D5TSLicQFBUbnf06VFw9kuQACZIEDUknkKunNZLj6QlJ5j3he1GNxtwW7bZM2kWxEDmSxltOoIH5VpHD8ILVtUzM0DVmJJJ5kk1T9j+zq4S1qAbzAZz0/CPIfU69IYK61FbDzOdz/aOUHvF7jXaR7BOXC3XA+3DKvsQrfWKVcV/Ee99i3aX+rO35RWl1B4hwexfH820j+ZHi9mGo9jVWVWn4X/PnLIMy3E/xBxh2ZF/pVf/ANppc4xxhsQ4uX/G4EBsqgwJI2A6n51o/Fv4Y2Lkmzce2ejeNf0b6mkbi/YTHYaWW2l5OqjvP9pAYewisr1Wf+ifvBI9ZRNdstoQtR34Gbmti05P4c30PKu1vtFdtGGsW9NPAAke0GmbgnbmwRld2tn8QC/XKV+dLHiKcjj55g6T2nDBcLxb24vWHVgPibJr9d/aob4C7bnMjR1ifyp8wvaGzeXRu88wEf8AKKo+J4hJOXT0kf8AxSH23X7SskcRC7QWdM1eOymM/mNaJ/6i6f1rLL9JHyq/4iq3VIPPnSDcdsPeB+0jBh5wZ+ta6f6tRQ8y132mhG5pNV2Jv6Gi5ixuNiJHvrVNjMX9aRVUSYIG8sbN7WveEx/dl+pY1SWcVrXBMTNwnlmJ+taPAzkGXpjzgL+kk77np5/rS/xXivfXSR8I8KDoo2+epPmTUXGcSOTIsln0gbxz+e3zqdwHgDGHukKOm5pQRagXf6SYkjDOVUT/AJR+tdbjXYhEdmPNVYgfIVd2LdlDKrJG7HX89q+P2gtgwDmPRdfrtWbxSx8qytPrKXD8MvsRNtxrzHWtP/h/2WCRfujxDS2u8fiPn0+fSInY7gtzFEXrwy2OS/f9+Y8/7Gi27SrooAHkAK39LUzHW/HaGq957oooroxkKKKKkkKKKKkkrOK9nsLif+tZRz96Ib/UIb61i38Q+yaYK6PCxsXPgcaweat5jfzGvIxrfaLtjhsJIZs93/tpBP8Am5L76+RrL+1Pbi9jUa0yW0skg5YzNoZHiPPzAFZbmr+vtAYiID4EjxWmnoVJBH6ipFjtNiLfhc96vS58Xs2/zmvd3Cj7PhPlUHEORpcXMPvDQ/8AuljD7MMwQcy+w/GbF74WyP8AcuafJtj+flVV2kwBZcwBzLrHUc461TYjCqdUYEdOfyrxheJXbRhfEvNGkrHl931EVa0aTqQ/QwtPcSysYz+RaPQFfkdPpFQMVidPepDoj2mazzObuyRIOxg8xz9qpCSfWnVqN5YElDEmpGFDMQqgljyGpqw4P2czQ14kD7q7+55e3zpjfE2cMsIoUnYD4j6n9TS7OoAOlBky5x4Zw8WRnuEK0aluQ6Acq6YnjaqPAJ/E+x9FG/vVRfe5fMvtyHIf31qVh8Cp3rKUGdTnJiyQJxuYi7fPiYleQ2X5DT3pj7OYjBWCHxAe8wOlpAAvq7EifRQfM8qhf8MUiAxWol7hlxdQMw/Dv8t/lU8RTtF6szSv/wDWOSYUADQA3OXoE0r0v8VHJ/8Ap0/1n/8AmspW4amYO29xgqAsxMAAEknyA3phss9f2hammvWf4gkiTZT2uxroea+dMHZnjb4xWudybVsEqpLZs5B1I0HhG08zPSlrst/D/KqviiSf+0DAGs+Ijf019afrdsKAFAAAgACAB5CtFIt5c7Rq57z1RRRWmFCs37f9rWObD4cwJh3B1JBBhSDoNIJ568tS19seJJZw5z3GTMY8GrsNyqdCRpm5TNYrx3igu+G3aSzbGypqf89w+Jz7x5Vk6mw/AD85TGQbrBfiIFRLmPtjmfYVxuWZ6fnXBsMeh+VZ1Re8XidLnFFHJvoP3rieIq24b/b+1R72HI5VCuIRyNaFrQwgone5h7TnS4UP4l0+Y2qVwThjLdzMVZcphlMjce9VTIeZipvA8S1u6gB8BYAg/iMEj86Nw2g4MsjaW+NwNsknLB6jSqyzw4LcD6nyPWmfF2IqGqTyrIlpxFrnEP8AGtlIVQGI0O8e1VVm3BlyWc7k0w2sLNKwxpZ3IgqWOX+mdPpV1b50ywSZcWXFTEcAVU2cYnMEH5ipli4jfaHvI+pEVToYBBllaxA61Ow90HnVStvoVPowP5GvaoeQNZ2QGVpEvL/Cku7wW/0N8zofr6Vo3YdcDbGSzb7u/Gveau3WG5jyEbbVl2B4vftQAxK/dbxD5Hb2pgw3H7VwRdtZW5Pb0g9Y5eoNXXY1RyN/zt6QhtNhopI4H2uMql11a3sLpkEf1/vH707KwIkag7EV1Kb1tGVjgcz7RRRTpcQ+29uwn8zFsbrmRZsKxRVWdyV8XSTzOnKRleOwzXWJVQomYUaAdB5epre34DZLO5Wblz4rhgsAdCFJ+EZfDp+desP2fwqbWUJ6sM5+bSaxmhi2dhKxPzr/AMKH2n182H6GuTYJBpNv3JP6V+nHwqEAFVKjYRp8tqrcd2Zwt3e0FP3k8B+mh9xR+Ew7y5+acTZKyAFI8qi4TC5yWKwq7+Z6VuHHuxzWFa6uJTu1ExeWD6ZlnMTyGWsv4kRDECCddNhS2cr5e8Fj2ipiDLGuuHWCDzGteSniqyweBLa7Dmac7BRvITiN1xQwB86g4W1M1P4bcFy2mVgRoJHl4T9RXzA2dNa4+rSCIC7CfSQoaeSMfkpJ+n50gYdbbaL4Wpwa9muN0KsvsVb96WMPw4Wt5LdTWzp8KpzzIveekkfGNOo/vSpaYfSV1Fckv5TD/Dyb9DUgWcuqGAemoNMYmUcwQRXdDXgXh9tT6jUfvXW1azfAZ8qUfeBJNq6RzJHzpx7JXcG57vFWgQTpcDOseTQwEefL8klSRuCKtMJtIP8Af6UltjkSCa+3YjBnVVZfNXY/mSKseHcMex4UuFrf3H3HmGH5RzpS7CdpDmGHuHwnRCfsnp6Hl5+umg1voFTjUowY9cHeFFFFa4UKKKKkkKpu0XaaxgwO9Yl2+G2urN7ch5mp/E3ui2e5UG6dFzGFB6tzgdBvtWYv2Fxrvcu3LttWMlr1wliRrqBHhWORgiOW1JtsYbKMmSce0nEr2MIe5FtAPBazTlHVjpLn000HUsj417ZkBgY3AM7zG3oar8Vw65cZpuFxO5mPqdPlUnCcM7tOuup8+Q+X51gKj4i2SYsjvIfcqNY186i8TDMu+g5cvlV1ZwDOdATJieWxPzgE+1RbmKtIYIzcjzHy3HrrTEffbeXg8yV2GukBkPJgy+h0PtIHzq8xD5LR6toPSdfp+dQ+EWrGj2bmcnRuRHPUcq5427m9NhWW0arSYLSIDqT0U/kai3fEJ5ipttdDqBJAE9d/yBrzjcG1sg7q3TX2pyjvKA7yAlhWMGIPXryps7NdhsTfHgWzbWdc9wmdAdAgImD9KVYg00cK4/dtsuRyuzdROxMH3o9eOeIaY4M79p+wmIwgzwLlrm6T4f6huPXb02pVVYP68637hfaMXjbtlYuMPHyERMjWYOnz3qj7Wfw7t3puYaLdzc29kb0+4fp6b0WkNk17gS7KWTmI/Y/ur94WMSWi5pbcESr8gZGoaY6zHWmvG/w2dTNm4p9ZQ/qD9KQb3D7tlyjqyOp2MgjoR+YI9q2/sjxj/F4ZLh+MeG5/UIn56H3oaUrclSN4CgHYzNL3Z7FYdgzoVUEePcDzJWQPeta4Xiu9tI53I1jrsakkVxwmFW2CEAClpyjQDQbDltPvWmqjwmJB2MMLid6KKK0woUUUVJIUpdvbjG2tlLmXvJ7waarp7jYjz2pg4szC2xDFcqMxI8hp/fkazEN/iLpZWBAUhvEAR4vtabbk+m9c/rb2XyAc95opqVhkn6SrPD7SyYBUMAXufCF+0QomY866XMLauIt9VfumLC2GEAnM0vyIUgKRPI18N9rqIGVUzwFQa+FtAT5xr7Vd9oMKGXD2spWwkliu05YUED7O+tc3xQCM/vziNNK7jET/APipuJcthFAQAqwOkmRp5xmHvS5jOFamNPM6Vf2sGLbsu8udJzaBSR7b16ThT32yJv8AaY7AdT+3OtS2hDniZXJLY+0quBEqXAInKNefPnUm+NB5k1e4ns8uHUFCT4QDO88zPOarL1rUDpvSvGV21LFWoUfBnxeHZkU6bnTzIgH0FdcPZkmxc1kSh8xqfQ1fcI4cLikmQT8B6eoOhBn6VB4hhUDQXAu7qJ3I3j2qx1KhtI3xzCNTKoMXuIcOa2xRt11nqORHtU7h/Cs9rvO8RcrZcrSCdjIO32vLaupxD3WOYCF0BgyY01PnFR0tMzralhbYsxjQkACYJ9APeiOWOkHEpU3xHfsVbi4XOU5LRHXNqIBPSCf7FabZfMoPUT7cqx/AYd8Nla2x7uJi5JnnAIG0zpHOnnsrxEKiq4eWmGJJB8onQzpoOQpnSWCtjkjB4mgqWUe0t+OcDs4pYuL4h8LjRl9D08jpVN2b4Y2CxDWyZS6shoiXWTtyJEk+nOmyud6yGieTBh6j+4966D1AsHHImcjvOlFFFOlwoooqSQoorlfuEDSOuvTnVMcDMsDMru1OICYZwY8Yya/i8J+hNJ3BsIhN/PsUCEnmviI09zXvjHF72ItuCFDI7FVAOuWch312MiOVK+Ox9y7cKWrmVHOZiPiECFE+ZDfLzrhdTab7CFOABN6J4ab8mccXi1w98d9JYBgrAeDUKFI8tW05SBVjxbtObJKSzsCFhBOUwdCdgTlbTfQ0v8c4a6oWLMzJ48rnMGAgsI2+HU6bA0zdm+z1sIQhzWbkudBn8QlA3IwYIoHSnSrvgkbCL0sTtKLCF715Lt1hbUtKpvM6EMeUg71V4fj9y1fZGUBGPhI0IgHflqJPqabrfDu7tm5cIZyMpAI8BBIOkaAxv6UmdpMKBmDjxhSVEmcxK5IHlqfSmUOtrEFduIp1w0cMXijcFwH7KWj6BgTPyU/KqV3AFxiJyrIA6zAB+Z+teuH2rgRhJe5cKSYPhRFKKOmhLDTpTBa4T/JU5B3ioQ0jKWk6T1I6+fnSGCU+VYApaxifSLXAu0b5xbdcpgwQdIAMx0gCY8qh8Txi3MalxCHIUiNdHG59wQfUVzx+HLB4Rg4OhmAsHcmNI15+1VPDQ9lu9Np2Q65tRI0YZfYg1tSpN3AwcYl4PeP/AGedVY2zvcXMAfFqDrPTcVK4nw4WbSXXOveEyPsqQgI20kgE+lVnA+0Vgkd2ADOv3j89TrUrtPx4EPaMFWOx0gEAgzy3rnYtF+kKcHn5R2V0Ad5L4CDiHuWGeVYBrYj4QD4mB/06ba1c4Z7lu/YRYZlZxDbCJkkxIEER1kUq9l+JW7bq+cPdbwGCIVJk6Drp5aQKt7HF7bXnZyoLFrQPRdiZ9kE/gq2VkfIGwwR842tgdppmFtuB42BPkIrvVPwrEuLVsu4aSFg/FE5Z03MkT5VcV6KlwyAjP1mKxSp3hRRRTYEKKKKkkK8vbB0IkftqK9VXYvjdi0QLt1UYicpOvM7b8qFmUcmWATxELtbjSuKunKTIhQPvLlEkjYRJqv4TwtRbuXWyoS/gIJOZ45A6wuZR01ipOOa2TeuW5a6zs7IQAdywjfTXrtXm7fL2kbQjVQAD8WZ2BGkgnNlII2NectsBYjsT++/2nVCHSD6SBaaHuPd+IGdZyHXXLO4KmOsH0rv2W4sti3kLZsrui6/ZDuJ+QHzrpxbj1rIqESMqlQBJnKNxy3paxfBrmYm3aNo7rbZmDHXYTrJnQUCp41ZWwaQcRVpyciN3HeO4ZVYOiydJ5+W2tIz4IXCbjA20mVBLMTrHNvDz1gn51P4Pw9r+a6im8QsC2dXtsCM0jQHTT0O1NrYLuraI1pjn+JiNhpv0NEo/+ZdKZJ7xWGcxR4VxxrB8agKx8LA7aQAemg35/SnXC8cR1i5qpHxHqTsPTT6daWeOWrIVsoUg66jnz/aPWl43XjKHRbK/CHOsNqQJ+LKQF9ANNzVtRX1K6xlT9oCuV2lx2rxPeXEsKAAW1HLKNwQBsefkam8L4YHJacxM7dSRrHnt7iqnA92XLjEZjABGWfhDDeejEU1cCuWlUKWYRqDoCRI6DbfTyob7BXWFBIx7GEiaj5orcR4cly4e7BW8NnXQLBmWHMetc8LgGa4rGXGWEzbQNC59TmC9AJ5g1d9sMfbtWLn+HVVEEyumuv5cqi8Nxi20i2ucBQM2gUKBBY+wmNzTUvsNGsD2Gf8AMrT5sCcuL9n2zoAAtw6h0geEASZ6Rp0pjweCVLDK2xeFU7NqAT85apXGrdrC4clCXuZPieM2UDQRyXy/PeoWCxJvItwaW0U5SPiZyQBl9P18qz222soUnYHGf7/xNVSqGjZ2Ydu8ut4WshgsltVI3AGXXXLufTaKa6Q+B9pLdpMtxcqrpBBLZh4gZ5sZiSRvO1OeDvs4DFcoImJk/lXZ/T7EFQQc/KZeqRtWrG0k0UUV0ZlhRRRUkhS/2u4Pbu2++Kzcsgskc/I9Z296YKg8bIGHuk8rbH5AkfWlXoGrIPpDqYq4MzDGhHvW70FSLeUMNBo0qCPQmPOfKo97Ed4hdGAbQMG0DFZAPk2nyiueIvPDXBETABOmpgcttdKr7vCSqqCJUOXdVHIhQY8pA09Otee8ID4j/nidYsT8I/DDs/hLhuG8oBcMdCRz18PpOlMOKtZ2t29mYS4cQddefSOtfbL2lRSsMrx/L6x06Ef/ADvU5+JEsBdAFttBAj1BMnXUfnWe242ZPpnA/OYK1BIu47BPhXa6jEnN4yDDFW0mQdTr9fM1d8N46YU3INsggFt9pnz6VA7RjDkEFmAAg+L9wTVL/wAHfw5y66QE1Lgcs22UHePOjrItqDOSD68RLZVjiW/G+K2gcqWEzsfDAHrJPSNfaofDuEm5DGC8Asd9d4GmgHIfrUZ+HgEEyco0KnK3QiCIJgnpTB2VRD3jG45QL8Gg+KROgB06zoTUC6K8Vn5k/m0hVifNK3F8LGTxEPC6byo5ZTuI8qW/8Y9pmEs4VIDHlIygHlPTrPWnjiXD7CgscxAHw5yR7/tS3hyt9iTARWyog2G4LRtOnyo+muyrZOoDvF2IAZAw/D3bLnyNmBlXDEL1kDQ78522Gld8XevWsqOE7tvCptnSOkbjamfDYT/srnkROwLT1Okb7T6VW37AF3ISC+Us0bKANh6sQCT15UQv8Q+Zdvz7QmqK75kfEXcRirguMQisqwsSQANCfU+KPOrPg1253rWnEhQIKiFyzPsdNvKunA7hN/urShoTWdpgkSfs7VyuY8q7WkILkb/ZltyPIR/tpVjWMMadsbTTWqgjfeNXZ61bu4rQBrQUuuYfalQIB5iG/wBNOLYkZsi+JhuBsv8AUeXpuazrDcKR8iAsEbLbJAHiMqZJ3Lbkcq0PA4S3ZRbaCAPmTzJ5k9TXW/TT/Two29Zl6wDIJkkUUUV1ZhhRRRUknwiqDtLxgWl7p0Ja8GRQAYaVaTOwjmp110mmCoHG+Hi/ZZNM0EofuuAcpHv+tKvDFDo5jKyAw1cTKsNfW4WtKFKImVmXeQTOnKIBBrlxCzet3ktCHzoSSJBEEqwM8uW+xFS8FhQCxyrauD4iB8UzIP4Z2PlXXhuIS8WS4ZeS2h+0MxJRuRj/ANivNlsZIGf5nYziS8HgbbTB7u6IIIEggqCuYbHQ/U7VC4/3jW2BCSY1BA21BE6qfTqahPbDswtXLgytqxVSubbcEcvWo+Jw90XlN0BrcSQpLKT1PVZ1I5c4pS1nxNRI2+8B9xgDMj4PBXLiLeLhWtkatEafDt6b67UxcCuuSylO8bKWLhgw02HWSa+siNbkXJbQQpmJ0AI5Cpliy+Gtt3bKpePFl105elLtvSzyuMDtKWkKMjmR7lrw/wAy0y3G1EKD5bAkgaUvX1vLfVkQqZjUwSToIG5O/Ln5VYYbjrKxRlZ3MyV8RjafYzvVd39wXizo+XLCtkMRufQmF9p60dKMjNttj15+Up9LbQ/4fdZma5dCydgCw19D+td8LwvIDkW0/ODMk+QbSZ61c8MY3UOS25MbnKPLYmY84r1xJbqpDKiAD4pzH5Dn70LX3cEYH2heGgHl5lNwbtQcO11bpOURCmZR5OgU7AzHyqn/AMHduXO91WVjKASYJmpGFwNu6c41JbRtJMfkKvcIg8UqWYbQdNep5R59a1WXCv4RvFKhfmROF8SWzbuJbWLkDNmmWYkAZieWp8hFe7nDme0XYnO3hzzz5aaeEdOlc1e33lwuVLLlDmOUFtPLUVMwqNds4i47FLYUpbQgyCRkDxEjRv8Ad5UrzFsj2JP+BG7AGW/Z6y927h1Ryq2wzXNiWbXKYI31MH8IrQMPh1tiFEdTuT5knUnzNZf2WvYm05FtA9wRJMnMdQdiCYGatE4TbvsofEkZztbXRV/dvUmOVdf9PIAK4yc8+359Zk6tTzx7SyooorqzDCiiipJCvhManavtc74MeGCeh2PkenrUkmadq+HsmJvwdGUMJ2ht/wDcD8qqbWHtC0FVgLmwGxJ2P57+lTO02DxhuIoF1lSAA4VWySfDnBy3ImJJkwJ11PsYSzf8QcrcX4DyGggEEfekRXm+pAVyc4GZ2qt69xnaReGWnswot51kmBJIPMxz3B05GpL4HvAWJ7vxeFS0e8cialYPiBsZr11JyplgRqxMTrqAAD5mBpUE8eW5Bur4JMZwQAdNZ/OKyMpbz9/beGrlTpEm8NNtQxuZSVYRtJlSRJ67j2qtxGJs5XcK4WdszaewiKrsXetG6UjKI3BZiddANfOZJ5VMxfBQFVjaKhhyLGdvi139KLQMAtneTc50zlwOyjEXFH8wzlgnwgzv1JGu8a8+VrjeGO+hyyR0ggaVVWMB3eoFy36EER12kUxW+5yqzuxMZQc55gHWD70u7UX1K23aWoKDcDMhcPujAC48eI2/hJ+Jh8MH9D1qm4jxlsWxtqPAROYmI019qO0TW0ZVWSWOjMS2mu06coqXhcPZjUyxGg3J9hRggKrvlj2/5FFdTHB+co8LhDaGQZ36BSqzPUhiY8hB86YX43kwKHIO8F7usoXLJy5ojfT9K7Jgbgt5e7EqT42EactImeXLaqzCZbnhzSqXWJJ5tCgmOURFNNoYHWP5lCs8KcSOnDCru0QxIJBkgHyHl51ZcGxNyWFzRZaTyIKQPlofYV34f/MdrdsgKRq++sx4evTyNcDhSLxtN4FVtZ3KjXWevM7UIdj5mHyjQi/DGTsZjrT3TctI7ErlhVgJtOYtAmRy609o0iYI9aoux+Jw7WYsZR4mlQMp36bxHPber+u/0VYSoYP5/ucrqX1WbwooorZM8KKKKkkKKKKkkjcRwa3rZRtjsehGoPsayLjbMt7uSALoYhiJB01mOYIg69a2alztphbJtB3gODCmNTPKY25+3nXP67pwy+J3E19JcVbQeDM0fFXWdEuCVBBcHQtB099pjcfS4fDJlEXGV2IBXXrOoqM6tnz3JAygBlUmOYJjWD+ldMBxJTcNm4AQRmU7jTfKdgY105acq4bDVjtjfadMAKNpExOB7p5YabggAEemn02q+wVpnVZv5kBOWQInTeCJg/nVJxMqEIN1isnedp0hue+0fOuWFwXcrlUuNjlVg0GZk6RvuB03qLnR5jCchjgCXXExdSczoABowBBj0n9ao7XDSbarnZlPiCiNmEySNtNQNfOK4cRv3bo7tiSuhBIAYdRoYiRUzhuLvhgoCSY1adv786rQyL5MQANXxCeDwwEQUMrpJCsB7Eb+9fLWMW1dFm5lyvswCgETrI5Hy18iaYeI2biqSlxGLGTPoAYjkI6Ui48qbiqxzsCZbYL5L5+tHUruSH49oDsFA07RzwPahjKXFDWmBAbZo5EdeusetLN2ythWYyyFpIEjfqIGnkCatuHquTLaQu8dNBInU+mtR+1Ge2gdwIzKuVdQCSJJJiecedRCzMBjbiFhUBPeGHxQdlCHIhiTsOv00Hz97kWGv4qza+JkBUXDyXRmn70cj1JHOl7OjwpXqRzJPIADU/ryrU+znDHsIpcLmKAGBDLzK6SCAenStHT9OXfvgcxd1oRfftJFjs9hl17pSerDOf8AdNWaqAIG1faK9AqKvwjE5LMzcmFFFFFBhRRRUkhRRRUknm5MaRPnVXiuCLdIa67sR0hR8oNW1FLetX+LeErleIn9pOENYXvsOGIVYdPi06xvHUf+6QsfjBcZGtIoB+OERivXXbXr561ttLfa/hg7l71pQtxBJgDxKNWBGx0k9d+tc7qOgAJsq59Jqr6knCN95ni8AJthgk25LFQSNY3HSpHDrr2mykAfez9P6pEV54XiGdS5lbSvIy5gDEx4CTAO/T5V04xeW5bnOjIfIgjy84rkMGOzbzoIVGQJPuYO6LZORLgZjqGAPlyjbzpVv94t1WLKsH4ZLac5jSNv7Ne7OPuC0BbcZl0kazrzHPTn/wC6hY0qz5yWFyfgVZmSDHxdRT6kCsYp2LDEm4k4hyWBOXy001PL1r3a4TmHeOszqDofzqRg+IMmjgd2QcwIg6+5+lesZi7QHdoSzKghZYTmGYc+hGlX58YXEPSNWTOVnjFy27KRMDQjmY09OU9Ir1hLD3GLu5gawTPXoAPpULgmEvXbgtAA3WJMKfsiJmPhUZhvG4g1pXZ3suuEuBzq50J1Kz5TsfWmeATwMZwM4zFtYo3J39JQYDsPecLfQi1cYzqWVlAPhIgGOvI7VoXDheCgXihYD4knX2IqXRXZpoWrgmc6y0vzCiiinxUKKKKkkKKKKkkKKKKkkKKKKkkK537CupV1DKdwRIrpRU5kkS9wuw6qrWrZVRCgosKPLTT2pQ432Pwrnu8PaZLjGSf5ndrH2iG8M68qeqKVZSrjcQ1ciIGC/hsLbZhiPbu9P/OrC92RXOrFpuAEK0AAyI1HLf60315cbetZ7OhqO4G/zMaOps4zE5ewYdibt5iv2VQAfMtm+QA9atV7IYSSxRmaAJLtsBAiCBsKvqKcvTVKMBRAa+xuTKLgvZazhbj3LRYM4hpyGeepyz9avGE19opqoqjAiyxJyZ8WvtFFFKhRRRUkhRRRUk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data:image/jpeg;base64,/9j/4AAQSkZJRgABAQAAAQABAAD/2wCEAAkGBxMSEhUUExQWFhMXFR0aGBcXGBcXHRwaHhoWGBsgHR4dHCggHB0lHRcaITEhJSksLi4vFyIzODMsNygtLisBCgoKDg0OGxAQGywkICQ2LC8sMjQvLC83NDQsLywsLDQsLDQsLCwsLCwwLCwsLCw0LSwsNDQsLCwsLCwsLCwsLP/AABEIASAArwMBIgACEQEDEQH/xAAcAAACAwEBAQEAAAAAAAAAAAAABgQFBwMCAQj/xABDEAACAQIEAwYDBgQEBgEFAQABAhEAAwQSITEFQVEGEyJhcYEykaFCUmKxwdEHI3LwFIKSohUkM1Oy4fE0Q3PC0hf/xAAaAQACAwEBAAAAAAAAAAAAAAACAwABBAUG/8QAMBEAAgIBAwIEBQMFAQEAAAAAAQIAAxESITEEQRMiUWEycYGR8AWx4SOhwdHxQhT/2gAMAwEAAhEDEQA/ANxoooqSQoooqSQor4arOE8ct32ZPguqSGQnXQwY6/35UJdQQD3klpRRRRSQoooqSQoorzccKCxMACSegG9SSc2xAzhOZUt6AQPzI+RrqTFLHAMab2Ke4dAyEKOihlgfr7monbnjuUdwh/8AyH8l/U+3U1iHWL4Rs98D39P9wdW2ZM4fxvvseyqZtC2VHQkEEt+Y9IpnrMew1/8A5xR1Vh9J/StOq+isZ0JbnMinIhRRS/xjjnjGHsGbrMFZhqEk6/5gJ05VottWtctLJxGCiviLAA6D1r7TJcKKKKkkKKKKkkKKKKkkKzLt3YbD4vvUkC4A4I0hhAMeex/zVptLP8QOHd7hiwEtaOb/AC7N9IP+WsvWV66j7bwWG04dle1y3ot3iFu7Btg/7N5bHl0ptrAbd3IYPtTXg+1uJthWB7wKACjayPzB899pmKy09aV8tm/v/uCG9ZqdFVvAeNWsXaFy2fJlO6nof351ZV0wQRkRkKoO2WMyWcg+K5P+kan65R71f1n/AGxx2a5cjZFCD13b66f5ax/qFmikgd9oLHadsLjP8MiXAJJsmB+JoifKaRsfiiWJJkkkknmTqTThx0gWNPsr+Qn9Kzt7sya5KgltPYRcZ+w17/m7Z6vHzV618msU7EXP+Zsed78gf3pv7YdpM82rR/l7Mw+15D8P5+m+6m9aK2J9dh9BLVsCde0navNNrDmBs1wbnyXoPxfLrUfsLg818vGiKT7nwj6ZvlSvhlJMxpWk9jMJksFzu7T7DQfWT71lpZ+o6oFu2/yx/OIK5Zt5f0UUV34+FFFFSSFV/FeItZErYuXV5m3lMexbMfYVYUVTAkbHEkXcJ2ywz751/qWf/EmrbCcUs3fguKx6TB+R1qv412ct3iXSEu9eTf1R/wCQ19dqRuI4F0Yq6kMNxAn1HJh5isL3XVHDAH+0DJE1WvNy2GBUiQRBHUHQ1lfD+0d6yYFw5Rybxr7g+Jfamnh3bZGgXUj8SeIfLce00S9bWdn2/aXq9Zn3aPhJs3Xtn7LeE+W6n3BH1qBwy+ScupPTc/KtA7c27d5Uv22VkI7tiDsdSk9PtDXyrM74K3J2J39f7/Wuc9YyU7dvlAA7RgwWOuYW6L1n4h8acnXmD5/3vvqvBe0FjFKpt3FzMubISMw5GR5H+9ayy2/f25/+6o1/Ev7jr5iqQYprNwXEYoQ0hh9luR9DzHr5UzpOoZPLKUlTib9iLwRGc7KpY+gE1j+Ovlj4t2aW9SZNNj9q1xWAc/BezLaup91idY/CVVo9xypGx9zxHyqfqFmuxVHYZ+//ACE25l7icVntEcykf7IpGxOijrlB+cn8o+dNGCvSNdtKqOAWVe61xtQh8I6kaA+wHzrJU+nWx9oJOJYcLwHdW1Z/+pBgfdBHP8UD2mulq0bjBRO/9/t71KuKbjAczVtgrK22iNQNT+Ln8tvc0lSXOpoKjO5ntOG+JbS6mQsjUSf0H5VoNi0EVVXZQAPQaUudmsPLtcMZUGh/Edz7D/yr5xbtrZtkra/mNzYfAPf7Xtp510+hCVI1zbauPkIwYG5jOzACToKX+KdrbNrRP5rfhML/AKv2mlDiPFb2I0ZiQdhso9B+pmvnAeGHEXggnKNXby8vXYfPlUs/ULHOikYz+fL95RcniP3Ar9y6gvXIGb4UUQFX31JO89IjnNnXm2gUAAQAIAHICvVdZFKqATkxsKKKKKSLXantrYwDqlxbjMy5vAF0Ekbsw102FUl3+IHDMUuS93lvozJqD5FC0f3NNPaPgFrGWijgB48Lxqp1j1Guo8+utfn3jHD2t3XtupS6hhl/X8QOhB6EVltLA4bgwWM0bF2LNz/p3rd0HRbltlJ6wyzKnyNUGIs3LLa7deRpBLPbYMCQRswpz4J2nGIXur8d5yPJv2PlWOyrAz2/b+IIOJZWMaDIPPcdag8WwkjMny/auOKt5D5cj0rpbxGkGsOgocrIVxuJbdkbOcM0/D8a8wp8Mx0BMHoCfKqjtJg8jMeQ0b05H8jVbZ40+FvErGsiDsQdCD1BEire1xFcRbD6mGa207x8ST55TH+WnOmjDj6yjuJw7POCGY/Hoh9FGh9YIHoor1irm9ecBa7sFeUkj9K44pt6AjVYTBBk3ht7wmvPB9GYDr+tQcHeipnAD/NboG/U1TpgNIdzG/AoLSG43xEeH1/v9K+I4Ak7n6CoeOx4dwo0C/3/AH7VUcex5S3vrckL/SPiPudPnSDWWwiwiZ84v2iu3R3Ktlsgnwrpm13b73ptoKiWrmkVXYFZOYmAOdTiddNq1MoAC+kUZe2OIA2soEN9pp5QRp0EVd4btfhcFaCWR391tXYSq5umYiSB5D5TSLicQFBUbnf06VFw9kuQACZIEDUknkKunNZLj6QlJ5j3he1GNxtwW7bZM2kWxEDmSxltOoIH5VpHD8ILVtUzM0DVmJJJ5kk1T9j+zq4S1qAbzAZz0/CPIfU69IYK61FbDzOdz/aOUHvF7jXaR7BOXC3XA+3DKvsQrfWKVcV/Ee99i3aX+rO35RWl1B4hwexfH820j+ZHi9mGo9jVWVWn4X/PnLIMy3E/xBxh2ZF/pVf/ANppc4xxhsQ4uX/G4EBsqgwJI2A6n51o/Fv4Y2Lkmzce2ejeNf0b6mkbi/YTHYaWW2l5OqjvP9pAYewisr1Wf+ifvBI9ZRNdstoQtR34Gbmti05P4c30PKu1vtFdtGGsW9NPAAke0GmbgnbmwRld2tn8QC/XKV+dLHiKcjj55g6T2nDBcLxb24vWHVgPibJr9d/aob4C7bnMjR1ifyp8wvaGzeXRu88wEf8AKKo+J4hJOXT0kf8AxSH23X7SskcRC7QWdM1eOymM/mNaJ/6i6f1rLL9JHyq/4iq3VIPPnSDcdsPeB+0jBh5wZ+ta6f6tRQ8y132mhG5pNV2Jv6Gi5ixuNiJHvrVNjMX9aRVUSYIG8sbN7WveEx/dl+pY1SWcVrXBMTNwnlmJ+taPAzkGXpjzgL+kk77np5/rS/xXivfXSR8I8KDoo2+epPmTUXGcSOTIsln0gbxz+e3zqdwHgDGHukKOm5pQRagXf6SYkjDOVUT/AJR+tdbjXYhEdmPNVYgfIVd2LdlDKrJG7HX89q+P2gtgwDmPRdfrtWbxSx8qytPrKXD8MvsRNtxrzHWtP/h/2WCRfujxDS2u8fiPn0+fSInY7gtzFEXrwy2OS/f9+Y8/7Gi27SrooAHkAK39LUzHW/HaGq957oooroxkKKKKkkKKKKkkrOK9nsLif+tZRz96Ib/UIb61i38Q+yaYK6PCxsXPgcaweat5jfzGvIxrfaLtjhsJIZs93/tpBP8Am5L76+RrL+1Pbi9jUa0yW0skg5YzNoZHiPPzAFZbmr+vtAYiID4EjxWmnoVJBH6ipFjtNiLfhc96vS58Xs2/zmvd3Cj7PhPlUHEORpcXMPvDQ/8AuljD7MMwQcy+w/GbF74WyP8AcuafJtj+flVV2kwBZcwBzLrHUc461TYjCqdUYEdOfyrxheJXbRhfEvNGkrHl931EVa0aTqQ/QwtPcSysYz+RaPQFfkdPpFQMVidPepDoj2mazzObuyRIOxg8xz9qpCSfWnVqN5YElDEmpGFDMQqgljyGpqw4P2czQ14kD7q7+55e3zpjfE2cMsIoUnYD4j6n9TS7OoAOlBky5x4Zw8WRnuEK0aluQ6Acq6YnjaqPAJ/E+x9FG/vVRfe5fMvtyHIf31qVh8Cp3rKUGdTnJiyQJxuYi7fPiYleQ2X5DT3pj7OYjBWCHxAe8wOlpAAvq7EifRQfM8qhf8MUiAxWol7hlxdQMw/Dv8t/lU8RTtF6szSv/wDWOSYUADQA3OXoE0r0v8VHJ/8Ap0/1n/8AmspW4amYO29xgqAsxMAAEknyA3phss9f2hammvWf4gkiTZT2uxroea+dMHZnjb4xWudybVsEqpLZs5B1I0HhG08zPSlrst/D/KqviiSf+0DAGs+Ijf019afrdsKAFAAAgACAB5CtFIt5c7Rq57z1RRRWmFCs37f9rWObD4cwJh3B1JBBhSDoNIJ568tS19seJJZw5z3GTMY8GrsNyqdCRpm5TNYrx3igu+G3aSzbGypqf89w+Jz7x5Vk6mw/AD85TGQbrBfiIFRLmPtjmfYVxuWZ6fnXBsMeh+VZ1Re8XidLnFFHJvoP3rieIq24b/b+1R72HI5VCuIRyNaFrQwgone5h7TnS4UP4l0+Y2qVwThjLdzMVZcphlMjce9VTIeZipvA8S1u6gB8BYAg/iMEj86Nw2g4MsjaW+NwNsknLB6jSqyzw4LcD6nyPWmfF2IqGqTyrIlpxFrnEP8AGtlIVQGI0O8e1VVm3BlyWc7k0w2sLNKwxpZ3IgqWOX+mdPpV1b50ywSZcWXFTEcAVU2cYnMEH5ipli4jfaHvI+pEVToYBBllaxA61Ow90HnVStvoVPowP5GvaoeQNZ2QGVpEvL/Cku7wW/0N8zofr6Vo3YdcDbGSzb7u/Gveau3WG5jyEbbVl2B4vftQAxK/dbxD5Hb2pgw3H7VwRdtZW5Pb0g9Y5eoNXXY1RyN/zt6QhtNhopI4H2uMql11a3sLpkEf1/vH707KwIkag7EV1Kb1tGVjgcz7RRRTpcQ+29uwn8zFsbrmRZsKxRVWdyV8XSTzOnKRleOwzXWJVQomYUaAdB5epre34DZLO5Wblz4rhgsAdCFJ+EZfDp+desP2fwqbWUJ6sM5+bSaxmhi2dhKxPzr/AMKH2n182H6GuTYJBpNv3JP6V+nHwqEAFVKjYRp8tqrcd2Zwt3e0FP3k8B+mh9xR+Ew7y5+acTZKyAFI8qi4TC5yWKwq7+Z6VuHHuxzWFa6uJTu1ExeWD6ZlnMTyGWsv4kRDECCddNhS2cr5e8Fj2ipiDLGuuHWCDzGteSniqyweBLa7Dmac7BRvITiN1xQwB86g4W1M1P4bcFy2mVgRoJHl4T9RXzA2dNa4+rSCIC7CfSQoaeSMfkpJ+n50gYdbbaL4Wpwa9muN0KsvsVb96WMPw4Wt5LdTWzp8KpzzIveekkfGNOo/vSpaYfSV1Fckv5TD/Dyb9DUgWcuqGAemoNMYmUcwQRXdDXgXh9tT6jUfvXW1azfAZ8qUfeBJNq6RzJHzpx7JXcG57vFWgQTpcDOseTQwEefL8klSRuCKtMJtIP8Af6UltjkSCa+3YjBnVVZfNXY/mSKseHcMex4UuFrf3H3HmGH5RzpS7CdpDmGHuHwnRCfsnp6Hl5+umg1voFTjUowY9cHeFFFFa4UKKKKkkKpu0XaaxgwO9Yl2+G2urN7ch5mp/E3ui2e5UG6dFzGFB6tzgdBvtWYv2Fxrvcu3LttWMlr1wliRrqBHhWORgiOW1JtsYbKMmSce0nEr2MIe5FtAPBazTlHVjpLn000HUsj417ZkBgY3AM7zG3oar8Vw65cZpuFxO5mPqdPlUnCcM7tOuup8+Q+X51gKj4i2SYsjvIfcqNY186i8TDMu+g5cvlV1ZwDOdATJieWxPzgE+1RbmKtIYIzcjzHy3HrrTEffbeXg8yV2GukBkPJgy+h0PtIHzq8xD5LR6toPSdfp+dQ+EWrGj2bmcnRuRHPUcq5427m9NhWW0arSYLSIDqT0U/kai3fEJ5ipttdDqBJAE9d/yBrzjcG1sg7q3TX2pyjvKA7yAlhWMGIPXryps7NdhsTfHgWzbWdc9wmdAdAgImD9KVYg00cK4/dtsuRyuzdROxMH3o9eOeIaY4M79p+wmIwgzwLlrm6T4f6huPXb02pVVYP68637hfaMXjbtlYuMPHyERMjWYOnz3qj7Wfw7t3puYaLdzc29kb0+4fp6b0WkNk17gS7KWTmI/Y/ur94WMSWi5pbcESr8gZGoaY6zHWmvG/w2dTNm4p9ZQ/qD9KQb3D7tlyjqyOp2MgjoR+YI9q2/sjxj/F4ZLh+MeG5/UIn56H3oaUrclSN4CgHYzNL3Z7FYdgzoVUEePcDzJWQPeta4Xiu9tI53I1jrsakkVxwmFW2CEAClpyjQDQbDltPvWmqjwmJB2MMLid6KKK0woUUUVJIUpdvbjG2tlLmXvJ7waarp7jYjz2pg4szC2xDFcqMxI8hp/fkazEN/iLpZWBAUhvEAR4vtabbk+m9c/rb2XyAc95opqVhkn6SrPD7SyYBUMAXufCF+0QomY866XMLauIt9VfumLC2GEAnM0vyIUgKRPI18N9rqIGVUzwFQa+FtAT5xr7Vd9oMKGXD2spWwkliu05YUED7O+tc3xQCM/vziNNK7jET/APipuJcthFAQAqwOkmRp5xmHvS5jOFamNPM6Vf2sGLbsu8udJzaBSR7b16ThT32yJv8AaY7AdT+3OtS2hDniZXJLY+0quBEqXAInKNefPnUm+NB5k1e4ns8uHUFCT4QDO88zPOarL1rUDpvSvGV21LFWoUfBnxeHZkU6bnTzIgH0FdcPZkmxc1kSh8xqfQ1fcI4cLikmQT8B6eoOhBn6VB4hhUDQXAu7qJ3I3j2qx1KhtI3xzCNTKoMXuIcOa2xRt11nqORHtU7h/Cs9rvO8RcrZcrSCdjIO32vLaupxD3WOYCF0BgyY01PnFR0tMzralhbYsxjQkACYJ9APeiOWOkHEpU3xHfsVbi4XOU5LRHXNqIBPSCf7FabZfMoPUT7cqx/AYd8Nla2x7uJi5JnnAIG0zpHOnnsrxEKiq4eWmGJJB8onQzpoOQpnSWCtjkjB4mgqWUe0t+OcDs4pYuL4h8LjRl9D08jpVN2b4Y2CxDWyZS6shoiXWTtyJEk+nOmyud6yGieTBh6j+4966D1AsHHImcjvOlFFFOlwoooqSQoorlfuEDSOuvTnVMcDMsDMru1OICYZwY8Yya/i8J+hNJ3BsIhN/PsUCEnmviI09zXvjHF72ItuCFDI7FVAOuWch312MiOVK+Ox9y7cKWrmVHOZiPiECFE+ZDfLzrhdTab7CFOABN6J4ab8mccXi1w98d9JYBgrAeDUKFI8tW05SBVjxbtObJKSzsCFhBOUwdCdgTlbTfQ0v8c4a6oWLMzJ48rnMGAgsI2+HU6bA0zdm+z1sIQhzWbkudBn8QlA3IwYIoHSnSrvgkbCL0sTtKLCF715Lt1hbUtKpvM6EMeUg71V4fj9y1fZGUBGPhI0IgHflqJPqabrfDu7tm5cIZyMpAI8BBIOkaAxv6UmdpMKBmDjxhSVEmcxK5IHlqfSmUOtrEFduIp1w0cMXijcFwH7KWj6BgTPyU/KqV3AFxiJyrIA6zAB+Z+teuH2rgRhJe5cKSYPhRFKKOmhLDTpTBa4T/JU5B3ioQ0jKWk6T1I6+fnSGCU+VYApaxifSLXAu0b5xbdcpgwQdIAMx0gCY8qh8Txi3MalxCHIUiNdHG59wQfUVzx+HLB4Rg4OhmAsHcmNI15+1VPDQ9lu9Np2Q65tRI0YZfYg1tSpN3AwcYl4PeP/AGedVY2zvcXMAfFqDrPTcVK4nw4WbSXXOveEyPsqQgI20kgE+lVnA+0Vgkd2ADOv3j89TrUrtPx4EPaMFWOx0gEAgzy3rnYtF+kKcHn5R2V0Ad5L4CDiHuWGeVYBrYj4QD4mB/06ba1c4Z7lu/YRYZlZxDbCJkkxIEER1kUq9l+JW7bq+cPdbwGCIVJk6Drp5aQKt7HF7bXnZyoLFrQPRdiZ9kE/gq2VkfIGwwR842tgdppmFtuB42BPkIrvVPwrEuLVsu4aSFg/FE5Z03MkT5VcV6KlwyAjP1mKxSp3hRRRTYEKKKKkkK8vbB0IkftqK9VXYvjdi0QLt1UYicpOvM7b8qFmUcmWATxELtbjSuKunKTIhQPvLlEkjYRJqv4TwtRbuXWyoS/gIJOZ45A6wuZR01ipOOa2TeuW5a6zs7IQAdywjfTXrtXm7fL2kbQjVQAD8WZ2BGkgnNlII2NectsBYjsT++/2nVCHSD6SBaaHuPd+IGdZyHXXLO4KmOsH0rv2W4sti3kLZsrui6/ZDuJ+QHzrpxbj1rIqESMqlQBJnKNxy3paxfBrmYm3aNo7rbZmDHXYTrJnQUCp41ZWwaQcRVpyciN3HeO4ZVYOiydJ5+W2tIz4IXCbjA20mVBLMTrHNvDz1gn51P4Pw9r+a6im8QsC2dXtsCM0jQHTT0O1NrYLuraI1pjn+JiNhpv0NEo/+ZdKZJ7xWGcxR4VxxrB8agKx8LA7aQAemg35/SnXC8cR1i5qpHxHqTsPTT6daWeOWrIVsoUg66jnz/aPWl43XjKHRbK/CHOsNqQJ+LKQF9ANNzVtRX1K6xlT9oCuV2lx2rxPeXEsKAAW1HLKNwQBsefkam8L4YHJacxM7dSRrHnt7iqnA92XLjEZjABGWfhDDeejEU1cCuWlUKWYRqDoCRI6DbfTyob7BXWFBIx7GEiaj5orcR4cly4e7BW8NnXQLBmWHMetc8LgGa4rGXGWEzbQNC59TmC9AJ5g1d9sMfbtWLn+HVVEEyumuv5cqi8Nxi20i2ucBQM2gUKBBY+wmNzTUvsNGsD2Gf8AMrT5sCcuL9n2zoAAtw6h0geEASZ6Rp0pjweCVLDK2xeFU7NqAT85apXGrdrC4clCXuZPieM2UDQRyXy/PeoWCxJvItwaW0U5SPiZyQBl9P18qz222soUnYHGf7/xNVSqGjZ2Ydu8ut4WshgsltVI3AGXXXLufTaKa6Q+B9pLdpMtxcqrpBBLZh4gZ5sZiSRvO1OeDvs4DFcoImJk/lXZ/T7EFQQc/KZeqRtWrG0k0UUV0ZlhRRRUkhS/2u4Pbu2++Kzcsgskc/I9Z296YKg8bIGHuk8rbH5AkfWlXoGrIPpDqYq4MzDGhHvW70FSLeUMNBo0qCPQmPOfKo97Ed4hdGAbQMG0DFZAPk2nyiueIvPDXBETABOmpgcttdKr7vCSqqCJUOXdVHIhQY8pA09Otee8ID4j/nidYsT8I/DDs/hLhuG8oBcMdCRz18PpOlMOKtZ2t29mYS4cQddefSOtfbL2lRSsMrx/L6x06Ef/ADvU5+JEsBdAFttBAj1BMnXUfnWe242ZPpnA/OYK1BIu47BPhXa6jEnN4yDDFW0mQdTr9fM1d8N46YU3INsggFt9pnz6VA7RjDkEFmAAg+L9wTVL/wAHfw5y66QE1Lgcs22UHePOjrItqDOSD68RLZVjiW/G+K2gcqWEzsfDAHrJPSNfaofDuEm5DGC8Asd9d4GmgHIfrUZ+HgEEyco0KnK3QiCIJgnpTB2VRD3jG45QL8Gg+KROgB06zoTUC6K8Vn5k/m0hVifNK3F8LGTxEPC6byo5ZTuI8qW/8Y9pmEs4VIDHlIygHlPTrPWnjiXD7CgscxAHw5yR7/tS3hyt9iTARWyog2G4LRtOnyo+muyrZOoDvF2IAZAw/D3bLnyNmBlXDEL1kDQ78522Gld8XevWsqOE7tvCptnSOkbjamfDYT/srnkROwLT1Okb7T6VW37AF3ISC+Us0bKANh6sQCT15UQv8Q+Zdvz7QmqK75kfEXcRirguMQisqwsSQANCfU+KPOrPg1253rWnEhQIKiFyzPsdNvKunA7hN/urShoTWdpgkSfs7VyuY8q7WkILkb/ZltyPIR/tpVjWMMadsbTTWqgjfeNXZ61bu4rQBrQUuuYfalQIB5iG/wBNOLYkZsi+JhuBsv8AUeXpuazrDcKR8iAsEbLbJAHiMqZJ3Lbkcq0PA4S3ZRbaCAPmTzJ5k9TXW/TT/Two29Zl6wDIJkkUUUV1ZhhRRRUknwiqDtLxgWl7p0Ja8GRQAYaVaTOwjmp110mmCoHG+Hi/ZZNM0EofuuAcpHv+tKvDFDo5jKyAw1cTKsNfW4WtKFKImVmXeQTOnKIBBrlxCzet3ktCHzoSSJBEEqwM8uW+xFS8FhQCxyrauD4iB8UzIP4Z2PlXXhuIS8WS4ZeS2h+0MxJRuRj/ANivNlsZIGf5nYziS8HgbbTB7u6IIIEggqCuYbHQ/U7VC4/3jW2BCSY1BA21BE6qfTqahPbDswtXLgytqxVSubbcEcvWo+Jw90XlN0BrcSQpLKT1PVZ1I5c4pS1nxNRI2+8B9xgDMj4PBXLiLeLhWtkatEafDt6b67UxcCuuSylO8bKWLhgw02HWSa+siNbkXJbQQpmJ0AI5Cpliy+Gtt3bKpePFl105elLtvSzyuMDtKWkKMjmR7lrw/wAy0y3G1EKD5bAkgaUvX1vLfVkQqZjUwSToIG5O/Ln5VYYbjrKxRlZ3MyV8RjafYzvVd39wXizo+XLCtkMRufQmF9p60dKMjNttj15+Up9LbQ/4fdZma5dCydgCw19D+td8LwvIDkW0/ODMk+QbSZ61c8MY3UOS25MbnKPLYmY84r1xJbqpDKiAD4pzH5Dn70LX3cEYH2heGgHl5lNwbtQcO11bpOURCmZR5OgU7AzHyqn/AMHduXO91WVjKASYJmpGFwNu6c41JbRtJMfkKvcIg8UqWYbQdNep5R59a1WXCv4RvFKhfmROF8SWzbuJbWLkDNmmWYkAZieWp8hFe7nDme0XYnO3hzzz5aaeEdOlc1e33lwuVLLlDmOUFtPLUVMwqNds4i47FLYUpbQgyCRkDxEjRv8Ad5UrzFsj2JP+BG7AGW/Z6y927h1Ryq2wzXNiWbXKYI31MH8IrQMPh1tiFEdTuT5knUnzNZf2WvYm05FtA9wRJMnMdQdiCYGatE4TbvsofEkZztbXRV/dvUmOVdf9PIAK4yc8+359Zk6tTzx7SyooorqzDCiiipJCvhManavtc74MeGCeh2PkenrUkmadq+HsmJvwdGUMJ2ht/wDcD8qqbWHtC0FVgLmwGxJ2P57+lTO02DxhuIoF1lSAA4VWySfDnBy3ImJJkwJ11PsYSzf8QcrcX4DyGggEEfekRXm+pAVyc4GZ2qt69xnaReGWnswot51kmBJIPMxz3B05GpL4HvAWJ7vxeFS0e8cialYPiBsZr11JyplgRqxMTrqAAD5mBpUE8eW5Bur4JMZwQAdNZ/OKyMpbz9/beGrlTpEm8NNtQxuZSVYRtJlSRJ67j2qtxGJs5XcK4WdszaewiKrsXetG6UjKI3BZiddANfOZJ5VMxfBQFVjaKhhyLGdvi139KLQMAtneTc50zlwOyjEXFH8wzlgnwgzv1JGu8a8+VrjeGO+hyyR0ggaVVWMB3eoFy36EER12kUxW+5yqzuxMZQc55gHWD70u7UX1K23aWoKDcDMhcPujAC48eI2/hJ+Jh8MH9D1qm4jxlsWxtqPAROYmI019qO0TW0ZVWSWOjMS2mu06coqXhcPZjUyxGg3J9hRggKrvlj2/5FFdTHB+co8LhDaGQZ36BSqzPUhiY8hB86YX43kwKHIO8F7usoXLJy5ojfT9K7Jgbgt5e7EqT42EactImeXLaqzCZbnhzSqXWJJ5tCgmOURFNNoYHWP5lCs8KcSOnDCru0QxIJBkgHyHl51ZcGxNyWFzRZaTyIKQPlofYV34f/MdrdsgKRq++sx4evTyNcDhSLxtN4FVtZ3KjXWevM7UIdj5mHyjQi/DGTsZjrT3TctI7ErlhVgJtOYtAmRy609o0iYI9aoux+Jw7WYsZR4mlQMp36bxHPber+u/0VYSoYP5/ucrqX1WbwooorZM8KKKKkkKKKKkkjcRwa3rZRtjsehGoPsayLjbMt7uSALoYhiJB01mOYIg69a2alztphbJtB3gODCmNTPKY25+3nXP67pwy+J3E19JcVbQeDM0fFXWdEuCVBBcHQtB099pjcfS4fDJlEXGV2IBXXrOoqM6tnz3JAygBlUmOYJjWD+ldMBxJTcNm4AQRmU7jTfKdgY105acq4bDVjtjfadMAKNpExOB7p5YabggAEemn02q+wVpnVZv5kBOWQInTeCJg/nVJxMqEIN1isnedp0hue+0fOuWFwXcrlUuNjlVg0GZk6RvuB03qLnR5jCchjgCXXExdSczoABowBBj0n9ao7XDSbarnZlPiCiNmEySNtNQNfOK4cRv3bo7tiSuhBIAYdRoYiRUzhuLvhgoCSY1adv786rQyL5MQANXxCeDwwEQUMrpJCsB7Eb+9fLWMW1dFm5lyvswCgETrI5Hy18iaYeI2biqSlxGLGTPoAYjkI6Ui48qbiqxzsCZbYL5L5+tHUruSH49oDsFA07RzwPahjKXFDWmBAbZo5EdeusetLN2ythWYyyFpIEjfqIGnkCatuHquTLaQu8dNBInU+mtR+1Ge2gdwIzKuVdQCSJJJiecedRCzMBjbiFhUBPeGHxQdlCHIhiTsOv00Hz97kWGv4qza+JkBUXDyXRmn70cj1JHOl7OjwpXqRzJPIADU/ryrU+znDHsIpcLmKAGBDLzK6SCAenStHT9OXfvgcxd1oRfftJFjs9hl17pSerDOf8AdNWaqAIG1faK9AqKvwjE5LMzcmFFFFFBhRRRUkhRRRUknm5MaRPnVXiuCLdIa67sR0hR8oNW1FLetX+LeErleIn9pOENYXvsOGIVYdPi06xvHUf+6QsfjBcZGtIoB+OERivXXbXr561ttLfa/hg7l71pQtxBJgDxKNWBGx0k9d+tc7qOgAJsq59Jqr6knCN95ni8AJthgk25LFQSNY3HSpHDrr2mykAfez9P6pEV54XiGdS5lbSvIy5gDEx4CTAO/T5V04xeW5bnOjIfIgjy84rkMGOzbzoIVGQJPuYO6LZORLgZjqGAPlyjbzpVv94t1WLKsH4ZLac5jSNv7Ne7OPuC0BbcZl0kazrzHPTn/wC6hY0qz5yWFyfgVZmSDHxdRT6kCsYp2LDEm4k4hyWBOXy001PL1r3a4TmHeOszqDofzqRg+IMmjgd2QcwIg6+5+lesZi7QHdoSzKghZYTmGYc+hGlX58YXEPSNWTOVnjFy27KRMDQjmY09OU9Ir1hLD3GLu5gawTPXoAPpULgmEvXbgtAA3WJMKfsiJmPhUZhvG4g1pXZ3suuEuBzq50J1Kz5TsfWmeATwMZwM4zFtYo3J39JQYDsPecLfQi1cYzqWVlAPhIgGOvI7VoXDheCgXihYD4knX2IqXRXZpoWrgmc6y0vzCiiinxUKKKKkkKKKKkkKKKKkkKKKKkkK537CupV1DKdwRIrpRU5kkS9wuw6qrWrZVRCgosKPLTT2pQ432Pwrnu8PaZLjGSf5ndrH2iG8M68qeqKVZSrjcQ1ciIGC/hsLbZhiPbu9P/OrC92RXOrFpuAEK0AAyI1HLf60315cbetZ7OhqO4G/zMaOps4zE5ewYdibt5iv2VQAfMtm+QA9atV7IYSSxRmaAJLtsBAiCBsKvqKcvTVKMBRAa+xuTKLgvZazhbj3LRYM4hpyGeepyz9avGE19opqoqjAiyxJyZ8WvtFFFKhRRRUkhRRRUkn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data:image/jpeg;base64,/9j/4AAQSkZJRgABAQAAAQABAAD/2wCEAAkGBxMSEhUUExQWFhMXFR0aGBcXGBcXHRwaHhoWGBsgHR4dHCggHB0lHRcaITEhJSksLi4vFyIzODMsNygtLisBCgoKDg0OGxAQGywkICQ2LC8sMjQvLC83NDQsLywsLDQsLDQsLCwsLCwwLCwsLCw0LSwsNDQsLCwsLCwsLCwsLP/AABEIASAArwMBIgACEQEDEQH/xAAcAAACAwEBAQEAAAAAAAAAAAAABgQFBwMCAQj/xABDEAACAQIEAwYDBgQEBgEFAQABAhEAAwQSITEFQVEGEyJhcYEykaFCUmKxwdEHI3LwFIKSohUkM1Oy4fE0Q3PC0hf/xAAaAQACAwEBAAAAAAAAAAAAAAACAwABBAUG/8QAMBEAAgIBAwIEBQMFAQEAAAAAAQIAAxESITEEQRMiUWEycYGR8AWx4SOhwdHxQhT/2gAMAwEAAhEDEQA/ANxoooqSQoooqSQor4arOE8ct32ZPguqSGQnXQwY6/35UJdQQD3klpRRRRSQoooqSQoorzccKCxMACSegG9SSc2xAzhOZUt6AQPzI+RrqTFLHAMab2Ke4dAyEKOihlgfr7monbnjuUdwh/8AyH8l/U+3U1iHWL4Rs98D39P9wdW2ZM4fxvvseyqZtC2VHQkEEt+Y9IpnrMew1/8A5xR1Vh9J/StOq+isZ0JbnMinIhRRS/xjjnjGHsGbrMFZhqEk6/5gJ05VottWtctLJxGCiviLAA6D1r7TJcKKKKkkKKKKkkKKKKkkKzLt3YbD4vvUkC4A4I0hhAMeex/zVptLP8QOHd7hiwEtaOb/AC7N9IP+WsvWV66j7bwWG04dle1y3ot3iFu7Btg/7N5bHl0ptrAbd3IYPtTXg+1uJthWB7wKACjayPzB899pmKy09aV8tm/v/uCG9ZqdFVvAeNWsXaFy2fJlO6nof351ZV0wQRkRkKoO2WMyWcg+K5P+kan65R71f1n/AGxx2a5cjZFCD13b66f5ax/qFmikgd9oLHadsLjP8MiXAJJsmB+JoifKaRsfiiWJJkkkknmTqTThx0gWNPsr+Qn9Kzt7sya5KgltPYRcZ+w17/m7Z6vHzV618msU7EXP+Zsed78gf3pv7YdpM82rR/l7Mw+15D8P5+m+6m9aK2J9dh9BLVsCde0navNNrDmBs1wbnyXoPxfLrUfsLg818vGiKT7nwj6ZvlSvhlJMxpWk9jMJksFzu7T7DQfWT71lpZ+o6oFu2/yx/OIK5Zt5f0UUV34+FFFFSSFV/FeItZErYuXV5m3lMexbMfYVYUVTAkbHEkXcJ2ywz751/qWf/EmrbCcUs3fguKx6TB+R1qv412ct3iXSEu9eTf1R/wCQ19dqRuI4F0Yq6kMNxAn1HJh5isL3XVHDAH+0DJE1WvNy2GBUiQRBHUHQ1lfD+0d6yYFw5Rybxr7g+Jfamnh3bZGgXUj8SeIfLce00S9bWdn2/aXq9Zn3aPhJs3Xtn7LeE+W6n3BH1qBwy+ScupPTc/KtA7c27d5Uv22VkI7tiDsdSk9PtDXyrM74K3J2J39f7/Wuc9YyU7dvlAA7RgwWOuYW6L1n4h8acnXmD5/3vvqvBe0FjFKpt3FzMubISMw5GR5H+9ayy2/f25/+6o1/Ev7jr5iqQYprNwXEYoQ0hh9luR9DzHr5UzpOoZPLKUlTib9iLwRGc7KpY+gE1j+Ovlj4t2aW9SZNNj9q1xWAc/BezLaup91idY/CVVo9xypGx9zxHyqfqFmuxVHYZ+//ACE25l7icVntEcykf7IpGxOijrlB+cn8o+dNGCvSNdtKqOAWVe61xtQh8I6kaA+wHzrJU+nWx9oJOJYcLwHdW1Z/+pBgfdBHP8UD2mulq0bjBRO/9/t71KuKbjAczVtgrK22iNQNT+Ln8tvc0lSXOpoKjO5ntOG+JbS6mQsjUSf0H5VoNi0EVVXZQAPQaUudmsPLtcMZUGh/Edz7D/yr5xbtrZtkra/mNzYfAPf7Xtp510+hCVI1zbauPkIwYG5jOzACToKX+KdrbNrRP5rfhML/AKv2mlDiPFb2I0ZiQdhso9B+pmvnAeGHEXggnKNXby8vXYfPlUs/ULHOikYz+fL95RcniP3Ar9y6gvXIGb4UUQFX31JO89IjnNnXm2gUAAQAIAHICvVdZFKqATkxsKKKKKSLXantrYwDqlxbjMy5vAF0Ekbsw102FUl3+IHDMUuS93lvozJqD5FC0f3NNPaPgFrGWijgB48Lxqp1j1Guo8+utfn3jHD2t3XtupS6hhl/X8QOhB6EVltLA4bgwWM0bF2LNz/p3rd0HRbltlJ6wyzKnyNUGIs3LLa7deRpBLPbYMCQRswpz4J2nGIXur8d5yPJv2PlWOyrAz2/b+IIOJZWMaDIPPcdag8WwkjMny/auOKt5D5cj0rpbxGkGsOgocrIVxuJbdkbOcM0/D8a8wp8Mx0BMHoCfKqjtJg8jMeQ0b05H8jVbZ40+FvErGsiDsQdCD1BEire1xFcRbD6mGa207x8ST55TH+WnOmjDj6yjuJw7POCGY/Hoh9FGh9YIHoor1irm9ecBa7sFeUkj9K44pt6AjVYTBBk3ht7wmvPB9GYDr+tQcHeipnAD/NboG/U1TpgNIdzG/AoLSG43xEeH1/v9K+I4Ak7n6CoeOx4dwo0C/3/AH7VUcex5S3vrckL/SPiPudPnSDWWwiwiZ84v2iu3R3Ktlsgnwrpm13b73ptoKiWrmkVXYFZOYmAOdTiddNq1MoAC+kUZe2OIA2soEN9pp5QRp0EVd4btfhcFaCWR391tXYSq5umYiSB5D5TSLicQFBUbnf06VFw9kuQACZIEDUknkKunNZLj6QlJ5j3he1GNxtwW7bZM2kWxEDmSxltOoIH5VpHD8ILVtUzM0DVmJJJ5kk1T9j+zq4S1qAbzAZz0/CPIfU69IYK61FbDzOdz/aOUHvF7jXaR7BOXC3XA+3DKvsQrfWKVcV/Ee99i3aX+rO35RWl1B4hwexfH820j+ZHi9mGo9jVWVWn4X/PnLIMy3E/xBxh2ZF/pVf/ANppc4xxhsQ4uX/G4EBsqgwJI2A6n51o/Fv4Y2Lkmzce2ejeNf0b6mkbi/YTHYaWW2l5OqjvP9pAYewisr1Wf+ifvBI9ZRNdstoQtR34Gbmti05P4c30PKu1vtFdtGGsW9NPAAke0GmbgnbmwRld2tn8QC/XKV+dLHiKcjj55g6T2nDBcLxb24vWHVgPibJr9d/aob4C7bnMjR1ifyp8wvaGzeXRu88wEf8AKKo+J4hJOXT0kf8AxSH23X7SskcRC7QWdM1eOymM/mNaJ/6i6f1rLL9JHyq/4iq3VIPPnSDcdsPeB+0jBh5wZ+ta6f6tRQ8y132mhG5pNV2Jv6Gi5ixuNiJHvrVNjMX9aRVUSYIG8sbN7WveEx/dl+pY1SWcVrXBMTNwnlmJ+taPAzkGXpjzgL+kk77np5/rS/xXivfXSR8I8KDoo2+epPmTUXGcSOTIsln0gbxz+e3zqdwHgDGHukKOm5pQRagXf6SYkjDOVUT/AJR+tdbjXYhEdmPNVYgfIVd2LdlDKrJG7HX89q+P2gtgwDmPRdfrtWbxSx8qytPrKXD8MvsRNtxrzHWtP/h/2WCRfujxDS2u8fiPn0+fSInY7gtzFEXrwy2OS/f9+Y8/7Gi27SrooAHkAK39LUzHW/HaGq957oooroxkKKKKkkKKKKkkrOK9nsLif+tZRz96Ib/UIb61i38Q+yaYK6PCxsXPgcaweat5jfzGvIxrfaLtjhsJIZs93/tpBP8Am5L76+RrL+1Pbi9jUa0yW0skg5YzNoZHiPPzAFZbmr+vtAYiID4EjxWmnoVJBH6ipFjtNiLfhc96vS58Xs2/zmvd3Cj7PhPlUHEORpcXMPvDQ/8AuljD7MMwQcy+w/GbF74WyP8AcuafJtj+flVV2kwBZcwBzLrHUc461TYjCqdUYEdOfyrxheJXbRhfEvNGkrHl931EVa0aTqQ/QwtPcSysYz+RaPQFfkdPpFQMVidPepDoj2mazzObuyRIOxg8xz9qpCSfWnVqN5YElDEmpGFDMQqgljyGpqw4P2czQ14kD7q7+55e3zpjfE2cMsIoUnYD4j6n9TS7OoAOlBky5x4Zw8WRnuEK0aluQ6Acq6YnjaqPAJ/E+x9FG/vVRfe5fMvtyHIf31qVh8Cp3rKUGdTnJiyQJxuYi7fPiYleQ2X5DT3pj7OYjBWCHxAe8wOlpAAvq7EifRQfM8qhf8MUiAxWol7hlxdQMw/Dv8t/lU8RTtF6szSv/wDWOSYUADQA3OXoE0r0v8VHJ/8Ap0/1n/8AmspW4amYO29xgqAsxMAAEknyA3phss9f2hammvWf4gkiTZT2uxroea+dMHZnjb4xWudybVsEqpLZs5B1I0HhG08zPSlrst/D/KqviiSf+0DAGs+Ijf019afrdsKAFAAAgACAB5CtFIt5c7Rq57z1RRRWmFCs37f9rWObD4cwJh3B1JBBhSDoNIJ568tS19seJJZw5z3GTMY8GrsNyqdCRpm5TNYrx3igu+G3aSzbGypqf89w+Jz7x5Vk6mw/AD85TGQbrBfiIFRLmPtjmfYVxuWZ6fnXBsMeh+VZ1Re8XidLnFFHJvoP3rieIq24b/b+1R72HI5VCuIRyNaFrQwgone5h7TnS4UP4l0+Y2qVwThjLdzMVZcphlMjce9VTIeZipvA8S1u6gB8BYAg/iMEj86Nw2g4MsjaW+NwNsknLB6jSqyzw4LcD6nyPWmfF2IqGqTyrIlpxFrnEP8AGtlIVQGI0O8e1VVm3BlyWc7k0w2sLNKwxpZ3IgqWOX+mdPpV1b50ywSZcWXFTEcAVU2cYnMEH5ipli4jfaHvI+pEVToYBBllaxA61Ow90HnVStvoVPowP5GvaoeQNZ2QGVpEvL/Cku7wW/0N8zofr6Vo3YdcDbGSzb7u/Gveau3WG5jyEbbVl2B4vftQAxK/dbxD5Hb2pgw3H7VwRdtZW5Pb0g9Y5eoNXXY1RyN/zt6QhtNhopI4H2uMql11a3sLpkEf1/vH707KwIkag7EV1Kb1tGVjgcz7RRRTpcQ+29uwn8zFsbrmRZsKxRVWdyV8XSTzOnKRleOwzXWJVQomYUaAdB5epre34DZLO5Wblz4rhgsAdCFJ+EZfDp+desP2fwqbWUJ6sM5+bSaxmhi2dhKxPzr/AMKH2n182H6GuTYJBpNv3JP6V+nHwqEAFVKjYRp8tqrcd2Zwt3e0FP3k8B+mh9xR+Ew7y5+acTZKyAFI8qi4TC5yWKwq7+Z6VuHHuxzWFa6uJTu1ExeWD6ZlnMTyGWsv4kRDECCddNhS2cr5e8Fj2ipiDLGuuHWCDzGteSniqyweBLa7Dmac7BRvITiN1xQwB86g4W1M1P4bcFy2mVgRoJHl4T9RXzA2dNa4+rSCIC7CfSQoaeSMfkpJ+n50gYdbbaL4Wpwa9muN0KsvsVb96WMPw4Wt5LdTWzp8KpzzIveekkfGNOo/vSpaYfSV1Fckv5TD/Dyb9DUgWcuqGAemoNMYmUcwQRXdDXgXh9tT6jUfvXW1azfAZ8qUfeBJNq6RzJHzpx7JXcG57vFWgQTpcDOseTQwEefL8klSRuCKtMJtIP8Af6UltjkSCa+3YjBnVVZfNXY/mSKseHcMex4UuFrf3H3HmGH5RzpS7CdpDmGHuHwnRCfsnp6Hl5+umg1voFTjUowY9cHeFFFFa4UKKKKkkKpu0XaaxgwO9Yl2+G2urN7ch5mp/E3ui2e5UG6dFzGFB6tzgdBvtWYv2Fxrvcu3LttWMlr1wliRrqBHhWORgiOW1JtsYbKMmSce0nEr2MIe5FtAPBazTlHVjpLn000HUsj417ZkBgY3AM7zG3oar8Vw65cZpuFxO5mPqdPlUnCcM7tOuup8+Q+X51gKj4i2SYsjvIfcqNY186i8TDMu+g5cvlV1ZwDOdATJieWxPzgE+1RbmKtIYIzcjzHy3HrrTEffbeXg8yV2GukBkPJgy+h0PtIHzq8xD5LR6toPSdfp+dQ+EWrGj2bmcnRuRHPUcq5427m9NhWW0arSYLSIDqT0U/kai3fEJ5ipttdDqBJAE9d/yBrzjcG1sg7q3TX2pyjvKA7yAlhWMGIPXryps7NdhsTfHgWzbWdc9wmdAdAgImD9KVYg00cK4/dtsuRyuzdROxMH3o9eOeIaY4M79p+wmIwgzwLlrm6T4f6huPXb02pVVYP68637hfaMXjbtlYuMPHyERMjWYOnz3qj7Wfw7t3puYaLdzc29kb0+4fp6b0WkNk17gS7KWTmI/Y/ur94WMSWi5pbcESr8gZGoaY6zHWmvG/w2dTNm4p9ZQ/qD9KQb3D7tlyjqyOp2MgjoR+YI9q2/sjxj/F4ZLh+MeG5/UIn56H3oaUrclSN4CgHYzNL3Z7FYdgzoVUEePcDzJWQPeta4Xiu9tI53I1jrsakkVxwmFW2CEAClpyjQDQbDltPvWmqjwmJB2MMLid6KKK0woUUUVJIUpdvbjG2tlLmXvJ7waarp7jYjz2pg4szC2xDFcqMxI8hp/fkazEN/iLpZWBAUhvEAR4vtabbk+m9c/rb2XyAc95opqVhkn6SrPD7SyYBUMAXufCF+0QomY866XMLauIt9VfumLC2GEAnM0vyIUgKRPI18N9rqIGVUzwFQa+FtAT5xr7Vd9oMKGXD2spWwkliu05YUED7O+tc3xQCM/vziNNK7jET/APipuJcthFAQAqwOkmRp5xmHvS5jOFamNPM6Vf2sGLbsu8udJzaBSR7b16ThT32yJv8AaY7AdT+3OtS2hDniZXJLY+0quBEqXAInKNefPnUm+NB5k1e4ns8uHUFCT4QDO88zPOarL1rUDpvSvGV21LFWoUfBnxeHZkU6bnTzIgH0FdcPZkmxc1kSh8xqfQ1fcI4cLikmQT8B6eoOhBn6VB4hhUDQXAu7qJ3I3j2qx1KhtI3xzCNTKoMXuIcOa2xRt11nqORHtU7h/Cs9rvO8RcrZcrSCdjIO32vLaupxD3WOYCF0BgyY01PnFR0tMzralhbYsxjQkACYJ9APeiOWOkHEpU3xHfsVbi4XOU5LRHXNqIBPSCf7FabZfMoPUT7cqx/AYd8Nla2x7uJi5JnnAIG0zpHOnnsrxEKiq4eWmGJJB8onQzpoOQpnSWCtjkjB4mgqWUe0t+OcDs4pYuL4h8LjRl9D08jpVN2b4Y2CxDWyZS6shoiXWTtyJEk+nOmyud6yGieTBh6j+4966D1AsHHImcjvOlFFFOlwoooqSQoorlfuEDSOuvTnVMcDMsDMru1OICYZwY8Yya/i8J+hNJ3BsIhN/PsUCEnmviI09zXvjHF72ItuCFDI7FVAOuWch312MiOVK+Ox9y7cKWrmVHOZiPiECFE+ZDfLzrhdTab7CFOABN6J4ab8mccXi1w98d9JYBgrAeDUKFI8tW05SBVjxbtObJKSzsCFhBOUwdCdgTlbTfQ0v8c4a6oWLMzJ48rnMGAgsI2+HU6bA0zdm+z1sIQhzWbkudBn8QlA3IwYIoHSnSrvgkbCL0sTtKLCF715Lt1hbUtKpvM6EMeUg71V4fj9y1fZGUBGPhI0IgHflqJPqabrfDu7tm5cIZyMpAI8BBIOkaAxv6UmdpMKBmDjxhSVEmcxK5IHlqfSmUOtrEFduIp1w0cMXijcFwH7KWj6BgTPyU/KqV3AFxiJyrIA6zAB+Z+teuH2rgRhJe5cKSYPhRFKKOmhLDTpTBa4T/JU5B3ioQ0jKWk6T1I6+fnSGCU+VYApaxifSLXAu0b5xbdcpgwQdIAMx0gCY8qh8Txi3MalxCHIUiNdHG59wQfUVzx+HLB4Rg4OhmAsHcmNI15+1VPDQ9lu9Np2Q65tRI0YZfYg1tSpN3AwcYl4PeP/AGedVY2zvcXMAfFqDrPTcVK4nw4WbSXXOveEyPsqQgI20kgE+lVnA+0Vgkd2ADOv3j89TrUrtPx4EPaMFWOx0gEAgzy3rnYtF+kKcHn5R2V0Ad5L4CDiHuWGeVYBrYj4QD4mB/06ba1c4Z7lu/YRYZlZxDbCJkkxIEER1kUq9l+JW7bq+cPdbwGCIVJk6Drp5aQKt7HF7bXnZyoLFrQPRdiZ9kE/gq2VkfIGwwR842tgdppmFtuB42BPkIrvVPwrEuLVsu4aSFg/FE5Z03MkT5VcV6KlwyAjP1mKxSp3hRRRTYEKKKKkkK8vbB0IkftqK9VXYvjdi0QLt1UYicpOvM7b8qFmUcmWATxELtbjSuKunKTIhQPvLlEkjYRJqv4TwtRbuXWyoS/gIJOZ45A6wuZR01ipOOa2TeuW5a6zs7IQAdywjfTXrtXm7fL2kbQjVQAD8WZ2BGkgnNlII2NectsBYjsT++/2nVCHSD6SBaaHuPd+IGdZyHXXLO4KmOsH0rv2W4sti3kLZsrui6/ZDuJ+QHzrpxbj1rIqESMqlQBJnKNxy3paxfBrmYm3aNo7rbZmDHXYTrJnQUCp41ZWwaQcRVpyciN3HeO4ZVYOiydJ5+W2tIz4IXCbjA20mVBLMTrHNvDz1gn51P4Pw9r+a6im8QsC2dXtsCM0jQHTT0O1NrYLuraI1pjn+JiNhpv0NEo/+ZdKZJ7xWGcxR4VxxrB8agKx8LA7aQAemg35/SnXC8cR1i5qpHxHqTsPTT6daWeOWrIVsoUg66jnz/aPWl43XjKHRbK/CHOsNqQJ+LKQF9ANNzVtRX1K6xlT9oCuV2lx2rxPeXEsKAAW1HLKNwQBsefkam8L4YHJacxM7dSRrHnt7iqnA92XLjEZjABGWfhDDeejEU1cCuWlUKWYRqDoCRI6DbfTyob7BXWFBIx7GEiaj5orcR4cly4e7BW8NnXQLBmWHMetc8LgGa4rGXGWEzbQNC59TmC9AJ5g1d9sMfbtWLn+HVVEEyumuv5cqi8Nxi20i2ucBQM2gUKBBY+wmNzTUvsNGsD2Gf8AMrT5sCcuL9n2zoAAtw6h0geEASZ6Rp0pjweCVLDK2xeFU7NqAT85apXGrdrC4clCXuZPieM2UDQRyXy/PeoWCxJvItwaW0U5SPiZyQBl9P18qz222soUnYHGf7/xNVSqGjZ2Ydu8ut4WshgsltVI3AGXXXLufTaKa6Q+B9pLdpMtxcqrpBBLZh4gZ5sZiSRvO1OeDvs4DFcoImJk/lXZ/T7EFQQc/KZeqRtWrG0k0UUV0ZlhRRRUkhS/2u4Pbu2++Kzcsgskc/I9Z296YKg8bIGHuk8rbH5AkfWlXoGrIPpDqYq4MzDGhHvW70FSLeUMNBo0qCPQmPOfKo97Ed4hdGAbQMG0DFZAPk2nyiueIvPDXBETABOmpgcttdKr7vCSqqCJUOXdVHIhQY8pA09Otee8ID4j/nidYsT8I/DDs/hLhuG8oBcMdCRz18PpOlMOKtZ2t29mYS4cQddefSOtfbL2lRSsMrx/L6x06Ef/ADvU5+JEsBdAFttBAj1BMnXUfnWe242ZPpnA/OYK1BIu47BPhXa6jEnN4yDDFW0mQdTr9fM1d8N46YU3INsggFt9pnz6VA7RjDkEFmAAg+L9wTVL/wAHfw5y66QE1Lgcs22UHePOjrItqDOSD68RLZVjiW/G+K2gcqWEzsfDAHrJPSNfaofDuEm5DGC8Asd9d4GmgHIfrUZ+HgEEyco0KnK3QiCIJgnpTB2VRD3jG45QL8Gg+KROgB06zoTUC6K8Vn5k/m0hVifNK3F8LGTxEPC6byo5ZTuI8qW/8Y9pmEs4VIDHlIygHlPTrPWnjiXD7CgscxAHw5yR7/tS3hyt9iTARWyog2G4LRtOnyo+muyrZOoDvF2IAZAw/D3bLnyNmBlXDEL1kDQ78522Gld8XevWsqOE7tvCptnSOkbjamfDYT/srnkROwLT1Okb7T6VW37AF3ISC+Us0bKANh6sQCT15UQv8Q+Zdvz7QmqK75kfEXcRirguMQisqwsSQANCfU+KPOrPg1253rWnEhQIKiFyzPsdNvKunA7hN/urShoTWdpgkSfs7VyuY8q7WkILkb/ZltyPIR/tpVjWMMadsbTTWqgjfeNXZ61bu4rQBrQUuuYfalQIB5iG/wBNOLYkZsi+JhuBsv8AUeXpuazrDcKR8iAsEbLbJAHiMqZJ3Lbkcq0PA4S3ZRbaCAPmTzJ5k9TXW/TT/Two29Zl6wDIJkkUUUV1ZhhRRRUknwiqDtLxgWl7p0Ja8GRQAYaVaTOwjmp110mmCoHG+Hi/ZZNM0EofuuAcpHv+tKvDFDo5jKyAw1cTKsNfW4WtKFKImVmXeQTOnKIBBrlxCzet3ktCHzoSSJBEEqwM8uW+xFS8FhQCxyrauD4iB8UzIP4Z2PlXXhuIS8WS4ZeS2h+0MxJRuRj/ANivNlsZIGf5nYziS8HgbbTB7u6IIIEggqCuYbHQ/U7VC4/3jW2BCSY1BA21BE6qfTqahPbDswtXLgytqxVSubbcEcvWo+Jw90XlN0BrcSQpLKT1PVZ1I5c4pS1nxNRI2+8B9xgDMj4PBXLiLeLhWtkatEafDt6b67UxcCuuSylO8bKWLhgw02HWSa+siNbkXJbQQpmJ0AI5Cpliy+Gtt3bKpePFl105elLtvSzyuMDtKWkKMjmR7lrw/wAy0y3G1EKD5bAkgaUvX1vLfVkQqZjUwSToIG5O/Ln5VYYbjrKxRlZ3MyV8RjafYzvVd39wXizo+XLCtkMRufQmF9p60dKMjNttj15+Up9LbQ/4fdZma5dCydgCw19D+td8LwvIDkW0/ODMk+QbSZ61c8MY3UOS25MbnKPLYmY84r1xJbqpDKiAD4pzH5Dn70LX3cEYH2heGgHl5lNwbtQcO11bpOURCmZR5OgU7AzHyqn/AMHduXO91WVjKASYJmpGFwNu6c41JbRtJMfkKvcIg8UqWYbQdNep5R59a1WXCv4RvFKhfmROF8SWzbuJbWLkDNmmWYkAZieWp8hFe7nDme0XYnO3hzzz5aaeEdOlc1e33lwuVLLlDmOUFtPLUVMwqNds4i47FLYUpbQgyCRkDxEjRv8Ad5UrzFsj2JP+BG7AGW/Z6y927h1Ryq2wzXNiWbXKYI31MH8IrQMPh1tiFEdTuT5knUnzNZf2WvYm05FtA9wRJMnMdQdiCYGatE4TbvsofEkZztbXRV/dvUmOVdf9PIAK4yc8+359Zk6tTzx7SyooorqzDCiiipJCvhManavtc74MeGCeh2PkenrUkmadq+HsmJvwdGUMJ2ht/wDcD8qqbWHtC0FVgLmwGxJ2P57+lTO02DxhuIoF1lSAA4VWySfDnBy3ImJJkwJ11PsYSzf8QcrcX4DyGggEEfekRXm+pAVyc4GZ2qt69xnaReGWnswot51kmBJIPMxz3B05GpL4HvAWJ7vxeFS0e8cialYPiBsZr11JyplgRqxMTrqAAD5mBpUE8eW5Bur4JMZwQAdNZ/OKyMpbz9/beGrlTpEm8NNtQxuZSVYRtJlSRJ67j2qtxGJs5XcK4WdszaewiKrsXetG6UjKI3BZiddANfOZJ5VMxfBQFVjaKhhyLGdvi139KLQMAtneTc50zlwOyjEXFH8wzlgnwgzv1JGu8a8+VrjeGO+hyyR0ggaVVWMB3eoFy36EER12kUxW+5yqzuxMZQc55gHWD70u7UX1K23aWoKDcDMhcPujAC48eI2/hJ+Jh8MH9D1qm4jxlsWxtqPAROYmI019qO0TW0ZVWSWOjMS2mu06coqXhcPZjUyxGg3J9hRggKrvlj2/5FFdTHB+co8LhDaGQZ36BSqzPUhiY8hB86YX43kwKHIO8F7usoXLJy5ojfT9K7Jgbgt5e7EqT42EactImeXLaqzCZbnhzSqXWJJ5tCgmOURFNNoYHWP5lCs8KcSOnDCru0QxIJBkgHyHl51ZcGxNyWFzRZaTyIKQPlofYV34f/MdrdsgKRq++sx4evTyNcDhSLxtN4FVtZ3KjXWevM7UIdj5mHyjQi/DGTsZjrT3TctI7ErlhVgJtOYtAmRy609o0iYI9aoux+Jw7WYsZR4mlQMp36bxHPber+u/0VYSoYP5/ucrqX1WbwooorZM8KKKKkkKKKKkkjcRwa3rZRtjsehGoPsayLjbMt7uSALoYhiJB01mOYIg69a2alztphbJtB3gODCmNTPKY25+3nXP67pwy+J3E19JcVbQeDM0fFXWdEuCVBBcHQtB099pjcfS4fDJlEXGV2IBXXrOoqM6tnz3JAygBlUmOYJjWD+ldMBxJTcNm4AQRmU7jTfKdgY105acq4bDVjtjfadMAKNpExOB7p5YabggAEemn02q+wVpnVZv5kBOWQInTeCJg/nVJxMqEIN1isnedp0hue+0fOuWFwXcrlUuNjlVg0GZk6RvuB03qLnR5jCchjgCXXExdSczoABowBBj0n9ao7XDSbarnZlPiCiNmEySNtNQNfOK4cRv3bo7tiSuhBIAYdRoYiRUzhuLvhgoCSY1adv786rQyL5MQANXxCeDwwEQUMrpJCsB7Eb+9fLWMW1dFm5lyvswCgETrI5Hy18iaYeI2biqSlxGLGTPoAYjkI6Ui48qbiqxzsCZbYL5L5+tHUruSH49oDsFA07RzwPahjKXFDWmBAbZo5EdeusetLN2ythWYyyFpIEjfqIGnkCatuHquTLaQu8dNBInU+mtR+1Ge2gdwIzKuVdQCSJJJiecedRCzMBjbiFhUBPeGHxQdlCHIhiTsOv00Hz97kWGv4qza+JkBUXDyXRmn70cj1JHOl7OjwpXqRzJPIADU/ryrU+znDHsIpcLmKAGBDLzK6SCAenStHT9OXfvgcxd1oRfftJFjs9hl17pSerDOf8AdNWaqAIG1faK9AqKvwjE5LMzcmFFFFFBhRRRUkhRRRUknm5MaRPnVXiuCLdIa67sR0hR8oNW1FLetX+LeErleIn9pOENYXvsOGIVYdPi06xvHUf+6QsfjBcZGtIoB+OERivXXbXr561ttLfa/hg7l71pQtxBJgDxKNWBGx0k9d+tc7qOgAJsq59Jqr6knCN95ni8AJthgk25LFQSNY3HSpHDrr2mykAfez9P6pEV54XiGdS5lbSvIy5gDEx4CTAO/T5V04xeW5bnOjIfIgjy84rkMGOzbzoIVGQJPuYO6LZORLgZjqGAPlyjbzpVv94t1WLKsH4ZLac5jSNv7Ne7OPuC0BbcZl0kazrzHPTn/wC6hY0qz5yWFyfgVZmSDHxdRT6kCsYp2LDEm4k4hyWBOXy001PL1r3a4TmHeOszqDofzqRg+IMmjgd2QcwIg6+5+lesZi7QHdoSzKghZYTmGYc+hGlX58YXEPSNWTOVnjFy27KRMDQjmY09OU9Ir1hLD3GLu5gawTPXoAPpULgmEvXbgtAA3WJMKfsiJmPhUZhvG4g1pXZ3suuEuBzq50J1Kz5TsfWmeATwMZwM4zFtYo3J39JQYDsPecLfQi1cYzqWVlAPhIgGOvI7VoXDheCgXihYD4knX2IqXRXZpoWrgmc6y0vzCiiinxUKKKKkkKKKKkkKKKKkkKKKKkkK537CupV1DKdwRIrpRU5kkS9wuw6qrWrZVRCgosKPLTT2pQ432Pwrnu8PaZLjGSf5ndrH2iG8M68qeqKVZSrjcQ1ciIGC/hsLbZhiPbu9P/OrC92RXOrFpuAEK0AAyI1HLf60315cbetZ7OhqO4G/zMaOps4zE5ewYdibt5iv2VQAfMtm+QA9atV7IYSSxRmaAJLtsBAiCBsKvqKcvTVKMBRAa+xuTKLgvZazhbj3LRYM4hpyGeepyz9avGE19opqoqjAiyxJyZ8WvtFFFKhRRRUkhRRRUkn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s://encrypted-tbn1.gstatic.com/images?q=tbn:ANd9GcQttqZAR98TwAXO_iWDLvfDws9uyGS1rrmia8kq7h7EPhjp0SV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2738"/>
            <a:ext cx="1093834" cy="19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groni.ru/wp-content/uploads/2013/03/%D0%9B%D1%83%D1%87%D1%88%D0%B8%D0%B9-%D1%81%D0%BE%D1%80%D1%82-%D0%B2%D0%B8%D0%BD%D0%BE%D0%B3%D1%80%D0%B0%D0%B4%D0%B0-%D0%9A%D0%BE%D0%B4%D1%80%D1%8F%D0%BD%D0%BA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88" y="5200667"/>
            <a:ext cx="1835288" cy="13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0" descr="data:image/jpeg;base64,/9j/4AAQSkZJRgABAQAAAQABAAD/2wCEAAkGBhMSERQUExQWFRUVGBoVGBcXFxwcGhcWFhkYFxYaHhcYGyYeFxsjGhgYHzAgIycqLCwsFh8xNTAqNSYrLCkBCQoKDgwOGg8PGi0kHyQsLSksLSwsLCwtLDQsLCwsLC8sLCwsLC0sLCwsLCwsLCwsLCksLCwsLCwsLCwsLCwsLP/AABEIAOEA4QMBIgACEQEDEQH/xAAcAAEAAgMBAQEAAAAAAAAAAAAABAUCAwYHAQj/xAA9EAABAwIDBQYEBAYCAQUAAAABAAIRAyEEMUEFElFhcQYTIoGRoTKxwfAHQlLRFCNicpLhgvEzFRYXJML/xAAaAQEAAwEBAQAAAAAAAAAAAAAAAwQFAgEG/8QAMREAAgIBAwIDBgUFAQAAAAAAAAECAxEEEiExUQUTQSJhcZHR8EKhscHhFCMyUoEk/9oADAMBAAIRAxEAPwD3FERAEREAREQBERAEREAREQBERAEREAREQBERAEREAREQBERAEREAREQBERAEREAREQBERAEREAREQBERAEREAREQBERAEREAREQBERAEREAREQBERAEREARfCVze2u3+Fw8tDu8ePysvHV2QXjaXLJK6p2vEFk6VF41tb8XMVUcWUu7oDiZefMjI9Fym0duYqsT3mMrEG0DeaPQD6qCWpgjWr8Fvl/lwfo7vBxHqm+OK/MBw1Umd93U1BPzUkCuz4a9Qf83AerXRKj/q4E0vBJr8X5fyfpeV9lfnTZ/a7G0MsRVIGjj3jD/l4mrosP8AiMawAqE03/raYaT/AHCN08nCOaljfCXQqT8Lsh6ntKLxfD/iLjsM8h1RtanNi9txycRcG4XV7B/FvD1XiniG/wAO42Di7epk/wB1izzEc17G6DeCGzw+6C3JZXu+h3qL41wIkGQdQvqmKARRsVtKlS+N7WngTf0zWmnt6g7KoD5H9l5lHahJrOCeir6m38O0w6q1v9xj5rB3abCgb3fMjiDI9l45xXVjZLsyzRQKe38Mcq9P/MfupVLEsd8Lmu6EH5L1ST6M8cWuqNqIi9OQiIgCIiAIiIAiIgCrdubfo4SmX1XAcBq46ADVae0naOnhKe84jeM7reP392BK8Y2jtari65fUcDMgNm1Novc5km2UT5QILrlWuOpr+HeGy1T3S4j+vwLXtN2/q4oOY1xpU7wxsh7uAJFx0z+S5vA7HrVp7tggGS99h5i/1XY9nOzggOe0RmBGdtSTxuuo7o20iMuSqqErPamfQO6rSry6Yo80rdjKrQHPcHONmsptcS65OcCBJzPqteH7MYhjhO4wmwB3ic7iG70L0+pYKDiQ2DOnH6LqVUTmOvsfB5njGlrj3jbg6NAy5FoOSjDccficCTOUewsu12xhGuYd4WzA9fNq4ulSpvq7u9A5CQL9eiryoa6F2FymiQcO69w7KxEGDrMQVXV8MJv4TwJs6fvPJddhNkU2xu357x+RsrOps1lRkPaHD3vqOdl1ChoqTuSOBpVyP5dTo12oj8juLc4OmYtIWb9nksdAluY+RH09Cpu2Nm924szBux2o/pKldkqoc8sfk8OB/pcAbjgQQCuJ5eO/Q8jJRy/Qm9hu3tbAuaypvVMK/Q3dT4lvLi3rC73tN29jdZhzIe0ODxm5pyLeA58QQuSGwmuphpsd8+LQEBxnoZEhU2zXua11Bw8Qc402mw37l1OdGuIHnHFT+bOMdvyKstLRZb5mPj9S0/iXP3nveY5mZM3zzW3As3zDQ+wDv058Yy6QVAwOEc9rd2SXOz3fC28kkcRl0CvMTh3spimzwzcvJgkakxzVVwn1L8ti9lHyrtKowRJcTkHeICbX1aPOSpNLaxa1o7ph3yWw15aRAJc64NrKuZQLBBNiSd4NytbW0CwWOCr7tVzavieL72gDwLXz8PuVBLd6kUtLVJcL5F7hduYcQCHNMhslsiSLXGnOEr1KLid1zd7iAZtyAlR37OzDZG82S4iZLXA24WW//wBOLGsvvQ4kGfynIX6m3BPLb/CUJaarOYyZto7SqtltMudGe/UdI/4gwsR2prtMF5bIkHdlvnJMqVh8I5w3/hMR1EzCxxGxWQTLpkOsciPzDrN1PF3ejOI10J4kiZgu3XdwMUABb+YwWE8W/t6LraFdr2hzCHNNwQZBHVeY4rYLi2TDhezhlxBgw5p9ls2JtqpgXgFpOHdZzfzMP6h+r6wrVWplF7bfmQajw+Eo7qevY9ORYUazXtDmkFrgCCMiDcFZrRMIIiIAo+PxraNN1R5hrRJUheXfip2k+Gi10AyT0aYkjUF0/wCC4snsjkt6PTPU2qC/6UHaraRxVVznOAP6dYtA/tEzAzPFSdgbODrNbN91ziLNFidPESPSM7qs2RskOcwubO+N4DUxProSchEZLusIBSG7EDiNSc/vks6C3ybZ9jfNUVqusnUqIA+9efVZF6w73SYXx1S1lbMXDMKzlCe+dY6D0+q2V3klaKxJG9zPL5LlkiRyXbLaTqYDGjPM8B1XP7LY3faQZOYtnysCrvtdiWNAkbzjfOwHDqudwG0QHaZzlpbRVZy9o3Ko/wBng7bCuabD3Cs6LIEHRVuAggEzfI2MjorGi6QrkWmZNnUoO2DButOoJgjMSDw0kKi7M1P5gdH5ptlcH6q97YU/5W9APiEXuLx9+Sq+zFVrQ5x0v5eL3uquoWMnTaVWTr9k4ppY9pkS4gE5y1tj98VzfaCkRLo+OG/8gIPqXeykHGgASb5C+uZ9zmpNchzW7+UeEgEkvFt6OF4HNV1PeuTurCeV6mzs1t5z2uYc2GQbeMXz4kGTzV1i6c0zN+fT7K4zCYc4d0X35BjXe08okHryXSnazHkMBMmc/f8AZW6ZqcWn6Hl0NslKPQmVCGsaI3oOXEkRlwVRSxbX4wNc0bu655PETAF8xcXz4L7tvaQa0g8HEHoJlc1sjFRWA3SS9gEl1wfDcADll+ygs4kizp4Zg2egUMWHb8GA4AX6Q3PirbCOlpYcxA8jB/dUmya9M095vi3fCScpaNPVW+zcQHb0Xkz6QFKjPuXXjoT8M5u6CMwYPIiyycQBlYTaNNVCp1/E9oB5EfqGa2AlzXCfGPR2o9RbyXZUcOcsyE7sCLZTw0nlCqdr0d0NLm/F4XAXAJ16z6hW9RwDWlreDbfpP/cqJjAKhLTMEQTrPHyN1HZFTWCamWJZ9DV2G2yaVZ2DqHwul9AzwvUp+XxDlK7xeT4zCucxlQGKtMh7Hj9dM/I3BXpOwtrNxOHp1m232yR+lws5vk4EeSn0lu6O19UUfEqFGfmR9evx/knoiK4ZJG2hiRTpucTEDNeGbTAxFV1Wp+YQ0E/A0O0HJtr6gr0/8SNq9zhDeC63SbTa9gSfJeR1niAKZMCN52mtrCTmMrLP1cstRPrPA6cVu3v+x0+xam9Vc+PgAaDGQ6aX43sFdPG7M8/e/mq7YmGLKYO5E3M2ueev+lP7lxcQROvL2XUUkixbLM2SqJJmYt63us2vkTukDQz9FGFF4gC3PKP9La3FOAggGPb911llVx7GNWmdOEAaqC5jibgwOKmVtqNtaNc81Hx+PLaZeSAI+dh0XEpYOoRllLBw/ahpNUnc3gDbxQFz1OhJkMb6k/VXG2NozeQZ8z7KqbiLz4ifSeKoKbeWbaWEona7EINMAgWygRpfPRWTKoFgcrfsuY2AHmZGYGZmM/8ApdFhMOQ7ONIHur1MuMtmXfXiTIPaWoO5MixLfUGfouewmKAEfqAz0InMea6PtHhQ6k+N0kQYJOhk5FcTV2Y+sRu1SwCxgSZzGZGiivw3yV9Rlad47/Qt8RVA+JzZHEiAOmc8eKm0u0DAW333ZANafFGQFpEZWGqgYLsVRLZc+o486gEcLBqu8L2fxLC1+GxMFoDW0ntY1hA0kCJPEt8wq0YRUlteDOhba1iL+ptOGxL/AOZ3W64A7jDZ0HORkLSYLib6Kp7S0KmGrU3bxiswOMaPEB/SDe3Fd5sXbza00MQx1CuB4m3uOLSJtrmeROnK9tcE52Ha4ePu6gLTmYcC1wPt6KZry5rHqaWmszHHbv8Af5HN7X2lPhaRcRc572d8gLDNbdl4xwcCGwTujmN25IPIn3VJRoF5Dt1zrxYHK+oH3Cs8NjZq092bNdPofaIXtnPBo1tco7PZuN/+s/dHxTPKRB8zmuk2WN0giJI00yK8/wBhbQLKDmnxAk36DOCNQui2ftLvKZcAZDd2Qc41nzUieVkq2wzlI6enVbaMzvHreD52W+o7cgtgy2OhbcKiwZO6wyS8ODuRk3E9FeDdJs4Z35GIK6yU7I7WbMJiA4xyB+/kvj2tLy3U384vf7zX3Dta0tmP0zxBkjpBELe5rSZyzBOtkyQNpS4OZxOHIqOZfLek6h4k+YIPqrr8Oqu539CZAcKrej7OH+Qn/kVG2rSHeMdrui/EA35ZfNaezlTusewT/wCQPYedt8e7fdV6Hsv+JPqf7unfwz8j0NERbJ8wcL+IrQ5pBEwBA5yXeWS4IU2Uy2wc0eIgCwAiT5D5Bdv+JjjuOH9vycNL5wPNee4OoWbwLu8cQC4N+Fmm6DrYhZOqz5mT7fwpf+ZHZYHaQfTDg2B+UaWsPNTqmM8BDTDvl66qoGIcWhrdLRzyz+9VhLjvEibTP1jVTxaaI51LOS2w9Y3LiTNpnKR7KY5zS2bTGvzXOiuDYOmOGSnsqNbTh0kkGPsr1kU6/VGFahv3HnoLZqp7SYf+XuzALhJPIEiw5wpH8XUdMWA1IiY9PRa8QfA6SCdSJ5cfoq9k+GizUnGSbOGq7JdveHW4JIyUuhs1jY3jcZ63+l/mscS7xEze4E3++q1l7oI14D9yqLbaNHLZcYZ4pkEuAFxDYv6X1Cv8NlIAA4nMyOK89pYkNed7OYjNdfsvGbzA5x3RwGZOSuUZXBSvhlZLKvQbukfE4iOVwZXLtwoo1H0rEy2P6XRLRPEgxK6fDPbcmw555fNVO2MLI7wCwcC/iY+AA/M8FZs6Z7FWKTzB9GQaW1CCJyGhAnncW9laYTtCwODXSAcpAIPBczjcWajbWfNzxGU8jkq04h7QRMjhFjxI/SeMcVEtreSrHTqt4Z6hjn0zSLiYLASDExcEtFwYNhYi8GxAXHnGvO6Kpcd4fFvZ63BIAdHrc8VXUcc8Bjt8up7zd4TkAfQa+66bG7PD6bgRk20R+TK/n7qvqXyZXicXCUezILMYT/3J49BxWx1fe+Ibw5zrzF/Q6qsp1HMMOjrFjrZSW1eX0We446GbFtPdHqSqVCnAAlkZRJGRGp4EqTgmOpNc2CWuEtIFrWy043UAVOX36raK7rX+/qpIaicOvJo0+JX18Se5e/69fnk6ehjw4saSINPengRH7wrIYgtc14MteYI+R62XG08Y4mSQ2AQDEWJEtgZDmr0tmmwhwO7exsbTaOSvV3KSyjapur1CzH/qfX7950uOaZc06xHkZPS4W2lLC4G7Tcef+1TbL2kKsB5Mi46QNVOftEDcboRAJ4jJduaOJVSXsY+/tGrG1A/cANmiD7KFhXRi6DhmMRunpuxblBVZVx9RjKe98Z35tn3ZOnCIVj2fBdUa464hkf4sGXmooc2plm2vy6n2wz09ElfVuHxxxvbjC7xg5ObcaWJC5LZ2zqcuiHExNucjr66Lv+1lCWsdlm0+eXyXFuYKZImN7xRlEwYmOU9YVK5cn0/h9rdKSNPe7rmwCWTf38pUirjmVBulkwd6Tl7XyMeag4WhVl03a4ZB1p0Nss/mtlWo1jCN24zjhrANyq5otJm2g5jSPhaI6ZX1v65qbU2iwQDJ5tEdM1yTd530No53Ug4moRo0D09160eypTJO0ca6f5fpnEfJfHvcWy5sCLfqMxppkopr7oJBz5L5/FFwAdkNY6+q4cTvZjBA2iYuwWHqeXBRK2IlsZE8iTBzjT/pTcRtKfDu56nM+QUXE1GgCSST+UZeZ+ij8rkmUsIpxhSCQwRzOcdclaYBzmCOcXKmMf4JgNjX6KCKhPJup4qWJxOW7gsW45oALiR7+ilDFNqBzA4GGnLKeM8lUmiTe4GmluKkYLARcWi9/a3EqXfhckDiimNEtbfP93BRXslzuIhwHEGB/wDoKxx9YkuJzJJPll7qsrtO8YzAj5T8lTqlyRXowwDwHFpycC31y9wu92NU7yg0uO8cieJktPnMLg8FgnOc7Sx87j/a6nsbX8VWmT8MOaOR+I+sevNT2xykzI10fMoz/q/14G09n71MOnxNtnq2R6KowuJGRFxYgkZrrHtBa4cSY89Vze2cEWkPaLwCY4AXPks5rDwYCeDcyoDos2nhKg0K8j/X+1KYfshc7Ds3tb92/dWWAfm0nwkRc+kKtY7oeh/eFKpVcxkV3HKJK7ZVTU49UdPhtmkBpzcBu8sitNZxa2nSDYduzfTO3ulDHlwG4fECAZtMN+qwIc6qHTkd35zbgrXB9hTZ5qU88Pk240b1Wnawa4TzLSPmrvZOGHf0hHwut1Gvo1VveB/dtHGOfhIm/QldBsLCziQ79LXHzyHzU1KzNFPVzxW17mdYi+otY+XIO2sJ3lF7dYkdQuAfTaJJdJ9c8oBXpq897UbLdTe7cmCd4NGoNyLc1BdHKya3htuG4NlK3DnecQ4g2IGQN4MRY3OS1Q+/iAIsOJnMnSRZY4is4s3YLQTvNIcTA1i9hyWNak4hsEGNfLhPAKiz6SPPU19w6bnpefKPTVa3Eh0bu/FoggAkWtrCmYag8nxQG7sC055COS018ewHn8U2HL7hcZJM84I/cA+G4M5mT8rx5LCph9wEGXXtHz5KYzE954WmBHC1sr+0Kvrs8ca2uIy0yyTJ68siVqGbueSiBm6ZIk+y6Klg94RYacYAz81CrYWm3M+Zzkchom88c0aKWFJEvuRodAeX7qKCN6c4Nh0/2sq9dxMU5JJuQPL0XynQg7rfE78x0HL/AGvU8dSNdjYKkmTcCPMnLy1W+riHbs6D3dqV8q4fdEADeIzI+EankVoeyWtkmBrx5/fFOGdYINduRNxwPAQT6mFXhpLupB9SrfFuLpYBAiCeEqtosO9HCfcR99F4o+0QW9CxLAG73IDzcQPkVA2Djj/FVSDG8wjl8bXEelvJTNt1RSpNnP4o5xDfc+y5zYeL3KzZjxEsk6b8De8lLYnKLx2My+OapR7noPfTI1PsMpnySqwHd9PLdKh4eqQM8lsbVgDl/wBfVZyeep800UNWj3Tv6SbcjmR01HmpFOt1VhisGKjS06nPgYkHqDHoqTDvIJa74hY/Q9CESyuT1MsmVApLRKgtM53+frmttN3D3Nv3RLsel92drAVQHCZBGfK0DndWzKxD3uAG6BY8DFo5rlsNiQHNcQfCQ4jLK+YXU1KksFs3AzyF/kFJE3vCrMwcH6fv9s+7IYe9JOjSehc4n5Bvqu57NUPC5/Hwjo3/AH8lx+z8O5waB8dZ09B+UdLT5L0TCYYU2NYMmiP9rS00OcnHiVv4e5uREV4xQqzb2zu9p+EeJtxz4hWaLxrKwdQk4NSR5Zid1xjI3z46g6LSXNMtJsLQAQfKM12Hafsr3k1aXx5lo/MeI58tVwGMZVBI3cuJzjOBoeRVGyrB9RpdRG2OUzOG5APOhBkEKIDh26Z+o0yhZYiXAQPLrnrfpzWvuC0Sb+X0/ZQYNJPPqaq2IAcAxzmiP0k8lspVG2zLotJ8pMFa31C4xDnCLQcvUZLfgMP3ZMi4GWl9C45+Vl4zpvg1sw1TQ8Zzv5rZ/wCnEeJ1289fPNfXYx7jkGtBjImegCxxGNdO6DGmV/TzXHJzyR6eEDpJMR+UWKxZR3CN251vxECY+7LV3rvyjXjfrew6lScLXgE5wOg4+fUrx5PZLBHcXTBMznHt5clsrXAcbkyGNHLXpC1UcQ55J3RufMcve6+1CXTJgxFtAhy2Ry3MC+p5nIeswvuCwXiJdoZ8r/7KyptdYNFybTmf6ise2ezMVh6TWOpOZTeJc/8AVP5CR8HMG+nGbNUHLkpX3Rjx6nL7d2p31UlvwNs3nz/bqqz83C62GmfotgZvNvpcc+Sn/wASqnnk6vZ+K36TXHMzJ4kG55T9VMNSSBx+n2Fz2xau6SyfjEjgHNmfUD2CtmPv0WVbDbJmHqqvLsa9OpNNaCMuH36KDtShbfbm3Pm0m/pn6rMvuOX1WzvL+X38l4ioyHQfNwQpLHzY2+/dQDT7t+6PhN28hqPL5QpM2Xkkj3JKNiIXTsxBqObMhobDpOpzvqTkPNckzESIOa9l7M9jxRbTfWh1RrRAF2sdFyJ+J3M5aKzpqnNl/RahUbmyR2b2MWfzajYeRDWn8jfo4+wtxV+iLYjFRWEVrLHZLcwiIvSMIiIAqbbnZplcFwhtTjo7k4D55q5ReNZ6ncJyg90WeUbW2LUoGCC0nLVp6HXpnyVa529nBjgSDHQL2WvQa9pa8BwOYIkLjdt/h8xxL6B3TnuuJjycLjzBVadHY29P4knxZx7ziDig0Q4nj8WullDx+OH5SHcCZJn5HzUja2xa9Ak1KDwP1RvN/wAmghUdXFCbD1Meyr+U0zXhdB8pkxmLqC5eekfU2Hkvn8YBnDp0E+/ooBxDYuZ/tX1lWPhG7zP7LlwJfNiWIxDZG8OcR9Bc+a2VnS2XC2jf349Aquk8ud4Ze7+hpc4+TRZW+G7IY6sZc3umnWs6D/i2XewRUyk+CtZqYQ6siOqB2ZDeX0hStm4CpXduUGTB8Tvyt5udkDyueq6bZP4eUKcGq91Y/pHgZ6A7x9QuppUmsaGsa1jRk1oAA6AWVmGlX4jNu8Q9IFZsPYdPC+Nx7yr+sizf7Bp1N+EKRtXaxc0taAQRBkAgjobFbqrJWgYOVbSSWEZjlue6XLPPNodjGvJLWx0y9FUu7D1RMD5r2BmBC2jCBRutMlV7R4r/AO0MSIIbcarfisI+mfE0tmSLafcey9k/hhwWqrhWOaWuaHNdYtcJBHMKGzTRmupxbPzVz6HjNN9ysmVPEeUfv9Sux2p+G+uGqTf4KpAgHg8C8f1CSubx/ZjF0LuoPImAafjBOn/jkiZi4CoS084+hScGiBim7wPEEFvWPrJHmlGvvNCYRj3v3Gtc58xuhpJnoBpHsu07F/h6+pW38TTc2i07266B3jv07szuzJMgTkJBXkKXYcJM2/h52FdWczE1wW0mw+kJg1HNdLXEC+4CJ0m2mfraxYAAABAFgBoslrV1qtYR0ERFIAiIgCIiAIiIDErVUC3r5CHqZS43Ze/qR0VBiuwNN+YXc7q+d2EwmTRuceh5vV/DCmciQtP/AMWMF94r03u187pebYnf9TLucFhOyVWmIbVfHCbegVlhtkPbmZ9V1RpL53K6wjl25KajgipAwSshSWQYhG5FS7B8liMErg01j3KcDcVowiy/hArHuk7pOBuK7+DC+HBDgrLul87lOBuK3+CbwWP8IBkFZ9wvn8OnA3FezB881MoUwMltFBZCkhy3kyCyXwBfV4chERAEREAREQBERAEREAREQBERAEREAREQBERAEREAREQBE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data:image/jpeg;base64,/9j/4AAQSkZJRgABAQAAAQABAAD/2wCEAAkGBhMSERQUExQWFRUVGBoVGBcXFxwcGhcWFhkYFxYaHhcYGyYeFxsjGhgYHzAgIycqLCwsFh8xNTAqNSYrLCkBCQoKDgwOGg8PGi0kHyQsLSksLSwsLCwtLDQsLCwsLC8sLCwsLC0sLCwsLCwsLCwsLCksLCwsLCwsLCwsLCwsLP/AABEIAOEA4QMBIgACEQEDEQH/xAAcAAEAAgMBAQEAAAAAAAAAAAAABAUCAwYHAQj/xAA9EAABAwIDBQYEBAYCAQUAAAABAAIRAyEEMUEFElFhcQYTIoGRoTKxwfAHQlLRFCNicpLhgvEzFRYXJML/xAAaAQEAAwEBAQAAAAAAAAAAAAAAAwQFAgEG/8QAMREAAgIBAwIDBgUFAQAAAAAAAAECAxEEEiExUQUTQSJhcZHR8EKhscHhFCMyUoEk/9oADAMBAAIRAxEAPwD3FERAEREAREQBERAEREAREQBERAEREAREQBERAEREAREQBERAEREAREQBERAEREAREQBERAEREAREQBERAEREAREQBERAEREAREQBERAEREAREQBERAEREARfCVze2u3+Fw8tDu8ePysvHV2QXjaXLJK6p2vEFk6VF41tb8XMVUcWUu7oDiZefMjI9Fym0duYqsT3mMrEG0DeaPQD6qCWpgjWr8Fvl/lwfo7vBxHqm+OK/MBw1Umd93U1BPzUkCuz4a9Qf83AerXRKj/q4E0vBJr8X5fyfpeV9lfnTZ/a7G0MsRVIGjj3jD/l4mrosP8AiMawAqE03/raYaT/AHCN08nCOaljfCXQqT8Lsh6ntKLxfD/iLjsM8h1RtanNi9txycRcG4XV7B/FvD1XiniG/wAO42Di7epk/wB1izzEc17G6DeCGzw+6C3JZXu+h3qL41wIkGQdQvqmKARRsVtKlS+N7WngTf0zWmnt6g7KoD5H9l5lHahJrOCeir6m38O0w6q1v9xj5rB3abCgb3fMjiDI9l45xXVjZLsyzRQKe38Mcq9P/MfupVLEsd8Lmu6EH5L1ST6M8cWuqNqIi9OQiIgCIiAIiIAiIgCrdubfo4SmX1XAcBq46ADVae0naOnhKe84jeM7reP392BK8Y2jtari65fUcDMgNm1Novc5km2UT5QILrlWuOpr+HeGy1T3S4j+vwLXtN2/q4oOY1xpU7wxsh7uAJFx0z+S5vA7HrVp7tggGS99h5i/1XY9nOzggOe0RmBGdtSTxuuo7o20iMuSqqErPamfQO6rSry6Yo80rdjKrQHPcHONmsptcS65OcCBJzPqteH7MYhjhO4wmwB3ic7iG70L0+pYKDiQ2DOnH6LqVUTmOvsfB5njGlrj3jbg6NAy5FoOSjDccficCTOUewsu12xhGuYd4WzA9fNq4ulSpvq7u9A5CQL9eiryoa6F2FymiQcO69w7KxEGDrMQVXV8MJv4TwJs6fvPJddhNkU2xu357x+RsrOps1lRkPaHD3vqOdl1ChoqTuSOBpVyP5dTo12oj8juLc4OmYtIWb9nksdAluY+RH09Cpu2Nm924szBux2o/pKldkqoc8sfk8OB/pcAbjgQQCuJ5eO/Q8jJRy/Qm9hu3tbAuaypvVMK/Q3dT4lvLi3rC73tN29jdZhzIe0ODxm5pyLeA58QQuSGwmuphpsd8+LQEBxnoZEhU2zXua11Bw8Qc402mw37l1OdGuIHnHFT+bOMdvyKstLRZb5mPj9S0/iXP3nveY5mZM3zzW3As3zDQ+wDv058Yy6QVAwOEc9rd2SXOz3fC28kkcRl0CvMTh3spimzwzcvJgkakxzVVwn1L8ti9lHyrtKowRJcTkHeICbX1aPOSpNLaxa1o7ph3yWw15aRAJc64NrKuZQLBBNiSd4NytbW0CwWOCr7tVzavieL72gDwLXz8PuVBLd6kUtLVJcL5F7hduYcQCHNMhslsiSLXGnOEr1KLid1zd7iAZtyAlR37OzDZG82S4iZLXA24WW//wBOLGsvvQ4kGfynIX6m3BPLb/CUJaarOYyZto7SqtltMudGe/UdI/4gwsR2prtMF5bIkHdlvnJMqVh8I5w3/hMR1EzCxxGxWQTLpkOsciPzDrN1PF3ejOI10J4kiZgu3XdwMUABb+YwWE8W/t6LraFdr2hzCHNNwQZBHVeY4rYLi2TDhezhlxBgw5p9ls2JtqpgXgFpOHdZzfzMP6h+r6wrVWplF7bfmQajw+Eo7qevY9ORYUazXtDmkFrgCCMiDcFZrRMIIiIAo+PxraNN1R5hrRJUheXfip2k+Gi10AyT0aYkjUF0/wCC4snsjkt6PTPU2qC/6UHaraRxVVznOAP6dYtA/tEzAzPFSdgbODrNbN91ziLNFidPESPSM7qs2RskOcwubO+N4DUxProSchEZLusIBSG7EDiNSc/vks6C3ybZ9jfNUVqusnUqIA+9efVZF6w73SYXx1S1lbMXDMKzlCe+dY6D0+q2V3klaKxJG9zPL5LlkiRyXbLaTqYDGjPM8B1XP7LY3faQZOYtnysCrvtdiWNAkbzjfOwHDqudwG0QHaZzlpbRVZy9o3Ko/wBng7bCuabD3Cs6LIEHRVuAggEzfI2MjorGi6QrkWmZNnUoO2DButOoJgjMSDw0kKi7M1P5gdH5ptlcH6q97YU/5W9APiEXuLx9+Sq+zFVrQ5x0v5eL3uquoWMnTaVWTr9k4ppY9pkS4gE5y1tj98VzfaCkRLo+OG/8gIPqXeykHGgASb5C+uZ9zmpNchzW7+UeEgEkvFt6OF4HNV1PeuTurCeV6mzs1t5z2uYc2GQbeMXz4kGTzV1i6c0zN+fT7K4zCYc4d0X35BjXe08okHryXSnazHkMBMmc/f8AZW6ZqcWn6Hl0NslKPQmVCGsaI3oOXEkRlwVRSxbX4wNc0bu655PETAF8xcXz4L7tvaQa0g8HEHoJlc1sjFRWA3SS9gEl1wfDcADll+ygs4kizp4Zg2egUMWHb8GA4AX6Q3PirbCOlpYcxA8jB/dUmya9M095vi3fCScpaNPVW+zcQHb0Xkz6QFKjPuXXjoT8M5u6CMwYPIiyycQBlYTaNNVCp1/E9oB5EfqGa2AlzXCfGPR2o9RbyXZUcOcsyE7sCLZTw0nlCqdr0d0NLm/F4XAXAJ16z6hW9RwDWlreDbfpP/cqJjAKhLTMEQTrPHyN1HZFTWCamWJZ9DV2G2yaVZ2DqHwul9AzwvUp+XxDlK7xeT4zCucxlQGKtMh7Hj9dM/I3BXpOwtrNxOHp1m232yR+lws5vk4EeSn0lu6O19UUfEqFGfmR9evx/knoiK4ZJG2hiRTpucTEDNeGbTAxFV1Wp+YQ0E/A0O0HJtr6gr0/8SNq9zhDeC63SbTa9gSfJeR1niAKZMCN52mtrCTmMrLP1cstRPrPA6cVu3v+x0+xam9Vc+PgAaDGQ6aX43sFdPG7M8/e/mq7YmGLKYO5E3M2ueev+lP7lxcQROvL2XUUkixbLM2SqJJmYt63us2vkTukDQz9FGFF4gC3PKP9La3FOAggGPb911llVx7GNWmdOEAaqC5jibgwOKmVtqNtaNc81Hx+PLaZeSAI+dh0XEpYOoRllLBw/ahpNUnc3gDbxQFz1OhJkMb6k/VXG2NozeQZ8z7KqbiLz4ifSeKoKbeWbaWEona7EINMAgWygRpfPRWTKoFgcrfsuY2AHmZGYGZmM/8ApdFhMOQ7ONIHur1MuMtmXfXiTIPaWoO5MixLfUGfouewmKAEfqAz0InMea6PtHhQ6k+N0kQYJOhk5FcTV2Y+sRu1SwCxgSZzGZGiivw3yV9Rlad47/Qt8RVA+JzZHEiAOmc8eKm0u0DAW333ZANafFGQFpEZWGqgYLsVRLZc+o486gEcLBqu8L2fxLC1+GxMFoDW0ntY1hA0kCJPEt8wq0YRUlteDOhba1iL+ptOGxL/AOZ3W64A7jDZ0HORkLSYLib6Kp7S0KmGrU3bxiswOMaPEB/SDe3Fd5sXbza00MQx1CuB4m3uOLSJtrmeROnK9tcE52Ha4ePu6gLTmYcC1wPt6KZry5rHqaWmszHHbv8Af5HN7X2lPhaRcRc572d8gLDNbdl4xwcCGwTujmN25IPIn3VJRoF5Dt1zrxYHK+oH3Cs8NjZq092bNdPofaIXtnPBo1tco7PZuN/+s/dHxTPKRB8zmuk2WN0giJI00yK8/wBhbQLKDmnxAk36DOCNQui2ftLvKZcAZDd2Qc41nzUieVkq2wzlI6enVbaMzvHreD52W+o7cgtgy2OhbcKiwZO6wyS8ODuRk3E9FeDdJs4Z35GIK6yU7I7WbMJiA4xyB+/kvj2tLy3U384vf7zX3Dta0tmP0zxBkjpBELe5rSZyzBOtkyQNpS4OZxOHIqOZfLek6h4k+YIPqrr8Oqu539CZAcKrej7OH+Qn/kVG2rSHeMdrui/EA35ZfNaezlTusewT/wCQPYedt8e7fdV6Hsv+JPqf7unfwz8j0NERbJ8wcL+IrQ5pBEwBA5yXeWS4IU2Uy2wc0eIgCwAiT5D5Bdv+JjjuOH9vycNL5wPNee4OoWbwLu8cQC4N+Fmm6DrYhZOqz5mT7fwpf+ZHZYHaQfTDg2B+UaWsPNTqmM8BDTDvl66qoGIcWhrdLRzyz+9VhLjvEibTP1jVTxaaI51LOS2w9Y3LiTNpnKR7KY5zS2bTGvzXOiuDYOmOGSnsqNbTh0kkGPsr1kU6/VGFahv3HnoLZqp7SYf+XuzALhJPIEiw5wpH8XUdMWA1IiY9PRa8QfA6SCdSJ5cfoq9k+GizUnGSbOGq7JdveHW4JIyUuhs1jY3jcZ63+l/mscS7xEze4E3++q1l7oI14D9yqLbaNHLZcYZ4pkEuAFxDYv6X1Cv8NlIAA4nMyOK89pYkNed7OYjNdfsvGbzA5x3RwGZOSuUZXBSvhlZLKvQbukfE4iOVwZXLtwoo1H0rEy2P6XRLRPEgxK6fDPbcmw555fNVO2MLI7wCwcC/iY+AA/M8FZs6Z7FWKTzB9GQaW1CCJyGhAnncW9laYTtCwODXSAcpAIPBczjcWajbWfNzxGU8jkq04h7QRMjhFjxI/SeMcVEtreSrHTqt4Z6hjn0zSLiYLASDExcEtFwYNhYi8GxAXHnGvO6Kpcd4fFvZ63BIAdHrc8VXUcc8Bjt8up7zd4TkAfQa+66bG7PD6bgRk20R+TK/n7qvqXyZXicXCUezILMYT/3J49BxWx1fe+Ibw5zrzF/Q6qsp1HMMOjrFjrZSW1eX0We446GbFtPdHqSqVCnAAlkZRJGRGp4EqTgmOpNc2CWuEtIFrWy043UAVOX36raK7rX+/qpIaicOvJo0+JX18Se5e/69fnk6ehjw4saSINPengRH7wrIYgtc14MteYI+R62XG08Y4mSQ2AQDEWJEtgZDmr0tmmwhwO7exsbTaOSvV3KSyjapur1CzH/qfX7950uOaZc06xHkZPS4W2lLC4G7Tcef+1TbL2kKsB5Mi46QNVOftEDcboRAJ4jJduaOJVSXsY+/tGrG1A/cANmiD7KFhXRi6DhmMRunpuxblBVZVx9RjKe98Z35tn3ZOnCIVj2fBdUa464hkf4sGXmooc2plm2vy6n2wz09ElfVuHxxxvbjC7xg5ObcaWJC5LZ2zqcuiHExNucjr66Lv+1lCWsdlm0+eXyXFuYKZImN7xRlEwYmOU9YVK5cn0/h9rdKSNPe7rmwCWTf38pUirjmVBulkwd6Tl7XyMeag4WhVl03a4ZB1p0Nss/mtlWo1jCN24zjhrANyq5otJm2g5jSPhaI6ZX1v65qbU2iwQDJ5tEdM1yTd530No53Ug4moRo0D09160eypTJO0ca6f5fpnEfJfHvcWy5sCLfqMxppkopr7oJBz5L5/FFwAdkNY6+q4cTvZjBA2iYuwWHqeXBRK2IlsZE8iTBzjT/pTcRtKfDu56nM+QUXE1GgCSST+UZeZ+ij8rkmUsIpxhSCQwRzOcdclaYBzmCOcXKmMf4JgNjX6KCKhPJup4qWJxOW7gsW45oALiR7+ilDFNqBzA4GGnLKeM8lUmiTe4GmluKkYLARcWi9/a3EqXfhckDiimNEtbfP93BRXslzuIhwHEGB/wDoKxx9YkuJzJJPll7qsrtO8YzAj5T8lTqlyRXowwDwHFpycC31y9wu92NU7yg0uO8cieJktPnMLg8FgnOc7Sx87j/a6nsbX8VWmT8MOaOR+I+sevNT2xykzI10fMoz/q/14G09n71MOnxNtnq2R6KowuJGRFxYgkZrrHtBa4cSY89Vze2cEWkPaLwCY4AXPks5rDwYCeDcyoDos2nhKg0K8j/X+1KYfshc7Ds3tb92/dWWAfm0nwkRc+kKtY7oeh/eFKpVcxkV3HKJK7ZVTU49UdPhtmkBpzcBu8sitNZxa2nSDYduzfTO3ulDHlwG4fECAZtMN+qwIc6qHTkd35zbgrXB9hTZ5qU88Pk240b1Wnawa4TzLSPmrvZOGHf0hHwut1Gvo1VveB/dtHGOfhIm/QldBsLCziQ79LXHzyHzU1KzNFPVzxW17mdYi+otY+XIO2sJ3lF7dYkdQuAfTaJJdJ9c8oBXpq897UbLdTe7cmCd4NGoNyLc1BdHKya3htuG4NlK3DnecQ4g2IGQN4MRY3OS1Q+/iAIsOJnMnSRZY4is4s3YLQTvNIcTA1i9hyWNak4hsEGNfLhPAKiz6SPPU19w6bnpefKPTVa3Eh0bu/FoggAkWtrCmYag8nxQG7sC055COS018ewHn8U2HL7hcZJM84I/cA+G4M5mT8rx5LCph9wEGXXtHz5KYzE954WmBHC1sr+0Kvrs8ca2uIy0yyTJ68siVqGbueSiBm6ZIk+y6Klg94RYacYAz81CrYWm3M+Zzkchom88c0aKWFJEvuRodAeX7qKCN6c4Nh0/2sq9dxMU5JJuQPL0XynQg7rfE78x0HL/AGvU8dSNdjYKkmTcCPMnLy1W+riHbs6D3dqV8q4fdEADeIzI+EankVoeyWtkmBrx5/fFOGdYINduRNxwPAQT6mFXhpLupB9SrfFuLpYBAiCeEqtosO9HCfcR99F4o+0QW9CxLAG73IDzcQPkVA2Djj/FVSDG8wjl8bXEelvJTNt1RSpNnP4o5xDfc+y5zYeL3KzZjxEsk6b8De8lLYnKLx2My+OapR7noPfTI1PsMpnySqwHd9PLdKh4eqQM8lsbVgDl/wBfVZyeep800UNWj3Tv6SbcjmR01HmpFOt1VhisGKjS06nPgYkHqDHoqTDvIJa74hY/Q9CESyuT1MsmVApLRKgtM53+frmttN3D3Nv3RLsel92drAVQHCZBGfK0DndWzKxD3uAG6BY8DFo5rlsNiQHNcQfCQ4jLK+YXU1KksFs3AzyF/kFJE3vCrMwcH6fv9s+7IYe9JOjSehc4n5Bvqu57NUPC5/Hwjo3/AH8lx+z8O5waB8dZ09B+UdLT5L0TCYYU2NYMmiP9rS00OcnHiVv4e5uREV4xQqzb2zu9p+EeJtxz4hWaLxrKwdQk4NSR5Zid1xjI3z46g6LSXNMtJsLQAQfKM12Hafsr3k1aXx5lo/MeI58tVwGMZVBI3cuJzjOBoeRVGyrB9RpdRG2OUzOG5APOhBkEKIDh26Z+o0yhZYiXAQPLrnrfpzWvuC0Sb+X0/ZQYNJPPqaq2IAcAxzmiP0k8lspVG2zLotJ8pMFa31C4xDnCLQcvUZLfgMP3ZMi4GWl9C45+Vl4zpvg1sw1TQ8Zzv5rZ/wCnEeJ1289fPNfXYx7jkGtBjImegCxxGNdO6DGmV/TzXHJzyR6eEDpJMR+UWKxZR3CN251vxECY+7LV3rvyjXjfrew6lScLXgE5wOg4+fUrx5PZLBHcXTBMznHt5clsrXAcbkyGNHLXpC1UcQ55J3RufMcve6+1CXTJgxFtAhy2Ry3MC+p5nIeswvuCwXiJdoZ8r/7KyptdYNFybTmf6ise2ezMVh6TWOpOZTeJc/8AVP5CR8HMG+nGbNUHLkpX3Rjx6nL7d2p31UlvwNs3nz/bqqz83C62GmfotgZvNvpcc+Sn/wASqnnk6vZ+K36TXHMzJ4kG55T9VMNSSBx+n2Fz2xau6SyfjEjgHNmfUD2CtmPv0WVbDbJmHqqvLsa9OpNNaCMuH36KDtShbfbm3Pm0m/pn6rMvuOX1WzvL+X38l4ioyHQfNwQpLHzY2+/dQDT7t+6PhN28hqPL5QpM2Xkkj3JKNiIXTsxBqObMhobDpOpzvqTkPNckzESIOa9l7M9jxRbTfWh1RrRAF2sdFyJ+J3M5aKzpqnNl/RahUbmyR2b2MWfzajYeRDWn8jfo4+wtxV+iLYjFRWEVrLHZLcwiIvSMIiIAqbbnZplcFwhtTjo7k4D55q5ReNZ6ncJyg90WeUbW2LUoGCC0nLVp6HXpnyVa529nBjgSDHQL2WvQa9pa8BwOYIkLjdt/h8xxL6B3TnuuJjycLjzBVadHY29P4knxZx7ziDig0Q4nj8WullDx+OH5SHcCZJn5HzUja2xa9Ak1KDwP1RvN/wAmghUdXFCbD1Meyr+U0zXhdB8pkxmLqC5eekfU2Hkvn8YBnDp0E+/ooBxDYuZ/tX1lWPhG7zP7LlwJfNiWIxDZG8OcR9Bc+a2VnS2XC2jf349Aquk8ud4Ze7+hpc4+TRZW+G7IY6sZc3umnWs6D/i2XewRUyk+CtZqYQ6siOqB2ZDeX0hStm4CpXduUGTB8Tvyt5udkDyueq6bZP4eUKcGq91Y/pHgZ6A7x9QuppUmsaGsa1jRk1oAA6AWVmGlX4jNu8Q9IFZsPYdPC+Nx7yr+sizf7Bp1N+EKRtXaxc0taAQRBkAgjobFbqrJWgYOVbSSWEZjlue6XLPPNodjGvJLWx0y9FUu7D1RMD5r2BmBC2jCBRutMlV7R4r/AO0MSIIbcarfisI+mfE0tmSLafcey9k/hhwWqrhWOaWuaHNdYtcJBHMKGzTRmupxbPzVz6HjNN9ysmVPEeUfv9Sux2p+G+uGqTf4KpAgHg8C8f1CSubx/ZjF0LuoPImAafjBOn/jkiZi4CoS084+hScGiBim7wPEEFvWPrJHmlGvvNCYRj3v3Gtc58xuhpJnoBpHsu07F/h6+pW38TTc2i07266B3jv07szuzJMgTkJBXkKXYcJM2/h52FdWczE1wW0mw+kJg1HNdLXEC+4CJ0m2mfraxYAAABAFgBoslrV1qtYR0ERFIAiIgCIiAIiIDErVUC3r5CHqZS43Ze/qR0VBiuwNN+YXc7q+d2EwmTRuceh5vV/DCmciQtP/AMWMF94r03u187pebYnf9TLucFhOyVWmIbVfHCbegVlhtkPbmZ9V1RpL53K6wjl25KajgipAwSshSWQYhG5FS7B8liMErg01j3KcDcVowiy/hArHuk7pOBuK7+DC+HBDgrLul87lOBuK3+CbwWP8IBkFZ9wvn8OnA3FezB881MoUwMltFBZCkhy3kyCyXwBfV4chERAEREAREQBERAEREAREQBERAEREAREQBERAEREAREQBE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http://produkty24.com.ua/sites/default/files/imagecache/uc_product_middlesize/yabloko-lig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15541"/>
            <a:ext cx="981546" cy="9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6" descr="data:image/jpeg;base64,/9j/4AAQSkZJRgABAQAAAQABAAD/2wCEAAkGBxQTEhUUExQVFRUVGBgXGBcYFxQXFBQXFhcXGBQUFRcYHCggHBolHBQVITEhJSkrLi4uFx8zODMsNygtLisBCgoKDg0OGxAQGywkICQsLCwsLCwsLCwsLCwsLCwsLCwsLCwsLCwsLCwsLCwsLCwsLCwsLCwsLCwsLCwsLCwsLP/AABEIALIBGwMBEQACEQEDEQH/xAAbAAACAwEBAQAAAAAAAAAAAAAABAMFBgIBB//EADsQAAECBAMFBgUDAwMFAAAAAAEAAgMEESESMUEFBlFhgSJxkaGx8BMyQsHRUuHxFGJyBxVDFiMkguL/xAAaAQEAAwEBAQAAAAAAAAAAAAAAAgMEAQUG/8QANREAAgIBAwIEBAUDBAMBAAAAAAECAxEEITESQQUTIlEUMmFxgZHB0fBCobEVI0NSMzRTBv/aAAwDAQACEQMRAD8A+4oAQAgBACAEAIAQAgBACAEAIAQAgBACAEAIAQAgBACAEAIAQAgBACAEAIAQAgBACAEAIAQAgBACAEAIAQAgBACAEAIAQAgBACAiizDW5uAVc7YQ+Z4JxrlLhBDmGuyIKQuhP5WJVyjyiVWEAQAgBACAEAIAQAgBACAEAIAQAgBACAEAIAQAgBACAEAIAQAgBACAEBxFihoqTQKM5xgsyZKMXJ4RVx9saMb1/ZeTd4qk8Vo2Q0feTFXTUQ5uKxS1t8u5cqq12IYsZ36j4qMtRZjLZZGEfYihQTnepWRxsluyyU1wSgEJGU4PDIbMcgbRcz5rjzXq0a+cNp7ozz00Z/LyW8CMHCrTVe1XZGxZiYJwcHhkimRBACAEAIAQAgBACAEAIAQAgBACAEAIAQAgBACAEAIAQAgBACA4jRQ0VKjOahHqZKMXJ4RSTEUxDXTTkvB1Fsr5fQ9GuCrWCAsI0WPyZZ4LOpPuVs26a+KBDYz4QAxFzqEm9QALigppqro1R6fVszqcSxDfFUykuwydtCz5lki2S4Vohl8kMi8S2eSPEF9C2O/ASkyYbqjLULTpr3VLK4FtasjhmjgxQ4AjIr6CE1OPUjyZxcXhnamRBACAEAIAQAgBACAEAIAQAgBACAEAIAQAgBACAEAIAQAgBAUs5Hxu/tGXPmvI1F3mS+iPQqh0R+rICVklZ7FqRHU1VDlJslhBjUG2Ok4cVnlzgkkeseuR5DQwwrRWUtHEZqta2JQYqToVBbcl/wBh7ZE3hOEmx8l6Whv6H0PhmbVVdS6l2HNsbbhS47bqu0YLuP4HMr1LLYw5PKlJIqN39sx5yK4jDCgwzcAYnvJ+UEmwsL0CpqtnbLbZIjGTkzUrWWAgPCUBE6ZYPqCqd1a5ZYqpvsAmm8VxX1vuHVNdiRrwcirVJPgg00dLpwEAIAQAgBACAEAIAQAgBACAEAIAQAgFNpxsLOZt+Vm1dvRXtyy/Tw6p/Ypg9eG5G/GTpVMHNUTO4IjmoSe5PsDlVJdwiGPNBgLnZAEnoKn0XE1lL3OtYTfsZjdreKsRz4pwtjON9Gm2AHgMNugWzp6UeRVqP9zMuH/EbWqmkeiKxm3VbjuXRexkttb04H4IIBIpV2YzB7PEUKtrh3Z5+p13S3CH5kEWMSwxHnE51yTnfL1WuT2yzy2+7Nn/AKcSZbLOiH/leSP8W9keeJbNFHEOr3LKltk08aO1uZ/K0zsjDk0RhKXAhF2pX5bLHPV/9TTHTe4nFjk6lY7LmzRGtI4EQlU9bZPpSDEeKh1T9zmEdtic1KNjXci4jUCcI1r3rXVq5LllM6Uyxgxw7vXpV3RmZJwcSVWkAQAgBACAEAICKYmWsFXuAHvIKm/UVUR6rJYROuuVjxFZKmPvG0fI0u5mw+68a3x+tbVxb++y/V/2N0PDpv5ngTfvDEOQaOhP3WGfjuofyqK/N/qjQvD61y2RHbEY/VTo38LPLxbWP+vH2S/Zk/g6V2/yeDasb9Z8B+FD/U9Z/wDR/lH9jvwtP/UmZtyKM8J7xT0WmHjeqj82H+H7P9Ct6Gp8ZQ5B3gH1MPQ18ittX/6CP/JB/g8/5wZ5eHv+mRYS20ob7B1+BsfPNerp/EdNe8Qlv7PZ/wB/0Mtmmshyiv21G7YHAevsLJ4jZ61H2NWkh6GytbFXmdWWa3AlDlxkMHociYwckrh3BwSoPgkZnfSeDJd1DRzuyL0z4dKpTFSmvpuVaufRRL67GN2TMAsLevK2vhVel07YPnzZ7m7dLm/BebtHYNc2cOlvYVCl07M9HQ29f+2+Vx9ibfTbPwoWFp7cS2tQ3JxBGqlH1PJdrLfLh0rl/wCD51I3d1A9fFXnjYNBPx6tAGZXLJ4WRI+ks2k2Wl4UJpBc1jQTpWnap1qtj1CqrUI84PW02jckuoq/90LzXP7rBO953PUVCisEzIzs1llbLk70RJWxz3d6qd0s+xx1olbEK75skQcUdNfVFYmRawdByl1NnMHoqpZObE0OKQrq7nFlcoJltKTWKxz9V7Gm1Ks2fJitq6d0NLYUAgBACAEBU7a2yIPZbd58G8zz5LyvEfElpl0Q3n/ZfV/sbtJo3d6pbL/Jlokw57quJJOpXyVtk7Zddjyz2o1xgsRWAaxVZDZOyGupZK3IlhwlZGtyISkdOgJKprjc4pnPwSo9DO9aAw+S44Ndh1HDmKLj7klI5c92pPVXw1Vkdm8/cdMewmZksdfXJWRufKLlBSRYwItQtUJdSM844ZKXrr2IdJC6PdVeaurBNV7C8WYoq3b7E1Ax++jzEaG1pTtaUNOOui3aF5kzz/E4PyU17mV2RLxnEfDhucK0sLEa0dlkSt1lkY7NnkVUWTWYrJfy2xpuG9sQQwS01u5t86g31BWdzhIur0uormpxW6+qFN5XxXxi50N7RkBStAOYJFeqlVKGMZJaqu2djm4v+fbJWS0WhHGp8bWOqvMfS1sW39a0vYNAeVwLA++CzWxeGyL5LZ+0HRX06KE7GfaQgunKNPIwKAWUcMpkyxa5Re5S0BPFVN7bj7BlkovbZDk6aV1bkWiVj1bFkWiUKa4K2dgLvBzJ3CdQq2uTi8ojJZRdS8XE2vivoKLPMhk86yPS8EqtIAgBARTMYMY55yaCfAKFlirg5vhLJOuDnJRXc+ePiue4ucaucanvPDkvg7bJWSc5cs+rjGMIqMeEMQ2rOypsdhQaivBW105j154M8p4eD0CpAyRJTaXBxvCyMsYG/UFqhCNb3kilycux217eI/hXRsp4yRcZexNDAIt7qtFfRKOzK5ZTPDCC55MWsnepisWGBksVtUVvEvjJvkVicPd1jec9LLo+5XzkKoI9g8Ug8M01sqtn7TLSWOzFltcXH1RLZ1qRcOnNQoSsfYpVS7kX9UMyq/uScH2E5qbFVJQbCiQSEgyYi9sjC2lv1E5V5WVylKGEts9yjURUo4aybEyQbbCABllYD7LX8NKDyzGrUyB7QVDK7FqyV8zIh1vZWdxbZapJGen93w+zhlkb4mnvXYaicGLaK7V6kZWd2PFgvxXfDrnS7RzHDmFvhqIWrHDPG1Hh8q3mO6/wX+6kvi7bjnkNVycd8H0b2jg2jWiy5LCMuWSsFM1XjuyD3Av4KmXOx3Huc4lDsMEkJylVgjJEoVnBAlhlWRaK5I7D13JzB2FJER/ZsW9OK9PQWYfT7mbUR2yWS9UxggBAV28B/wDHidw9QsXiP/qz+xq0P/niYuCy6+KlufRTewzRVNNFOckceZwKUIyf0Jwq6yvj7Sd3K+NK7mqGmiLOnncSrFVH2LlRH2OP6t3E+K75aJeTH2GZfabxqoSpXYpnpYPsXcntXFZ2Skr5R9M90edbpejdDjn2rporZvMert2M6W+Baoz14fdZVBby7/z+YLt+DhzK/ZdVexJSwJjdthc57qlzjWlaAW4DNaK5Sa6eweqfCLWWkg0ZK9VxaM8rWyxhQwRkPCq2V1rBmlJ5M9vJsRjIT4rBeoNBwJFacNSqp6boXXn8DbptQ5yUGZnd0nGLgCtSf1UzCzX47m+UUos3MrtMOFHG9uCsp1y6embPMs0ri8xHyxjh2Vu/2bF6DL1Ti/ULmWWd0MtVpFFlVCdOOSyNpXzMqDwWC6PdGmE/cz8xLmAS9g7B+Zv6f7hy5KyjUOXpfJsj0z2ZZSk6HCoPvgtPUVzqwNfGsLqDf1KugBHqe5VuWTvRhAyJr96qBxxJ4cUZ++ilF9yuUXwS/E5qyT7lfSSh4Xcp7kWmSsKmmVtErXqXVkg0Sy76OHeFo008TRCyOYsvl9EeYCAEBS72R8MDD+twb0zPosHiM1Ghp9z0PDYdV2fZZMpLN/ZfIRWT3LGNsg3u4ivL8KbqjldT/sUOe2yKadccZaa2NOPgkY4PQqS6E/cVi11/Cmi+OBRytRciN0RSSBJCiKMkRY3Cj01VUoZKpQyPS+0xUNLqAd59FHy334MtlGMtckkXazBbzTobjhIrVDe7LOSdVocNRUdyx2Sal0oy284HYRqr9K23uZ5LBOX0XqKSWyK8ZJYDqrVS2yE1gS2/NEMwN+Z9R0oS4qrV28Vx/iNGiqzLrfC/iMUJtoxNDW4cRw+OaxzTfB7ca+G3uOiZBFa38ll6CPlvOByS2sWnOylDrr3iUW6RSRppPabXhelp9en6Znj26aUGTRQM1psw1lFcW+CvjMXlXR9zVBiUeCCCCKgihHesLeHsaIyZiiTAimGdLj+5v0n3wK9RYsipo9OMlOOSxh7RFlS0znljMKaUOCMqxhkavvPkV0qccDMONl/KlwVOIw01XcZKmsEjX06JwRcckzI1ipKTw8lbhuStcpLgg0MSfzDvC06b51kqt+VmkX0x5AIAQGW3wiVdDbwBceth6FeB43dhRrX3Pa8KjiMpfgUcsF4EOT0rGWkNlRmQtirTjzgxSlh8FNtuWwnEMjb3RVOtw+x6Gkt6lgqWuxGmi7jBua6URxV1EkKxCrUdPGFGcyd/Eso43ItnsBji6lQ2opUhSwu5TZLYRmYLzEDG2Jc1pI4EgK2LjGLb7blUpPGUfR2AAACwFugyXgZbeTzXudtfQrbT6WsEXHKO4Yrmt9UHLdkZPA9K0AqvSp6YLJmsy2Z7bM6PiWzq0cg0HE70A8V5M7Ou1y/A9XS0vy9+N/z4RjMdK81ZjJ6pz8crvSgMy8e6hKJ0v9lTNCFjsjjdGHU15Rr6gsHcvYrkpVJ/Q8HDUmIxCvPs3TRpQu9YJFqM1vtJYoTYos6GQDza409aea26CzEnB8M1aeeJdPuZWXiuGa3TijemWcGaWeUAWMtMA0FbKvGOSuSHsdu7NdaytinuMwYwARYSISi2xoPUslOCWppYLknlbEdu4zDCkUyHZNvbaOYWvTQbtivqZ7XiDZol9KeSCAEBj95wfjnub918l4038T+C/U97w5ryfxZWsFl5SNj5GIb1phLDKpRLCEGkUN/RepBRlHpZlk5J5RQ7W3ecyr4dxwGY/Kz26ade/KPT03iEZ+mwonAmxzVCa5R6P2FY7VZFjJNBlSQCeyOJ+wFyuOSyVue+FyWUpI1FWN/9nCp6NFguZb4M9lmPmf4CsWDTm6+Kpz7gu9SwM/kdycLFEYTo4eR0VNksRa+hGe0WajHnRedHOHgwdK7g2ItdTeDriOy4svVoXpyZp8jD/kstFufK9PJUvm3MbtNxEQ192ovHqPfoSdaKEQ6igutWTRkhMMqWTo1KwioSkcbLaVsQs81sVT3RtpMVhNW7SRUtOvxPnbdrWJvcKrDKSzg0JPBDEcqLNyyKKzeG8rG/xr4EH7Luk2uRZDaaZ8/l4y9icT0Eyzl3tKzSTJZLCC1un8qp5OZZYyoblSuvJIMpnnkbZCZoOi7KMSvql3GoZoucFUlknYV1clTJwrVHcrLrY0v9Z7h9yva0FGPW/wADztXZ/Si1XpmIEAIDP70SlcLx/ifsvn/HdO3GNq7bM9Tw63GYP7meuOi+cTPW5JoVForaK5ZGYESh7lsqs6WUzjlFnLRwvUquizFZWyKckIUT5mtJ46qFlFM3xuWVX218NicLYcIGwIrzKojpIZ5f5l8tba1ueP2VDrXXiST6qEtNBcM6tVZjBxFYBlb3/KraxwSjJvkotp2diHVZpP1M31LMcMXlngOHePUKuSymiUlsXgiAVrrbrVZa8JPJk6W8YPGuyVkOMBodlXXqvR00t9zPYh2G4lb4OXczyUUU28Gzi44mi+uV+awamtwsylsz0NFqEl0y4MpFgmG/tigOXPj6qPK2PSUlJbMYYxrsuqhwN0NwpUAWNvJd2ZU57ncszHEArQcf4VM5IWPog2ayDGDW4QRZX03KuHSmjw5wcpdWBOM4VqPVZ5STeTRFPBE8qMkiaRS71TWCSju/soO9xDR6qzRV9V8SN83XHq9j5bLzx1Hv3Ve5KtHnrxS5PsXMjNA64Tzr6hUSqybK/F4f1xa+2/7F3BiEEeWqyWVuL3PTquhbHMHlD8GZuqMYZNrYsIMTJSZUx2G5MZK2hiE6pU4LcqksFlsyVLyOC3aXTucjJqLVBGnYwAADIL6CMVFYR4zbbyzpdOAgBARTUEPaWnUKu6pWwcH3J1zcJKSMPNy5Y4tOi+EvplRY4PsfSVWKcco459FDJImpSxV6eNmV87oDGIVnmtcDoTJDNEdFY72uCCqTOHThvy9/Zcd8sklSjl02ePs5hd86XdnVShePGJ9+KjKbkWxgoiEYE5/tRVl6aRWRXYTfjbxVqWSecl22NiAIyIr46LC44bRSok7K0qrIJ8kHjgmZGofdFbGbjLJW4ZRZSs14c9F6tNyf2MdlQyWVNarRKHVvkq6sbYOY+zYcSxu3g4AhR+GhJ+l4EdRZDdclS/dWGDWG8tPV1ByB6aqmekzxI2x8Sn/Uv0PRu0A0ExHGwNKC/JUz0TUct9s8Hf8AUm3hRQz/AEUOHdg5Xu6qptprSUof33eSrzrLNpsgiOGtjyyWKUIrd8lkUzgRs8V/dr1UlNP5iXR7ED4uig3tgtUe5iP9Tdp4WQ5cG5PxH8gLMB7ziPQL2fDaHGLm+WeP4ndxBGJhczT195ZrfI8oflCK6+Q8v3VTRxsu4EZzRn4iq44KSwyVd9lTzB4LGQnW4qO7PCpFL8zl1WWenxuj3NP4tGz02bP37M0UGH1Hsqryz0PMzuOQrLsa2VuRZyMAuNALrTVU5PETPbYorLNVJSwY2mupXt01KuODxrbXZLIwrioEAIAQAgKzbGzfiCrfmHmvM8R8PWpjlfMjZpdT5Tw+DKRGFpoRTRfIThOqXTJbntxkpLY9+Jx0XVMdPsdtLTrRXwlFkWpI5aBlUZ8dFZHHB155I34airu/M+ij6crcmurGyK2en4cP5nivAXd4Zjqp16edny/mSdkY8lNNbzltfhMpX6nX8GjrqvRq0OOWZrNRko5vbsc3qM6kUz86/wALQtDV3yV/FTXBD/vrjeIGtqcIIrSvAg+qqlo1HaLyaKtXleo0u7u0Q6sIm4uO45j3xXm6qlr1mnq3NA191ii8HHHYlr0VmxDBK1ymm0QaJ4Ucjmr69RKPJVKCYzDnD+60R1fYqlSNS8xStBnrqVpquwnhFE684ySxpm19L9/EeYVs7vTl9v4yEat9ismIgoeZz715tklubIReRCLEt7r3rGzTGO5FFiVPLwXOlyexZGOCGNPw4YLnOADAXEn6QMytlGm6pL3I2+iDlLZHyDbW0TMTESMc3Hsg/QwWY3vpSvOq91JRjhHyV1rssciGA0k8/eZOXVQZWi22eQDYVpqRY9wP38lWwyzdFzFAOg96rpBshiOHuuXuqiyJpN1dql5+C4uc65ac6t1aTy+9NFX0ZZ6+g1n/ABzf2ZtpHZTnEVo0c/wr4aWUvobbNTGK9zUSUo2GKN6nUr0aqo1rCPMttlY8sbBVxSeoAQAgBACAEBXbT2c2IK5O46HvCxavRV3rfn3NWn1Mq9uxm5qULD2hTmLtXzWo8NlU9/z7Hr1Xqa9L/cSiNP8ACwOuUeTTFoWMUg8FKOVwW9KaKDam2nEmHDOECxcMz3cBzXsaTR+lSn+RkuuSeIlJFXqRhgxynkWiOrZSSINkLoZOXvvUji3ENrQahrRk3LmTmVBLDyTk01gY3anXNBAPymx96Ki6Cb3XJfRN4x7H0LZW0mxQNHCxXg6nTuqW3BvjLqRYl3FZuo7j2OmuI099ykpNEWkyWFFHXjqpRl7kJRJGxFJNEXEkE15K5WkHUDpmp8VJ2ts6qsIXiP4KtvPBbGJXR5ngpRrzyaoV+4qYxPP0otcKuxKUoxWTAb07w/EJgw7wwe06/bcDan9oPie4L06aVXH6nyniXiDul0R+Vf3KGEG0+oeDs9aW9lWPJ5SYzCIyrbgagnmdPOygySki4lBawtqa28vsqxuywZDaAKdo61y42GXU/ei6RIHVJyrnUgH7WCiRyRQi5rmvb8zSCKULgQQQ4Z9+WdE+xxM+47qbWbNy7YrRhNcLhegcAK0NBUXFx3aL06Zqccm6FnWsl000VpJkzSukToLpw9QAgBACAEBDFKiySKubfmAqZMvgjPTcodF51ukrnyj0K72u5SbVdEhw3OvQDStVjfh8FJM0K/KMT8YZ61XqoxNkhiYhw4c10i2V8WZvYWGt/enkunMkgiVu02qLa8xVd2GWeTTC4GgpWtSbEngPRcfuyS9kS7G2e0A4jQ8hWvALLP1M11rpRay0EtNQaFRlVGawyxTcXlF9I7S0d+xXj6jRSg8rg1xnGxfUs2uByNPRYnBolhr6h8M96YfsOpASefmu4Z30hidrVTSkcxHsdV/dXxqb5OEMePoLLRGrHBOMe7K2YigNLjTCBUk5WWiursiVlqgsyeDB7wbzOjVhQqthn5ifmeOHJvma9F6FdagvqfM67Xu/0Q2j/ko8A6+Xuq7k8ponhQuVdDoouRDGCdsKl9FBs61sSwmimovY5UPeotlPA3LzhZn2hqDrzxC/25LmQ5tcj8Kba6xqKZZFv/zroU6vcdaY/AkWRLNcK99Wnv8AdVJJMksM2G4EN8CO5h+SKOIw4xdruZIqNM8itWnzGWPcvqeHg+hrcaTppQ4Sgrpw6QAgBACA8KAieKrhJEDoQUek71EESAOCi4ompsy2900+C3/t9kuaQH0qGlebrZShJYWx6OjirM5e58ufsl4BOMEXua3dnRRhqVw1gtnp32ZTzE0Q4tdhtapeA3pSpPVaU8rJlkmnj9RZrqnMuOQDbDuqftRdyyOPr+Re7GkYhIwwwL5a0tmedVCViiWxrb42LfaEp8J4a8Y34a0p2GVyvqeQVbcp8l0VGPAuwOXMYLcj0tBedFJJkW0Pt2e7gp9JHrJB8VnMLNZpYvg0Qvfc7ZtamYI6WWSWlkjSrIMnh7TbxCr8rHYnsw/rhpQa3IUo1+x3Y8/qa61Pvgr40tlcrYxGIEo53HqtcNN7mWzWY4RPG3e+IL1qFsjUksI82y5yeZGe2tuHiOLDf9TbHTMdFyVRmlCEigibkvbSj+FcTSO8ihPgq3Uyl0ezFTu9HYflBAGhrWtBTzVMq5FbrkuxA/ZcUfQ73kodL9ipwfseDZMY/wDG7jl0XMP2IOqT7Mel92o5tQNzuXNpou+XN9h8LY+xe7O3GaSDFmA0XqGNqaaUcaAeBVkaM/Mya0L7s00huVJNHZixsX6sTRQ8aBquWmr92TWkSJnbuRobg6BHL8NCK0rUcR+Fx1SjvF5OOmUd0a/Y86YrO20siNs5p4/qHFp/I0WuuXUt+S2LytywAUzp21dOHQQHqAEAIDgoDmi4dPC1ARPhrh1MQn5APbQgHhUA+RVVlamty2uxweUY2e3XIY9tHHHnhc5ppo2o0sNFg+CknlM3/FxezRlX7lQmm0GI4k1NSK8xWhr3q1VXPmRW7aVxEag7vu+iXa3hiLnU9FL4bPMmc+KxwkWuzd15nGHOiuAGTWta1o7+I71ZHTRRXLVSfJcy+6TQMvZzKt8pFfnsch7qM1C55SJfEMch7vsGQXfKRx3sm/2kcE6DnmsiibFB0UXWWK8Ui7ttOii6SxarAq7dBh0Cj8OT+MO4W6DBoF1UI49Yx+Bu8xuimqkVS1LY/C2YBorFDBS7WxhsqFLBW5HYgLpHJxEkmuzaCmB1MUi7ChO+lc6Ed62JRN1YR4qPlo71si/6Qh8SueUh5jJIe6kMalPKQ8xjMPdyGF3ykPMYyzYcIaJ5cTnmSGIezWDIKXQjnWxlkIBdwjh3RdB6EOHSA9QAgPCgPKIAogPKIAogDCgOTDCA5MAcAgAQRwCA6+GEB7gQBhQBhQBhQ6GFAGBAGFAGFAGFAe4UAUQBhQHmFDgYUAYUB7hQBRAFEAUQHtEAUQBRAegID1ACAEAIAQAgBACAEAIDyiAKIAogPUAIAQAgBAFEB5RAFEAUQHqAEAIAQAgBACAEAIAQAgBACAEAIAQAgBACAEAIAQAgBACAEAIAQAgBACAEAIAQAgBACAEAIAQAgBACAEAIAQAgBACAEAIAQ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8" descr="data:image/jpeg;base64,/9j/4AAQSkZJRgABAQAAAQABAAD/2wCEAAkGBxITEBQUEhQVFBQUFBQXFRUYFBcXFxcUFRQXFhUVFBUYHCggGBolHBQVITEhJSkrLi4uFx8zODMsNygtLisBCgoKDg0OGxAQGywkICQsLCwsLCwsLCwsLCwsLCwsLCwsLCwsLCwsLCwsLCwsLCwsLCwsLCwsLCwsLCwsLCwsLP/AABEIAMIBAwMBEQACEQEDEQH/xAAbAAEAAgMBAQAAAAAAAAAAAAAAAwQBAgUGB//EADgQAAIBAgMFBQcDBAIDAAAAAAABAgMRBCExBRJBUWEGInGBkRMyobHB0fAUQlIjYuHxB3IVc7L/xAAaAQEAAwEBAQAAAAAAAAAAAAAAAgMEAQUG/8QAMREAAgIBBAEDAgUDBAMAAAAAAAECAxEEEiExQQUTUSJhFDJxkbGBofAjQsHxJNHh/9oADAMBAAIRAxEAPwD7iAAAAAAAAAAAAAAAAAAAAAAAAAAAAAAAAAAAAAAAAAAAAAAAAAAAAAAAAAAAAAAAAAAAAAAAAAAAAAAAAAAAAAAAAAAAAAAAAAAAAAAAAAAAAAAAAAAAAAAAAARTxEVxIOyKJquT8Ef62PC5B3RJ+zIzHFx6hXxOOqRLGonoyxTi+mQcWjckRAAAAAAAAAAAAAAAAAAAAAAAAAAAAAAAAAAAAAAAK+JxcYa68iudsYdltdUp9HIxW02/sYZ6ls3V6ZIp/qm2Z5W5Zo9pJFmnUDsKnEljUI+4itxN1U6j3fgjtLNHFta5o01apx76KZ1J9F+nUTWR6EJqayjM4tdmxM4AAAAAAAAAAAAAAAAAAAAAAAAAAAAAAAAAACntDGbisve+XUz33qtfcvop3vL6PO1ared7s8adrbzk9aMEuCvOaI+5ktSNqcTk3g42S7xnlYQwI1HzKPcb8hxRvCozsZSIuKJ6dU0wtZVKBdoYho3U3uLyjPOtM6lGqpK569dimsoxSi4skLCIAAAAAAAAAAAAAAAAAAAAAAAAAAAAAAAK+OxSpwvx4LqVW2KEcltNTslg8pWxMm25O92eBdc28s9uFcUkkc6vi7M8+duDXCrKIJ41LUjG76sE/a4O7gpKUbm7OUebZmLM1IWMdiwIyyQORnUy3BmMy6MsnGiRTLMkcFmlUL4TwUyidDDVrPI9Gi7a8oy2Qyjqpnsp5WUYTJ0AAAAAAAAAAAAAAAAAAAAAAAAAA131zXqQdkF20dwzKkjqkn0zmDJIHn9r196pbhHLz4nm6qe6WPg9TSw2wz5Zz5YdyMTrizUrNpVxOxZSWRns0kZLgsjrFHs49TsxipXScEubk9PJFMNFjll0vUK/9p3dnYOdClGLs7Xu1fi78TlilWsoySmrWTTqqSMMrlZHKOqDiypKZhdrTwXpGYM01TycaJoM1xaK2TwZbFlbLVGoaa7GmUyidjA1Lqz4HuaSzdHDPPujh5LRsKQAAAAAAAAAAAAAAAAAAAAAOgQVcQloYL9bGHESyNbZSq4ls8e3W2TeMmmNSRXlVMjslksUTT2z4ZHFZZHmLaJbEbw2nJdfEur9ZureGs/qReliylPN3NC1cbOemaY8LBiNQ47Q4k3trIi7cIhsyyJ4h2KHeyfto0VZvQrd7ZLYo9kbw6vf/C/PQ8y+6rdmK5/Zft3/AASVjxgOC5Ixzvk3xj9v+wmzNgrrfk4HLp8i5auxL/oYMxqdF8i+vXzfaT/t/wAhxJYVVfl4m6vV1yfPD+5W4s6ez595HvaGfKMd64OseyYgAAAAAAAAAAAAAAAAAAAACpiK/I8rVanwui+uBRnJs8iTcjSkkRNsgov4Jojdzji1yTWCPeIZz2SwRykyMkySRG52Ifl5SyTxkgrXXeWnIjNz/PHr4LYYf0si/Vp8Sr8SpE/ZaJ8JFzeWi1f5xLqlvefC7ZVa1Bc9ludlktF+XfUwau/c8R6X+fuULL5ZDKZilP8A2osUTURrySMFipfQNJEZVtMkjFyO3HZ013jqbXB3BJRxLi7ptP8ANeZfRqrKJbq20/8AO0QlUprDPQbO2sp2Uu7Lg+D8OTPsPTfWoajELPpl/Z/p9/seXfpXDmPK/g6Z7pjAAAAAAAAAAAAAAAAAAIsRO0fgZ9TZsrf7E4LLOXiK8Vqz5zU6mmr8zNlcJPoqy2lFcDIvVqkuIl600mRPa8eRxerrP5Sf4SRtHaEJa5F8fUabOJcHHp5xNtxPNFvtxksxObmuGRVEQksE4srVGjPNRfHktjkjS8PqchXj4JlLH4bNOGbbSa6t2TKrtOnJbfJdVbw93g7+HpKnBRXDV83xZfZiuHtx8f3+55s5OyW5lebzPHnHLcS1I1VMtq0fP1EtxKoo9OGniQyaOBx6ds7k1lSZx6VvsluRFKmZZaZ5yTUiGcbGKypwLE8mEynB02jI4s+CLR29k7V0hN5cJcuj+59T6R6zLKpveV4l/wAP/wBnnanS/wC6H7HdPrDzQAAAAAAAAAAAAAAAAcHbG1Unuxd2j5b1j1NZ9us9LS6VtbpHAr4lvifLYcnmXZ6kKkirKuTUC9QNd87g7g2Ugo5ONFnDYmUWaKJ2Vy4KbK4yR1IVVKN+J7EJqyOX2YnFweCtO3QpbRcskFWf5YhKRbFE+yu9Uzd7Z2+C+Zfp1unlsq1P0w4OpOJydeWzGmVJxzMjozLcXJkGLxsKa7zzekVnJvoj0Kqt3QwcrEba8uis3lzei8DdCjBF4ObU7VOLzU7eEH56liofkNxLmD7URlldN/xkt1+RF1Lyht8o6VDa1KfHda1T+5TOjydTfRYeZ5t1KkXJ4IZQPJso2ssTNTPtJGEziTfQPSbBx+/Hcl70dOq/wfbeieoe9X7U39Uf7o8jWafY966Z1z3TCAAAAAAAAAAAAVK+NS0PM1HqUK+Il0KW+zjY/aEndXaR8zrvVL5/Sng9CjTxXODjYmx4sW32ejXkpVZl0UaIoq72ZbguwSKRHBFokhIlFEGieLuaoLKKnwXsFO2uhtpTi8+DPdHPQr4i7ssvAjOxylhcI5CvC5KVfEL/AD9zNO3BphWdDYD9587fX/Bt0f5W/wBDJrfCOrUZbPhmKJzcfi404uTfBlVcHOWF0XpHkf1u9Ju7tK97rXo3c9aFW2OEclNFSe0aee7vX6/7LllFTSbKNTE77v8ATLqTItYKlZRfR/mnFEjmX4GC2jKMt2s96OkZZXj0b4xfJlM6/MS2NmeGeu2LtTdmoOXdl7vR8l0Zi1EON6/qXR5+lnoZQPOtoTTLFIryfM8W2Li8MuXJo2UnTMZLO97PJ+DydmadNa6rFNeP48kLalZFwfk59LtTisNUdOcvaRhK1pauKWVpcLqz4n2ENZZDh8o+TlKVcnF+D0myu3OHqZVL0pZa5xbtnZrqbK9bXLvgnG1M9RCaaummuadzbktNgAAAAAAChtHEW7q8zxvVNY6/9OPbNNFefqZzN4+cg98ss2YwVcbSuijV1N8ovqlhnMqRfEyuvauTZFrwVatLI6k8ZLoz5IPZk85LdxsqRNQbObjaFNk415IuRew2FbyRvppb4RmstS7OosClFXbvxsz0fYSjhmL323wRTwkY6X9QqoQWCatlI4eO3k73ds+J5+pyuX1+pvqaxg6PZyqnGVv2tL4Fmjy6/wCpk1vEkWtsVpJR3b33s7Z5JNtFslzlmapI8ntHETcHKae9OXHhG94RXJI06eOXlE7GksI5Feo1HkegkZmziVajvf8APEng5k0/UPn9htO7mZlXv+fQJHGxKSaz4jodk+BrPOF+9HODvwX2/NCEopfoyak2vuj6PsPGe1oxbykspLw+h47jtk4Z6/jwa5eJfJarwPL1dKznyWQZWcsmuR52MouxzkjTOEjj9qqVqlOf86av/wBotx+W6fUUNzphJ/H8HyvqUNt7+5wJE8HnlzZ+2cRQt7KrKCX7b3jnm+68vOxZCydf5XgkpNHt9hf8gRnLcxMY08vfi5NN3yTjZteN+Bvq16bxNY+5dG5Ps9xGSaundPij0cl5kAAAA4GMqXnJ/wB1vJZHxHqV26+Tfzj/AIPTqjiKRXTM1UuS3BtLQ2cNchFKths7ozypz90aIWeGQ5LJ/n3OxcYra+v8/cny+UYnhYPO6Lnp4NZyjqtkuMEccHy+RGNHwSd3yWqGz+Zpr03llM9R8F6MVFZGtJR6Mzbk+TWdU7vSeTqgVsRiFZ34Fdl0cPJdCt54OBtCorPI8md0bHwehVE6PY2n/Tk+c38kj1NIkq8sw+ov60l8HbxkE0vgL4e5hdGOttHju0FJ3S4Z5/QnpJbZuuX9DRNZjuRwa8Vu6r81+R6W7nBQoeWcbEJafTpwLE2RaSOdUVmTIGqkwCaFR8fzwAJIO9nF2krNeRxrjDOptPKPddkpudOUW7OLun46o8fVU7pPnBuhNbUzvNPTkeRdFp4LU0+SBvPI895i8l3aNN5HE+CWGUu1sP6WHf8A7Pi4tH0+kX/jQPmvVV/qHlZl+08rBC2c2jBsk+RFwOYPTdlu0tTC922/SbvKGV1e13F8H00NOntlVx4LK5uPB9Xw9VThGSvaSTV1Z2avmuB7CeVk1kh0AA87i6bVSS/ufxz+p8Lr6ZQ1Ul9/55PVqlmCf2IDLDhtFpIelBramQMNE8I6MuSJJx+ByaNkXJJkjdTRcpohhms65yV/HBJQK9Sv1KHe2WxgVKuISXMonqYxXyy6NbZVqVr66GC26U3gvjDBxdoYm+RbTDyaoRwex2JhvY0IxfvWvL/tLN+mnkerv2JR+P5PE1E/dscv8wSVq3eKlqP9TByNfBzdp4RTi7GqyLlicO0Trljh9Hhtp0XGUrqzvp4aG7T3RmiNsGji1Vma0zO0ROmnc7kYCo5fn5zOZJYRq6GfI6mcaJKcbW0zyu3k79OevrcNkVE9l2XruL3XHu2169V9zx9TqK1P5PRhRJV5PVOpF6f6Mll1clwRUWuytVp8U8jy7a1+ZdF8ZeGQbhnwy3dgpdu5biw0VwVRv0is/ifUSTrrgkfLeozzJf1POU5RkskrrVfVX4ZovqsU+H2eenkSpci/YdNVhmd2A9V2J2D7Wrv1I9yGfjLgjRTVl5ZbXHyfTjcXgAAHO2thW1vR1WvhzPF9X0Ttj7kO1/H/AMNWmtw9rOPvHy6f1fUb8GN+xONm3k7jJr7UmtQn0d2Gsqh12nVE1chlyJYNJVLEnZtJKOSCrWKp24RZGBUq1ruxnlPsvjDCyRt88iGdzwS/QpY2vwRdGvkthEg2VgnWrR/jGScnwsnp4vQ9PSadzlnwuSGpuVdb+We1qyMWos+vB5MUVH1KKW85kXG8ZZHt0WLBVKPJSx2zYVVZrPnyLJVqX1R4fydjY48PlHldo9lpp3it5dPtwJq+2H5o5+6LNtc+nj9Th1tlzi84v0ZYtdDzwPwjfREsHLkyb1dfycWlmS09mzfB+hXLXQXRZHRPy0dnZWwJNq6subWl1bLqY7dXZZ9K4Rcq6aue2elw+yYwWTe9zMkq1jDfJyWocn9hFuN76nmuTg2n2TaUujdTbb5M79cm2kcwkkSbNoOU1fTUv0en9y1Z67I32YhweZ7dYxSxe6s/ZwjHzd5P/wCl6Huah/Vj4Pk9ZLNn6Hnoyad1k+jZSnjoyHZ2dXjUtF5T5JZPjlrwPQpvUvpl2WReTvYHs9UqvuxdubVl8TdGpssUGz6DsfZ8aFGNNcFm+b4s1QjtWC9LCLpI6AAAADlbQ2cnnFeX2PD1/pcbPqgjZTqGuGcirRZ83bo5RZvjYmQOnIo/D2d4LVKJo2+RzdJcYJYRq3IlvsbX2O4iQzU7+oSsbzgsTjgidB8WSjRN9kvcS6NJ2isi16dYOpt9lGvWJxrRckVsPg5VZZZR4y4LoubN2n0krH9jlt8a19z0mDUKMVGCy1berfNnuQhCuO2J41kpWy3SL2JefyPjtfmFjj+xZXyivvFVNvJdgHpVywRZjeNcbiDibRmaI2kHESSeqT8TrlF9oLK6IZUKf8I+iIP2/gmpT+TdU4pZRS8iEpQiugtzfLMVJGK+7wWRiQTnc8uy2T7L4xwaKV9cyDtbazySxjo1ne+uXDoTc5/J1YOhGpCjRnVnlGK3vTgvF5eZ9FoK0ob8dnnam3Hfg+W16zqVJTlJb05OT97Vu74CWW8nzknl5Mxpu2l+qz+WhHBBo2S/2c5InsuyvbSVG1Ov36eSUrd+Oebbv3l8fkb9NrpQ+mfK/uW13NcSPpODxcKsFOnJTjLSSeR7MJxmsxeUak01lExI6AAAYYBpJkWSRSxNGMtVnzMt1ELPzIvhNx6ObXw1tDzbNDjo1Rtz2UpysZZadovTyQyqlTrflFiK9WsRlWWRRz6+MS/cvUr9tmiMSlUxifG/giUaGy1LApSXFGuumEe+Sucn4L1PEZZZGxWY4RklAy6zG8jtO1ga3tKf90Mn4cH+cjzfUNN7q3rtFX5JYNLHzEfpfJo7M7xvrv45OYNUzTVasZDRk1KbI4MtE3I4katEHPBJI0nIz2W8E0iOU/iYrLsvgsUTSTyMzeSS7NPaWCRLbknwWEc3049EatHp3fYorryyu61QR5jt/t5SksNRfcpv+o1o5rSPguPXwPqpwUYqEfB87qbXJ4PHqsUuswuJLTxBH22iOGWFXy1f50ObGcaZPQbllGO8+STv6Lkc9tvo5tbPbdh8NjqdWLjCUaMrb6qPdW61rGLz3uVkbNJXfCeUvp856LaozT+x9JPZNIAABhg6RyRE6RTiRaJJlerSuVygTUihXwdyiVOS+NuDn1tlJ8CiWlTNEdQ0UqmxFyK3pEXLVshew1yOfhCf4thbHS4E/wAOceqZstmdDvsEHqDP/j2PZZz3g8Cx7Rz3TOGjKnLeXmua5HHDAbUlg6koKa3o+a4o8LX+nZe+AhZjhlWaseHJOPDRpXJqWwmzptvGxX4XJHBiUrHXfjs6lk0cip3cdksEbmiiVmSaiaSmQbyiSiRu7OElhFjC4Jy1yXP7GzT6Oy98cIqtvUTqV8JJ03CnLcvk5futxtyfU+v0ehjTDCPHvucmcWl2Cp8ZGn8LExuKJqf/AB7h73cpeiOrSQIbEdDCdiMJDPc3n/dnoTjpq14ObUdensSilbcjblbL0Lvbj8HcIuUMFCPuxUb62SV/Gx1JLpAsRgkDpsAAAAADDiAaOJzB3JHKBzB3Jo6RzBLcaOgc2ndxo8ONp3eaPDHNh3eY/SDYN7Mfo0d2HN5h4RHNh3eyOWERxwOqZXqYMrcCxWEKwzTusip1os3mKiv7y80edqfTq7e0WQsa6IJYdftl5HkWekSj+RmhX/Jo8PJLQxy0V0VjBZ7kWyOdGRT+Gu6wSU4mP0r5L1JfhLX4wd91BYV9CcdBaw7Ub/p4rWRrr9LX+55IO5+Eb06kF7qT+PxPSo0MI9RKpzl5ZeoRbPYpojEx2TL9KBsRlZZhEkRZLGJIiSJA4bpHAZAAAAAAAAAAABiwA3QDG6ANwAxuA7kbgGRuAGrgBk0lTOYO5IpUiLRJMilRIuJJSIpYcg4E1Mgq4JMg6sk1YVp4CXBteZTLT5LFciKWDqfy+CKnpSauiRSwNX+XwRW9H9iaviRvZtV/vflZfIktK0d9+Hwb0titvvNvxdy2OmIy1PwdHD7OUeBphUkZpXZL1PDlyiUuRPGmTwQySxgdIkiidOGyRwGQAAAAAAAAAAAAAAAAAAAAAAAADVoA1cADV0zmDuTV0xg7kezOYGTHshg7uHsRtG4exG0bjPsRtG4yqJ3BzcbKmMHMmdw6Mmd0HDZIAyAAAAAAAAAAAAAAAAAAAAAAAAAAAAAAAADFgBYAWAFgDI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 descr="https://encrypted-tbn3.gstatic.com/images?q=tbn:ANd9GcQpjwX1KN43QENOqndBnGos9OPmM4kqs8Kp_CgYzulD8trVbd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76" y="5581650"/>
            <a:ext cx="1676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ua.inter-pix.com/db/nature/flowers/flowers/b-002_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0942">
            <a:off x="1204878" y="5140736"/>
            <a:ext cx="807712" cy="11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6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Жири</a:t>
            </a:r>
            <a:r>
              <a:rPr lang="uk-UA" sz="2000" dirty="0" smtClean="0"/>
              <a:t> – це повні естери трьохатомного спирту гліцеролу та одноосновних жирних (аліфатичних) кислот. Їх ще називають </a:t>
            </a:r>
            <a:r>
              <a:rPr lang="uk-UA" sz="2000" dirty="0" err="1" smtClean="0"/>
              <a:t>трмгліцеридами</a:t>
            </a:r>
            <a:r>
              <a:rPr lang="uk-UA" sz="2000" dirty="0" smtClean="0"/>
              <a:t>.</a:t>
            </a:r>
          </a:p>
          <a:p>
            <a:pPr algn="just"/>
            <a:r>
              <a:rPr lang="uk-UA" sz="2000" dirty="0" smtClean="0"/>
              <a:t>Загальна формула  (мал. зверху),  де  </a:t>
            </a:r>
            <a:r>
              <a:rPr lang="en-US" sz="2000" dirty="0" smtClean="0"/>
              <a:t>R,R’,R” – </a:t>
            </a:r>
            <a:r>
              <a:rPr lang="uk-UA" sz="2000" dirty="0" smtClean="0"/>
              <a:t>залишки насичених і ненасичених кислот.</a:t>
            </a:r>
          </a:p>
          <a:p>
            <a:pPr algn="just"/>
            <a:r>
              <a:rPr lang="uk-UA" sz="2000" dirty="0" smtClean="0"/>
              <a:t>Класифікація:</a:t>
            </a:r>
          </a:p>
          <a:p>
            <a:pPr algn="just">
              <a:buFont typeface="Courier New" pitchFamily="49" charset="0"/>
              <a:buChar char="o"/>
            </a:pPr>
            <a:r>
              <a:rPr lang="uk-UA" sz="2000" dirty="0" smtClean="0"/>
              <a:t>Прості – містять залишки однієї кислоти (</a:t>
            </a:r>
            <a:r>
              <a:rPr lang="en-US" sz="2000" dirty="0" smtClean="0"/>
              <a:t>R=R’=R”);</a:t>
            </a:r>
          </a:p>
          <a:p>
            <a:pPr algn="just">
              <a:buFont typeface="Courier New" pitchFamily="49" charset="0"/>
              <a:buChar char="o"/>
            </a:pPr>
            <a:r>
              <a:rPr lang="uk-UA" sz="2000" dirty="0" smtClean="0"/>
              <a:t>Змішані – містять залишки різних кислот;</a:t>
            </a:r>
          </a:p>
          <a:p>
            <a:pPr algn="just">
              <a:buFont typeface="Courier New" pitchFamily="49" charset="0"/>
              <a:buChar char="o"/>
            </a:pPr>
            <a:r>
              <a:rPr lang="uk-UA" sz="2000" dirty="0" smtClean="0"/>
              <a:t>За фізичними властивостями:</a:t>
            </a:r>
          </a:p>
          <a:p>
            <a:pPr algn="just">
              <a:buFont typeface="Wingdings" pitchFamily="2" charset="2"/>
              <a:buChar char="v"/>
            </a:pPr>
            <a:r>
              <a:rPr lang="uk-UA" sz="2000" dirty="0"/>
              <a:t> </a:t>
            </a:r>
            <a:r>
              <a:rPr lang="uk-UA" sz="2000" dirty="0" smtClean="0"/>
              <a:t>тверді жири – містять переважно залишки  пальмітинової (С15Н31СООН) та стеаринової (С17Н35СООН) кислот</a:t>
            </a:r>
          </a:p>
          <a:p>
            <a:pPr algn="just">
              <a:buFont typeface="Wingdings" pitchFamily="2" charset="2"/>
              <a:buChar char="v"/>
            </a:pPr>
            <a:r>
              <a:rPr lang="uk-UA" sz="2000" dirty="0" smtClean="0"/>
              <a:t>Рідкі жири – містять залишки олеїнової </a:t>
            </a:r>
            <a:r>
              <a:rPr lang="uk-UA" sz="2000" dirty="0"/>
              <a:t>(</a:t>
            </a:r>
            <a:r>
              <a:rPr lang="uk-UA" sz="2000" dirty="0" smtClean="0"/>
              <a:t>С17Н33СООН , один подвійний зв’язок), </a:t>
            </a:r>
            <a:r>
              <a:rPr lang="uk-UA" sz="2000" dirty="0" err="1" smtClean="0"/>
              <a:t>лінолевої</a:t>
            </a:r>
            <a:r>
              <a:rPr lang="uk-UA" sz="2000" dirty="0" smtClean="0"/>
              <a:t> </a:t>
            </a:r>
            <a:r>
              <a:rPr lang="uk-UA" sz="2000" dirty="0"/>
              <a:t>(</a:t>
            </a:r>
            <a:r>
              <a:rPr lang="uk-UA" sz="2000" dirty="0" smtClean="0"/>
              <a:t>С17Н31СООН, два подвійних зв'язки),   ліноленової </a:t>
            </a:r>
            <a:r>
              <a:rPr lang="uk-UA" sz="2000" dirty="0"/>
              <a:t>(</a:t>
            </a:r>
            <a:r>
              <a:rPr lang="uk-UA" sz="2000" dirty="0" smtClean="0"/>
              <a:t>С17Н29СООН , три подвійні зв'язки) та </a:t>
            </a:r>
            <a:r>
              <a:rPr lang="uk-UA" sz="2000" dirty="0" err="1" smtClean="0"/>
              <a:t>арадонової</a:t>
            </a:r>
            <a:r>
              <a:rPr lang="uk-UA" sz="2000" dirty="0" smtClean="0"/>
              <a:t> </a:t>
            </a:r>
            <a:r>
              <a:rPr lang="uk-UA" sz="2000" dirty="0"/>
              <a:t>(</a:t>
            </a:r>
            <a:r>
              <a:rPr lang="uk-UA" sz="2000" dirty="0" smtClean="0"/>
              <a:t>С19Н31СООН, чотири подвійні зв'язки) кислот.                  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Жири </a:t>
            </a:r>
            <a:endParaRPr lang="ru-RU" dirty="0"/>
          </a:p>
        </p:txBody>
      </p:sp>
      <p:pic>
        <p:nvPicPr>
          <p:cNvPr id="5122" name="Picture 2" descr="http://baza-referat.ru/dopb82575.z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25960" cy="15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20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6480720" cy="5530619"/>
          </a:xfrm>
        </p:spPr>
        <p:txBody>
          <a:bodyPr>
            <a:noAutofit/>
          </a:bodyPr>
          <a:lstStyle/>
          <a:p>
            <a:r>
              <a:rPr lang="ru-RU" sz="1600" b="1" dirty="0" err="1"/>
              <a:t>Біологічне</a:t>
            </a:r>
            <a:r>
              <a:rPr lang="ru-RU" sz="1600" b="1" dirty="0"/>
              <a:t> </a:t>
            </a:r>
            <a:r>
              <a:rPr lang="ru-RU" sz="1600" b="1" dirty="0" err="1"/>
              <a:t>значення</a:t>
            </a:r>
            <a:r>
              <a:rPr lang="ru-RU" sz="1600" b="1" dirty="0"/>
              <a:t> </a:t>
            </a:r>
            <a:r>
              <a:rPr lang="ru-RU" sz="1600" b="1" dirty="0" err="1" smtClean="0"/>
              <a:t>жирів</a:t>
            </a:r>
            <a:endParaRPr lang="ru-RU" sz="1600" b="1" dirty="0"/>
          </a:p>
          <a:p>
            <a:pPr marL="109728" indent="0" algn="just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Біологічне</a:t>
            </a:r>
            <a:r>
              <a:rPr lang="ru-RU" sz="1600" dirty="0" smtClean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жирів</a:t>
            </a:r>
            <a:r>
              <a:rPr lang="ru-RU" sz="1600" dirty="0"/>
              <a:t> </a:t>
            </a:r>
            <a:r>
              <a:rPr lang="ru-RU" sz="1600" dirty="0" err="1"/>
              <a:t>зумовлене</a:t>
            </a:r>
            <a:r>
              <a:rPr lang="ru-RU" sz="1600" dirty="0"/>
              <a:t>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вони є </a:t>
            </a:r>
            <a:r>
              <a:rPr lang="ru-RU" sz="1600" dirty="0" err="1"/>
              <a:t>носіями</a:t>
            </a:r>
            <a:r>
              <a:rPr lang="ru-RU" sz="1600" dirty="0"/>
              <a:t> таких </a:t>
            </a:r>
            <a:r>
              <a:rPr lang="ru-RU" sz="1600" dirty="0" err="1"/>
              <a:t>життєво</a:t>
            </a:r>
            <a:r>
              <a:rPr lang="ru-RU" sz="1600" dirty="0"/>
              <a:t> </a:t>
            </a:r>
            <a:r>
              <a:rPr lang="ru-RU" sz="1600" dirty="0" err="1"/>
              <a:t>необхідних</a:t>
            </a:r>
            <a:r>
              <a:rPr lang="ru-RU" sz="1600" dirty="0"/>
              <a:t> для </a:t>
            </a:r>
            <a:r>
              <a:rPr lang="ru-RU" sz="1600" dirty="0" err="1"/>
              <a:t>організму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, як </a:t>
            </a:r>
            <a:r>
              <a:rPr lang="ru-RU" sz="1600" dirty="0" err="1"/>
              <a:t>поліненасичені</a:t>
            </a:r>
            <a:r>
              <a:rPr lang="ru-RU" sz="1600" dirty="0"/>
              <a:t> </a:t>
            </a:r>
            <a:r>
              <a:rPr lang="ru-RU" sz="1600" dirty="0" err="1"/>
              <a:t>жирні</a:t>
            </a:r>
            <a:r>
              <a:rPr lang="ru-RU" sz="1600" dirty="0"/>
              <a:t> </a:t>
            </a:r>
            <a:r>
              <a:rPr lang="ru-RU" sz="1600" dirty="0" err="1"/>
              <a:t>кислоти</a:t>
            </a:r>
            <a:r>
              <a:rPr lang="ru-RU" sz="1600" dirty="0"/>
              <a:t>, </a:t>
            </a:r>
            <a:r>
              <a:rPr lang="ru-RU" sz="1600" dirty="0" err="1"/>
              <a:t>жиророзчинні</a:t>
            </a:r>
            <a:r>
              <a:rPr lang="ru-RU" sz="1600" dirty="0"/>
              <a:t> </a:t>
            </a:r>
            <a:r>
              <a:rPr lang="ru-RU" sz="1600" dirty="0" err="1"/>
              <a:t>вітаміни,фосфоліпіди</a:t>
            </a:r>
            <a:r>
              <a:rPr lang="ru-RU" sz="1600" dirty="0"/>
              <a:t>, </a:t>
            </a:r>
            <a:r>
              <a:rPr lang="ru-RU" sz="1600" dirty="0" err="1"/>
              <a:t>стерини</a:t>
            </a:r>
            <a:r>
              <a:rPr lang="ru-RU" sz="1600" dirty="0"/>
              <a:t>. </a:t>
            </a:r>
            <a:endParaRPr lang="ru-RU" sz="1600" dirty="0" smtClean="0"/>
          </a:p>
          <a:p>
            <a:pPr marL="109728" indent="0" algn="just">
              <a:buNone/>
            </a:pPr>
            <a:r>
              <a:rPr lang="ru-RU" sz="1600" dirty="0"/>
              <a:t>    </a:t>
            </a:r>
            <a:r>
              <a:rPr lang="ru-RU" sz="1600" dirty="0" err="1"/>
              <a:t>Жири</a:t>
            </a:r>
            <a:r>
              <a:rPr lang="ru-RU" sz="1600" dirty="0"/>
              <a:t> — </a:t>
            </a:r>
            <a:r>
              <a:rPr lang="ru-RU" sz="1600" dirty="0" err="1"/>
              <a:t>важливий</a:t>
            </a:r>
            <a:r>
              <a:rPr lang="ru-RU" sz="1600" dirty="0"/>
              <a:t> продукт </a:t>
            </a:r>
            <a:r>
              <a:rPr lang="ru-RU" sz="1600" dirty="0" err="1"/>
              <a:t>харчування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. </a:t>
            </a:r>
            <a:r>
              <a:rPr lang="ru-RU" sz="1600" dirty="0" err="1"/>
              <a:t>Жири</a:t>
            </a:r>
            <a:r>
              <a:rPr lang="ru-RU" sz="1600" dirty="0"/>
              <a:t> </a:t>
            </a:r>
            <a:r>
              <a:rPr lang="ru-RU" sz="1600" dirty="0" err="1"/>
              <a:t>становлять</a:t>
            </a:r>
            <a:r>
              <a:rPr lang="ru-RU" sz="1600" dirty="0"/>
              <a:t> </a:t>
            </a:r>
            <a:r>
              <a:rPr lang="ru-RU" sz="1600" dirty="0" err="1"/>
              <a:t>головний</a:t>
            </a:r>
            <a:r>
              <a:rPr lang="ru-RU" sz="1600" dirty="0"/>
              <a:t> компонент таких </a:t>
            </a:r>
            <a:r>
              <a:rPr lang="ru-RU" sz="1600" dirty="0" err="1"/>
              <a:t>продуктів</a:t>
            </a:r>
            <a:r>
              <a:rPr lang="ru-RU" sz="1600" dirty="0"/>
              <a:t> </a:t>
            </a:r>
            <a:r>
              <a:rPr lang="ru-RU" sz="1600" dirty="0" err="1"/>
              <a:t>харчування</a:t>
            </a:r>
            <a:r>
              <a:rPr lang="ru-RU" sz="1600" dirty="0"/>
              <a:t>, як </a:t>
            </a:r>
            <a:r>
              <a:rPr lang="ru-RU" sz="1600" dirty="0" err="1"/>
              <a:t>вершкове</a:t>
            </a:r>
            <a:r>
              <a:rPr lang="ru-RU" sz="1600" dirty="0"/>
              <a:t> масло, </a:t>
            </a:r>
            <a:r>
              <a:rPr lang="ru-RU" sz="1600" dirty="0" err="1"/>
              <a:t>рослинні</a:t>
            </a:r>
            <a:r>
              <a:rPr lang="ru-RU" sz="1600" dirty="0"/>
              <a:t> </a:t>
            </a:r>
            <a:r>
              <a:rPr lang="ru-RU" sz="1600" dirty="0" err="1"/>
              <a:t>олії</a:t>
            </a:r>
            <a:r>
              <a:rPr lang="ru-RU" sz="1600" dirty="0"/>
              <a:t>, маргарин, </a:t>
            </a:r>
            <a:r>
              <a:rPr lang="ru-RU" sz="1600" dirty="0" err="1"/>
              <a:t>смалець</a:t>
            </a:r>
            <a:r>
              <a:rPr lang="ru-RU" sz="1600" dirty="0"/>
              <a:t>.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жирів</a:t>
            </a:r>
            <a:r>
              <a:rPr lang="ru-RU" sz="1600" dirty="0"/>
              <a:t> </a:t>
            </a:r>
            <a:r>
              <a:rPr lang="ru-RU" sz="1600" dirty="0" err="1"/>
              <a:t>міститься</a:t>
            </a:r>
            <a:r>
              <a:rPr lang="ru-RU" sz="1600" dirty="0"/>
              <a:t> у </a:t>
            </a:r>
            <a:r>
              <a:rPr lang="ru-RU" sz="1600" dirty="0" err="1"/>
              <a:t>свинячому</a:t>
            </a:r>
            <a:r>
              <a:rPr lang="ru-RU" sz="1600" dirty="0"/>
              <a:t> </a:t>
            </a:r>
            <a:r>
              <a:rPr lang="ru-RU" sz="1600" dirty="0" err="1"/>
              <a:t>салі</a:t>
            </a:r>
            <a:r>
              <a:rPr lang="ru-RU" sz="1600" dirty="0"/>
              <a:t> та у </a:t>
            </a:r>
            <a:r>
              <a:rPr lang="ru-RU" sz="1600" dirty="0" err="1"/>
              <a:t>сирі</a:t>
            </a:r>
            <a:r>
              <a:rPr lang="ru-RU" sz="1600" dirty="0"/>
              <a:t>.</a:t>
            </a:r>
          </a:p>
          <a:p>
            <a:pPr marL="109728" indent="0" algn="just">
              <a:buNone/>
            </a:pPr>
            <a:r>
              <a:rPr lang="ru-RU" sz="1600" dirty="0"/>
              <a:t>    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жирів</a:t>
            </a:r>
            <a:r>
              <a:rPr lang="ru-RU" sz="1600" dirty="0"/>
              <a:t> у </a:t>
            </a:r>
            <a:r>
              <a:rPr lang="ru-RU" sz="1600" dirty="0" err="1"/>
              <a:t>харчуванні</a:t>
            </a:r>
            <a:r>
              <a:rPr lang="ru-RU" sz="1600" dirty="0"/>
              <a:t> </a:t>
            </a:r>
            <a:r>
              <a:rPr lang="ru-RU" sz="1600" dirty="0" err="1"/>
              <a:t>різноманітне</a:t>
            </a:r>
            <a:r>
              <a:rPr lang="ru-RU" sz="1600" dirty="0"/>
              <a:t>. </a:t>
            </a:r>
            <a:r>
              <a:rPr lang="ru-RU" sz="1600" dirty="0" err="1"/>
              <a:t>Недостатнє</a:t>
            </a:r>
            <a:r>
              <a:rPr lang="ru-RU" sz="1600" dirty="0"/>
              <a:t> </a:t>
            </a:r>
            <a:r>
              <a:rPr lang="ru-RU" sz="1600" dirty="0" err="1"/>
              <a:t>надходження</a:t>
            </a:r>
            <a:r>
              <a:rPr lang="ru-RU" sz="1600" dirty="0"/>
              <a:t> </a:t>
            </a:r>
            <a:r>
              <a:rPr lang="ru-RU" sz="1600" dirty="0" err="1"/>
              <a:t>жирів</a:t>
            </a:r>
            <a:r>
              <a:rPr lang="ru-RU" sz="1600" dirty="0"/>
              <a:t> у </a:t>
            </a:r>
            <a:r>
              <a:rPr lang="ru-RU" sz="1600" dirty="0" err="1"/>
              <a:t>їжу</a:t>
            </a:r>
            <a:r>
              <a:rPr lang="ru-RU" sz="1600" dirty="0"/>
              <a:t> негативно </a:t>
            </a:r>
            <a:r>
              <a:rPr lang="ru-RU" sz="1600" dirty="0" err="1"/>
              <a:t>впливає</a:t>
            </a:r>
            <a:r>
              <a:rPr lang="ru-RU" sz="1600" dirty="0"/>
              <a:t> на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обміну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, </a:t>
            </a:r>
            <a:r>
              <a:rPr lang="ru-RU" sz="1600" dirty="0" err="1"/>
              <a:t>функціональний</a:t>
            </a:r>
            <a:r>
              <a:rPr lang="ru-RU" sz="1600" dirty="0"/>
              <a:t> стан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і систем і, у </a:t>
            </a:r>
            <a:r>
              <a:rPr lang="ru-RU" sz="1600" dirty="0" err="1"/>
              <a:t>підсумку</a:t>
            </a:r>
            <a:r>
              <a:rPr lang="ru-RU" sz="1600" dirty="0"/>
              <a:t>, на </a:t>
            </a:r>
            <a:r>
              <a:rPr lang="ru-RU" sz="1600" dirty="0" err="1"/>
              <a:t>працездатність</a:t>
            </a:r>
            <a:r>
              <a:rPr lang="ru-RU" sz="1600" dirty="0"/>
              <a:t> і </a:t>
            </a:r>
            <a:r>
              <a:rPr lang="ru-RU" sz="1600" dirty="0" err="1"/>
              <a:t>опірність</a:t>
            </a:r>
            <a:r>
              <a:rPr lang="ru-RU" sz="1600" dirty="0"/>
              <a:t> </a:t>
            </a:r>
            <a:r>
              <a:rPr lang="ru-RU" sz="1600" dirty="0" err="1"/>
              <a:t>організму</a:t>
            </a:r>
            <a:r>
              <a:rPr lang="ru-RU" sz="1600" dirty="0"/>
              <a:t> </a:t>
            </a:r>
            <a:r>
              <a:rPr lang="ru-RU" sz="1600" dirty="0" err="1"/>
              <a:t>несприятливим</a:t>
            </a:r>
            <a:r>
              <a:rPr lang="ru-RU" sz="1600" dirty="0"/>
              <a:t> </a:t>
            </a:r>
            <a:r>
              <a:rPr lang="ru-RU" sz="1600" dirty="0" err="1"/>
              <a:t>чинникам</a:t>
            </a:r>
            <a:r>
              <a:rPr lang="ru-RU" sz="1600" dirty="0"/>
              <a:t> </a:t>
            </a:r>
            <a:r>
              <a:rPr lang="ru-RU" sz="1600" dirty="0" err="1"/>
              <a:t>навколишнього</a:t>
            </a:r>
            <a:r>
              <a:rPr lang="ru-RU" sz="1600" dirty="0"/>
              <a:t> </a:t>
            </a:r>
            <a:r>
              <a:rPr lang="ru-RU" sz="1600" dirty="0" err="1"/>
              <a:t>середовища</a:t>
            </a:r>
            <a:r>
              <a:rPr lang="ru-RU" sz="1600" dirty="0"/>
              <a:t>, у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інфекційним</a:t>
            </a:r>
            <a:r>
              <a:rPr lang="ru-RU" sz="1600" dirty="0"/>
              <a:t> агентам. </a:t>
            </a:r>
          </a:p>
          <a:p>
            <a:pPr marL="109728" indent="0" algn="just">
              <a:buNone/>
            </a:pPr>
            <a:r>
              <a:rPr lang="ru-RU" sz="1600" dirty="0" err="1"/>
              <a:t>Безпосередньо</a:t>
            </a:r>
            <a:r>
              <a:rPr lang="ru-RU" sz="1600" dirty="0"/>
              <a:t> з </a:t>
            </a:r>
            <a:r>
              <a:rPr lang="ru-RU" sz="1600" dirty="0" err="1"/>
              <a:t>лікарською</a:t>
            </a:r>
            <a:r>
              <a:rPr lang="ru-RU" sz="1600" dirty="0"/>
              <a:t> метою на жирах </a:t>
            </a:r>
            <a:r>
              <a:rPr lang="ru-RU" sz="1600" dirty="0" err="1"/>
              <a:t>готують</a:t>
            </a:r>
            <a:r>
              <a:rPr lang="ru-RU" sz="1600" dirty="0"/>
              <a:t> </a:t>
            </a:r>
            <a:r>
              <a:rPr lang="ru-RU" sz="1600" dirty="0" err="1"/>
              <a:t>мазі</a:t>
            </a:r>
            <a:r>
              <a:rPr lang="ru-RU" sz="1600" dirty="0"/>
              <a:t>, </a:t>
            </a:r>
            <a:r>
              <a:rPr lang="ru-RU" sz="1600" dirty="0" err="1"/>
              <a:t>емульсії</a:t>
            </a:r>
            <a:r>
              <a:rPr lang="ru-RU" sz="1600" dirty="0"/>
              <a:t>, пасти,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сприяють</a:t>
            </a:r>
            <a:r>
              <a:rPr lang="ru-RU" sz="1600" dirty="0"/>
              <a:t> </a:t>
            </a:r>
            <a:r>
              <a:rPr lang="ru-RU" sz="1600" dirty="0" err="1"/>
              <a:t>поглинанню</a:t>
            </a:r>
            <a:r>
              <a:rPr lang="ru-RU" sz="1600" dirty="0"/>
              <a:t> </a:t>
            </a:r>
            <a:r>
              <a:rPr lang="ru-RU" sz="1600" dirty="0" err="1"/>
              <a:t>активних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 </a:t>
            </a:r>
            <a:r>
              <a:rPr lang="ru-RU" sz="1600" dirty="0" err="1"/>
              <a:t>організмом</a:t>
            </a:r>
            <a:r>
              <a:rPr lang="ru-RU" sz="1600" dirty="0"/>
              <a:t>, </a:t>
            </a:r>
            <a:r>
              <a:rPr lang="ru-RU" sz="1600" dirty="0" err="1"/>
              <a:t>пом'якшують</a:t>
            </a:r>
            <a:r>
              <a:rPr lang="ru-RU" sz="1600" dirty="0"/>
              <a:t> і </a:t>
            </a:r>
            <a:r>
              <a:rPr lang="ru-RU" sz="1600" dirty="0" err="1"/>
              <a:t>продовжують</a:t>
            </a:r>
            <a:r>
              <a:rPr lang="ru-RU" sz="1600" dirty="0"/>
              <a:t> </a:t>
            </a:r>
            <a:r>
              <a:rPr lang="ru-RU" sz="1600" dirty="0" err="1"/>
              <a:t>їхню</a:t>
            </a:r>
            <a:r>
              <a:rPr lang="ru-RU" sz="1600" dirty="0"/>
              <a:t> </a:t>
            </a:r>
            <a:r>
              <a:rPr lang="ru-RU" sz="1600" dirty="0" err="1"/>
              <a:t>дію</a:t>
            </a:r>
            <a:r>
              <a:rPr lang="ru-RU" sz="1600" dirty="0"/>
              <a:t>.</a:t>
            </a:r>
          </a:p>
          <a:p>
            <a:pPr algn="just"/>
            <a:r>
              <a:rPr lang="ru-RU" sz="1600" b="1" dirty="0"/>
              <a:t>У </a:t>
            </a:r>
            <a:r>
              <a:rPr lang="ru-RU" sz="1600" b="1" dirty="0" err="1" smtClean="0"/>
              <a:t>промисловості</a:t>
            </a:r>
            <a:endParaRPr lang="ru-RU" sz="1600" dirty="0"/>
          </a:p>
          <a:p>
            <a:pPr marL="109728" indent="0" algn="just">
              <a:buNone/>
            </a:pP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/>
              <a:t>жири</a:t>
            </a:r>
            <a:r>
              <a:rPr lang="ru-RU" sz="1600" dirty="0"/>
              <a:t> (</a:t>
            </a:r>
            <a:r>
              <a:rPr lang="ru-RU" sz="1600" dirty="0" err="1"/>
              <a:t>здебільшого</a:t>
            </a:r>
            <a:r>
              <a:rPr lang="ru-RU" sz="1600" dirty="0"/>
              <a:t> </a:t>
            </a:r>
            <a:r>
              <a:rPr lang="ru-RU" sz="1600" dirty="0" err="1"/>
              <a:t>рослинного</a:t>
            </a:r>
            <a:r>
              <a:rPr lang="ru-RU" sz="1600" dirty="0"/>
              <a:t> </a:t>
            </a:r>
            <a:r>
              <a:rPr lang="ru-RU" sz="1600" dirty="0" err="1"/>
              <a:t>походження</a:t>
            </a:r>
            <a:r>
              <a:rPr lang="ru-RU" sz="1600" dirty="0"/>
              <a:t>)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для </a:t>
            </a:r>
            <a:r>
              <a:rPr lang="ru-RU" sz="1600" dirty="0" err="1"/>
              <a:t>виробництва</a:t>
            </a:r>
            <a:r>
              <a:rPr lang="ru-RU" sz="1600" dirty="0"/>
              <a:t> мила.</a:t>
            </a:r>
          </a:p>
        </p:txBody>
      </p:sp>
      <p:pic>
        <p:nvPicPr>
          <p:cNvPr id="6146" name="Picture 2" descr="омега-3, жири, трансжи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34" y="188640"/>
            <a:ext cx="242408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iles.ub.ua/firms/about-images/1/932502_956266_1322600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50" y="1916832"/>
            <a:ext cx="2030052" cy="13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img-fotki.yandex.ru/get/9509/32802278.2be/0_6efbe_4bc62174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img-fotki.yandex.ru/get/9509/32802278.2be/0_6efbe_4bc62174_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img-fotki.yandex.ru/get/9509/32802278.2be/0_6efbe_4bc62174_L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http://ecofood.biz.ua/wp-content/uploads/2014/07/salo_syr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39" y="5021986"/>
            <a:ext cx="2121007" cy="18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data:image/jpeg;base64,/9j/4AAQSkZJRgABAQAAAQABAAD/2wCEAAkGBxQSEhUUEhQWFRUXFhcYGBQVFBQXGBgVGBUWFxUXFxgYHCggGBolHBQUITEhJSkrLi4uFx8zODMsNygtLisBCgoKDg0OGxAQGywkICQsLCwsLCwsLCwsLCwsLCwsLCwsLCwsLCwsLCwsLCwsLCwsLCwsLCwsLCwsLCwsLCwsLP/AABEIANgA6QMBEQACEQEDEQH/xAAbAAACAwEBAQAAAAAAAAAAAAAABAIDBQEGB//EAD4QAAEDAgMFBQYEBAUFAAAAAAEAAhEDIQQxQQUSUWFxIoGRobEGEzLB0fBCUmLhFBVykiNTgtLxM4Oio8L/xAAaAQEAAwEBAQAAAAAAAAAAAAAAAQIDBAUG/8QAMhEAAgIBAwIFAgQHAQEBAAAAAAECEQMSITEEQQUiUWFxEzKBsdHwI0JSkaHB4fEUFf/aAAwDAQACEQMRAD8A+4oAQAgBACAEAIAQAgBACAEAIAQAgBACAEAIAQAgBACAEAIAQAgBACAEAIAQAgBACAEAIAQAgBACAEB5Xb/tHVo1jTYxsCO0ZJMgGYtAvGuS8Hr/ABTLhyvHBLb177F1FUZOM29Vqt3HOjtZsls5iDe4XkdR4p1GaOmTrvta/wBkpIQpgg5nezsV5yk09S/6WNGttaq5jWe8dLZ7TXEEi0SRnF7rsn4j1MoRg5Pa903b+fgikO4L2grNa4Oh9uy4jIyM4iRHfK6sHjmeEGpeZ9n6fNVsRpRqYX2mploNUFhmDAJHXivV6fxzBOP8Tyv+6IcGbbHggEGQbgjgvajJSVrhlCSkAgBACAEAIAQAgBACAEAIAQAgBACAEAIAQAgBACAEB5n2s2aahFRnac0Q5ozIEkHnEm3PkvB8Y6T6tZIbtbNe3/C8TyQGehM8vsr5dstR02F9PPiI+9EW4Jb8gnvPTTyCrXYEmuE5zAkctVFOgWTYX+o695UEm97Pbd3T7qs4AWDCfDdtpzK+l8H8RpfRyv4/QpJHrF9KUBACAqq4hrS0OcAXGACbk8lnPNCDSk0m9l7ii1aAEAIAQAgBACAEAIAQAgBACAEAIAQAgOEoBarUnouac2+DRRKSVjZc8FtKrUFV4qWM9w1EcivkuqU/qy+pyGVdcs+s5ea5K9CCuoyBIM3FlMXb3KtHW1ZMZE5zoBEZ21RxpWRZNtQi2cC06nP6WUUmTZJ7ZEGJGQ+/BQnW6BtbB9pjTIp1yXNJADzHZtrxbz0X0nQeLU9GV2vX0+SrR7Sm8OALSCDcEGQRxBX0cZKStcFTM23thtFhLSHPndA4GJO9HAFcHXddHp8bcacrqvf3/AlKzx+Kxzq1YPM7xIgC4AEQB3mV8n1HUZeozPIudq9jReh9DpvDhIII4gyF91GSkri7RkSVgCAEAIAQAgBACAEAIAQAgBACACUAnX2nTb+KTwbf9lFomiTa++0GCAdDmspyvYskQJWLouVv71RslGXtTZ1Or8YIIycDeOHMLi6npseVeb+5arPG1Koa5zQDYmQ7M3i+g6L5vLiqVIq0SBPK54HQdVjsVordTcbQDneTr3qVJLciip9QggOEkXkTbQjwV1FPdEMdaAYIIggz1zgDM5rF2kSQfTlsnjEWy4+SsnT2CPS7E2yKODdvkAtc5rBEmS3eEjhJN+S+l6Drli6N6num0v7WirW55R+Kc+o4vzdLif6pvnkvCzTeSTm+Wy3sQo1pcT9xp5aLOUUlQR9S2TT3aNMQW9kWOckSZ53X3HRQ0dPCNVsij5G11EAgBACAEAIAQAgBACAEAICFaq1olxAHEoDLrbYLrUWz+o5eCo5ehNFBoPqf9RxPIZKN2SM0cM0ad6h0kFuMF3C6wcr4NKoiQeQUVL4GxW4HiqtP1J2Knz1VH7ljJ2lsxtS+6J8PNef1XRrIrhyXUl/MeW3XgkPbuBp/fvsvAy49Dp8+hm0yRflaeVvG/csaKC9TEtGrhxkT1jwWihJlWUsxbQQWhxjK0DSVd421uDRov978Ikl2UXPcs1jnKailbZPuJ46k5tRzZu2RkRcC+eYmeogrpyYvpScJduQIPdkBwgkyezmMuvkiXcqbnspswVazGu+EAkjKYGkcbLp6LCuo6hQlxy/j0JeyPqIC+yKAgBACAEAIAQAgBACAEAIDPxe0gOywbzvIfVVciaEjhi871Q7x8h0CrySMtaBkpog7vJYLWjwXNKWp+xolRTXxQAWGXqYY0aRxuTF6eMDjAN1lh6mOaeiL3LTxuCtlsHiuxYJf1GX1F6HH2EqMkFCLk2Iyt0UuMrBSUlaNKozdqbObWF7OGThY9DxC5epwRzLfnsxR5TGtNE7psTleSea+fnhlGVS7ESjXBdhtlVKlJ9SILDApkEEgAEkc72su/H4dOeNzWzXauTM12eztP3QJJ3i0TexcQDMHQEr0l4XicE97r/JAv7K7PeA2vvw4mQzTcmHEniRMKvQdG4pZk9/T27j2FPbFu5X94Lh4DouILQGm/O3iubxTB/F1f1EGVsPZ7sVVho5kkndAnp5Lmw9NkzP6eP8AuE1yz0dStSoECjO83N8xJ1jiF0f/AG4OlenBHU1zJ/vgn5IVfaWuTeoRH5Q0Dyz71zz8T6qbvVXwkRSI0dv1gQfeugGYJkHkTw5WVI+I9TF3rb+SaR6rY/tE2o3/ABiym6bXIBHEzYeK93ovFYZY/wAVqL/fr+pDj6G8CvXKAgBACAEAIAQHHOgSckBkYzFuqdllm8dT+yo3ZagoUA0KAWEoCKAkBCzyTSXJaK3CvJsF5vVY55EoRdI3g0t2KPwc/i8lxPw21bl/j/pr9euxxuAaLku45j6WW+PoMcGpW757foVlmb2GC88F6f1ZnPoQntKud0RbifReZ4v1E1iSitny/wAjo6bGtTbEsNXI6Lxel6t4W/Q6smPUNntfDde5DIsqThucjjp5Esfs0vb2hEEGQRIgg+CZOnm0pSXBClHg2KZlv3kvWi1JWjnaplOLEMMaR6JLZBCmHpBjGtGQAHcLD5KsY6YqKJZ5L2sx816bQ0VCy5aQSC50QCNbCY/UvM67ItcVzQSPUu2w9mFNSrTDCGwACLE9kSNBcLqydRkj0zk406/4VpWeGq1S7Uaa/NfKxil2JdkWVQM7/fBWcW+CtjDcS2RkO70sqaJUTY3hqgkEAGDk6d09ypbg03X79SyZ9J2LiX1KYNTc3uDDNtJ4HkvtehzZMuJSyVfs/wB0zNofXYQCAEAIAQHCUBlYuuahgfCPMrNuywMZCA7KA61qPZWwdlccpuW7NUqI89Tks7pX3LEt3TxVtP8AL/ci+5z0Ccv4BwDVWS7sMqqPjNVyZIwVyZMYt7IXqOBsQuSXUQn5GtmaLG1vYj/BHehuXFePk6CWv+HvF9/9HTHMq35NbD0oENEfNe10uFqNRVf7OXJLfcYpstB8F6cVapnOzOrO9yb/AAONv0k6dCcufVZwh9NtLj8v+Fm9S9yirjmuJaCOHqrSnFcshRYrtHGbjSWtLjYMYM3O06C9zoBKSe2wFNi+z4pk1Kh3qriS53M6NGg0WOLptL1y3f74DZs4sgMMs95Ij3fZ7XI71gOK3yOo8X7FaPmDsFVpuc17dx0zu5iDcRc2718z1EXCdSVCi6m6bQAfuCuVqtypfTnkM+azdEjDG6mOosqN9iTZ2HjmUaofUL4FpaQM7doajkunw/NDBmU53Xt/v1X73JfB9FpVA4BzTIIkEZEHJfbRkpJNcMzJKQCAEAIBLG1p7Iy1+izbt0WQswQgAlASAUkExZpPcscz8peC3IVMwFzSW6iaL1AO7XRSt5/A7EQ6xKhcNknJ7PVF9o7knOWhUy8XUl3RfM+I53PNpT2jt+Pc78MKjfqRBMKmPJLTV/v8K/MlpWSwr4dHFdXS5G8jxvhrb5M8i2s026X8Au/Fk0yW/wDh7mMlaLiV6ylfY5qPPe12JLaRAuTbKc+UX6Ln6rLog2XxxtmG5+5YAT+Y5nhnpfyzsvjpznl8022eiko7Ie2dizMACcr6T+4NpXoeGdXPHlWNu4y2+PSjLPjTjfobLHu4+AX1NnAUYrEU6Q3qr2tHFxuegFyspZMcPukiaZ4/aVdtau57JLXAQXawIMDQcl814hmjkyuURQs6j5fYXGpkUVAcR0N1e/QqWsYBF4nmqtsFjIHxCW5TPXPOFHfYlH0r2Xx1OpRDaY3dwAFhMxN5nUG6+u8N6jFkwqMFWnlFWjYXoEAgBAVYiputnwVZSpWSlbM5UiqRLJEKHOKJUWACy+uuaLaDqzeaVfJZQRzEPjdCjK3UUxFclJf2+9Ub85avKRY+56fNRF7sl8EQ/snqoT8o7kmu7I+9SrR+1EPk6HK6IEHG6+QnO5uXuz0ktqK1WPJLON+JvVdGG/rQ+SkvtZrNrTYSvbwZFPK4K3z6/wDhySjUbLpXrL3OYxfaXAGtTIaYc24JJgEXEiQCsOow/UhSLwlpZ5OlVDwHGN48HEtIAtukxYgG989V8plwzxtqtvj/ANPQjJS3NbZVIb0TfPrFrZTnfr0XX4d0k55VkkqSMs2RKNI3KZlfTcnEWCiOfiFNEHntv7PIfvtpgNDZLgRc8xxXgeK9O3LVGNKt2WSMYibrxFsGiitTkTz8lpGW5RorDYsPTRTdkFom+t9M78tVXYk3vYjF0adbtPLXPBa0Edg3BjemxtYQF7PhWTHDLcnTe3t/6Qz6KvpioIAQGfj3y4BYzaclEuuLK25Ss8s6iTFbnXDRc8tlRojpFwEa3UQntYA9o8k5m36DsJ4+pEHoss0vKpF4LeimvUhwPNMktM0/cRVoiKsPjiD9fkoTrLXqK8pGk+d8cI+aQd6kH2LMG+WHiCR8/mrYHcPhiapnab1pFlWVVRcr5bqoac0l7s78buKZS5YFwoCXtXV0i154L03M8jqLJ08QQ4xqtel6jJHNKUOG/wDexGSCcUn2NBr7SV9Ljb03I4JJXsZ2Mealvw8PzHn+nlqsMj+q6/l9P6vn2/P45vFafn8v+iO1mNo0alcgH3VJ5Ejvcf8AxC6KXJQsbgsrZOLgeDiSZH9xHRVpvYbDlBpntW58VMW06l/6H7DkwLx3rVypblaK6m64QTn0XLPTO0zRWjM2hsfepBlLdBDpGmdnAnwPcuLqOhU8Shjq07X48/6KvmzF2xs11AhrrggQ4CxMX7wV5HV9HPpZVLdPh/mVuzOrUYJa7MGCufdP3IaIMdB+4+80e6IK8ZRBBcLOz7hl/wAq2OVOuwZ9K9jdqVMRhwarC1zezvHJ4izh8+a+x6HPLLjuS47+vuVZursIBAY7zL3HoFyLfLJ/Bq9ooudoFnkdtFo8HCe0qv7yVwca7tIn/EsdiFN2fRUj3JfYSx12LB+bE16GnEjPqP36U6i3eFm39TDff9CyWmZDEYiWsqDSCfmPVMk7Ucq/fqIrdxJOrbtRpnsvEeOR9FZvTlT7P9orVx+CWDq7lYtOTxbqPsqcT0ZXF9/zEt436Dj7OXQ9pFOxKo2RK87xHp4yj9Vc9/g2wTaekXIXj1HizqtkwzdHM+i6HFYsbUd5S2/D/pn9z34QUGSV09Fh3splkSxVyGaZld2W55FivblmUdlqIULvvoLffRdGFp5Paik/tLns32uGhBHkt8lZMcku6KLyyRdh4DOMCOZhTimvpWt6/wBESXmJ1KYI+XBWm4SjT7kK0ykloEXPI3XPqilp5/yaU3udaHaNjrAUpy9CHRMNOoC0V9yC9oDgA4AxcSAbjI9VstM1UlZk1RibX2SK5IaQ2q24JyeOfMcVwdb4fHO9Udpfn8/qRZ5qpsyq0lrmOkSZgkQBeI6L5/J0uaEtLiyxn1XHp3C6yjRVn0b2ExfvMI0HNjnM8LjycB3L63wyerp0vS0Qz0K9Agi/IoDJZ8T/AOr6rjh90zaXCJPdcdyym90WXBB7od3qsnUiVwG92lPEx2ItNyORVY8tB8FLTZwPBYY/LfwXlvRkM7LyPwvy6rHFKKlt9suC8k2vdEKbN0upuydcdeCmMdLeOXD4DdrUiDKctNJ2Y+E8kjHVF43yuA3T1Ik5pqN4VGeoyKs08kb/AJkR9r9mamFre9bwcMxwP0XVCayRvv3M2tLLWDQq1JqmQRdg7y0xyhebPwuOvVjlXtVm66h1UkQOHeTfxlUXQ5XK5VfqT9aNbF24GaruUI4VZlbkJghzt85ZDmuDEvq5Hmlx29/+G0vKtKLWUw65y9V2KKyPU+PzMm9Oxcw6N/YLVSb8sStVuyxoDbC5VlUFSI3fJM05+IxyClwb+5i/QAQLNHgiajtFEVe7DdceA81OmT52FoPd8z5Kyj7kWSA5q62IZn7Tqlj6dTgYd0+5WuruUofxLoLXcyPEH6LVlTAxWx6NRrCQQ5zqYJaY+JzWkxlNyV5mTw/BkdpU/Ysz1ux9mMw1IU2SQCSS6JJOZMfdl6PT4I4IaIlGx1bEEX5FAZURUcO/78VyxX8SX7/fJq/tRCuVz5eDSJCu7VVycWTE5VfkeiTfDEfQHmHDrCS2kmQt0RIhw52Vaqa9yewniMLmDl6LleL6aaf2/kaqV7rkoNORuvz0dx/dWTU4qMn8P1I4doHUiYDrOGTuKs03tLZrhkX6cE/dXnJw10KtVu+H+ZH5Fjad5HZd5FXS3tbMjtQ4x4OYgrZO+ShaBzU7gqrVw3M9wzXPl6jHjaUpbvt3Lxg3wjLxWJ3yGiwXmdRkeaSxrg6IR0K2R39526Mhn0Wr80ljjwvyK8LUxptTeMDL0C6tWp6ImdUrYwH/AIWrTVXliVruy9sN68Vqqh8leSTWk52CaXLdi6J7wGSvstkR8kCSVFNgre4DMgdSqznCH3tL5ZKTfCINrsJgOCzh1WCT0xkmyXCaVtE6tMPaWm4IhdSKMXqvPuATmAB3iQVtflsz7lDh/i4amMzUDj0ptJ9d1RFU0iW+T1y6DMEBwhAZeIEEO7iueaqSkaR4oqrDNYZY8ovFi7HS3pZYR80C72ZAOlnS3gqrzY/jYniRyo/eYDr8wknqxqQSqVBiKstDhyKZpXBTXyIrehpzgYI5FaunuvkqtthStSzOk+q8LPjzdPJzj9rf4bs64SjNU+SAdp6qYeI9pIPD3Qe8AWv/AOnBLh/4K/QZB2J4BZS8Vf8ALH+5ZdP6sq/incY6Lll4l1EuHXwv/TT6EEVe9JzJK5p58k/uk3+JqoRXCKphRhemaYnuiilU+I9y9Lp5fdP8DCa4RKlU3WzqV0Ynpg5vuZyVuhulU3W8zc/RdEX9OFvllGtTHaLt0Scz9wt4fw42+WUfmYzh2z2j3BaY1q80isnWyLTUnJa3ZWjoEXKnaKt8D2Qhi3OcCQSGg6LwurzZ8sZTg6gn2/P1OvHGEWk+TMIuvH7nSAsrJ07IZq4GrIX03QZ3khucOaFM6TLAOLye4OJ+i9VfbRzdxXYDvfY57vw0Wbg/rcQX+FgrQ3lZD4PYLYoCAEBnYkXc3vHf+6ymrtFkyipk09x6hYzVpMvH0FGWcRxuuSHlm4+ps91ZUw7ry05O9QqQ8uRx9Q942QomHOYdbj5pj2k8b+UTLdKRHDH4qZ0uOhUYuHjYl2kW7OqxLDmMuY0U9PLZ43yvyE1/MhoDMFXlFSTiyqdOxV9Jx6cV83k6bJrarg7lONFb2wFz6XdF7K6NPedHit8HSvJk0vhclZ5KVnK1LtQFGbB/F0QRMZ+W2U1KRaVjlxPHLSy8ZalZF7QAZVOByIVxAW+PLUWiso7knX3R0XpWmox+DDi2NUzvPE5C66l58u/C3M+IjdI7740FytF/FyV27lftiPPq6BdTlbpGSRYwwrOUYR1SdIU26QpXeX8hoPqvn+oz5eod3UVwv19zshCMF7kqVYhhm8fVdHS55rDLXvX6lJwWpUL1qE3bqufL0ayNSxdy8clbSFi2LLh0uLcWtzW73G6LtxhdwBPfp8l7/h2PTE488rEtobQFGkBMv3QGt1Lj9+S9i/Q5TX9icD7qkZ+ImXHi4yT8h3LXGisj0i0KggBAIbSbEOCrIlCLqktPj9D3/JZSV7FkymoJAcMwuLLFrfujaL7EMQzeAcMxdUyrUlKJaLp0yqs3eAe3MfZCrk8yWSPKJjt5WRqiYe3MaeoUT3rJEL+lkqrZh7cx9kKMiussCY/0sap1N4StFNTjqRWqdMPejVed1Eaepfv/AA/9GsfQgWh1wq9Lgjk/i/gWnNx8pNlIMbzXcsccUGZanJlWHp5uKwwYNN5Jdy853siks3nSudYPqZNZfXpjQvXZLoC482B5M2mJrGdRtiWJpwYXLkx6J6UaRlaFd6HjgujDkanHV2KSjadDtC28V6uF/cznl2Q9s1sMLuJPgLfVdXTKoOXqZZN3RdRM3WkPVkMt+JeXky//AESb3pG8Y6EQc3QLCWNtqEfxL33YYvssjU2+q6OqSwdNpXL2/Uzhc536FOEdosfDsl+UvmXctxNGTIz1XqdZ0X1JLLHnv7o58WXStLE9oV9xmU67vGMh4+i6OlxvTZTLLcyNn4Evf72pnnnrx6DT9l2UYnv9kUt2kOd+7Tyhax4KsdViAQAgKsSyWlQwefxDS026icr5g8j5HqsmuxYlgngyB4HMHUFZyjexdMnG6eRXKvI6fBryitzd0zoc1R+R+zJ5RXu7pkXac1X7HfZk8/Jz4bi7ToqN/T3W6ZP3fJAndO83I5hc85PG9cN0+f36l0tWzI1HzkuHqJ61cNzWCrk0sPSgAcM+q93p8P0sah6c/wCzknLU2yNe5AUTWqSRK2VnMRYQFGXjShH1IFu61Q4rHAJ6mUYWlm46rDBi0pzfLLzlboXp0N95OgXNj6dZMrm+EaSnpjQlisGTUhveuPJ07lmcYmsclROYZpBLTmtOkytTljl+6K5I7Jo1aTf8OOvqvZgv4Ryv7idBtlE43jaCdSLoJ5LgUJzTrb990bWkTDQBJXXjxxgtUvxM5SbdIy8VW33chkvB6zqfr5LXC4/X8TrxQ0otwLF1eF4252Z55bDmXXgvqlsecZ+Mw5c6/Dx49B9FPGxXk7gaG/UawZE36D7+5UJWWs9eBC2KHUAIAQAgMrG0Lxobj5j9lSSJRk1WOaZbZw00c35jnprxWZYdoV21RwcM2nMLOcFJFouiLhFjkuVrTtI1W+6KHW5jgspXD3RZblZPDLgsG2vt3XoX+SueHgVzN/0f2Zf5JYRoL+l1XpMSl1F7qt2v37k5JVA1Wm08V7nazj7i+HMklY4t25F5bbHAd5/RTHzT+A9kcxJkhqrk80tJMdlZzFGGwEzbKkIc2FNu61SoqEBdsjgqObjqssGOk5vllpy7FeLotb2ovp1XJ1WLFiX1Wt+3yaY5Sl5TlJ8AB2qvg6j6cVHI+e5E4ancS5tQMEzZdUs+PFHVJ7GSg5OkDse3QLjn4ngX22/w/U1WCb5FMRXLuQ4Ly+p6yebbhen6m8MaiUsbK5YQc3SNG6NGkzdAAzOgzX1fQdN9OB5+aepjAZuZ3dGX5RzK9NKvk5uRKoJMDvP3pySga+xsHujfIu7Lk3981dIhmkrEAgBACAEBViKIeIPceBUNAxqrJO66zhwsZ4tPH1WbRYTrNAILjunSq0W6Oboqv3JNKiJaN6HfqamlSW4umROFE2Nlzvp1ez2NNZRVwYnNZT6SLdplllZW5jZmFDw49WqtydTqi9zgRYZ2W0q7FEGMqbrSss8tMS0FbKqB3WSoj5MZL3kGCyJ4phVQsT5OYbtOLlXDu3ImW1IJ3n9EXnyfAe0SWJ0apy7tREdtxlrYAC2rsUM7aZuF4XisraR19OtgqsuFrmhcokRezDFDsjqqeIx/gR9n/oYX52LQvGo6Qa2eqvDHKT0xVshtJWx3C4X/AJOQX0PQ+GaPNPk4s2e9kaLWBgnInWO0eTRoOq9tJR4OTkpLC4wLDM8ubjqUoDOFwQ/0jjqeaukQaSsQCAEAIAQAgBAK47CCoLWcMioaskxn1N07r7HKSLH+ofNZskq/h3NM0nbp/ITLXdCqNVwWsG7VgxUaWO8j9VDk+6Fehf8AxjXcvQrN5I8WW0sXqOWUi6J4Wt2gCojLcNbHMW7eMLhnmWTLoRrGOmNhi3WDQunPLiKKQXcnUdushXyPTCiI7s7R7LEj5MYe8jmCbYlRhVRsTe9HaPaeTwTH5puXoTLZUNStW6TZWjI2tUh7RoBfv/4Xznic7yKPovzO7AvK2XYeoHgcQunpsqzY0v5omc46X7MnWbIstOqxzzQSxruVxtRe5CnhuPgM1Xp/CJPfI69l+on1K/lHaWDgSYYOJzPcvbw9LjwrZUckskpMZYQB2BAH43fLguhO+CjXqdZRm9wPzHM9Bp1VkiLGaVKbAQ0easkVGQFYHUAIAQAgBACAEAIBbG4JtQQbHQ/eihqwefxFJ9Ew4S3y7joVk00WROniG1Bu2d+h8T3HI+qgkWqbNbP+G5zD+U3HgVSUE+UWTZSW1m6Nf0MHwWTwr+VltfqVnHtaRvhzD0Pyn0WbxPuW1E6NZjnbzagJ4EjJecuglDJ9SD39zf6yaplxc4vBIG71VI4+p+upTSr2f60S5Q0UiytUkgQY46eK6sk5SyKOl169jNJKN2XV3WgLfLb2RSJPfhsK72jSIXJ3DvDW5iUxrTES3Z1+IAH7KMm8aJXJm13Nc4njovLyeH/Wyubb39jojm0xoYwuHOYEcyV2dN4bHG7S/u/9GM+o1DzKTR8Tp5Begowx/czG5S4Rc2ofwNDR+Yqdc3tCNe7IpL7mcYyTPxni6zR049ytHFvcnbIc+y2G2UtXXOk5DoPmt6KDApzc+CkgtUgEAIAQAgBACAEAIAQAgI1KYcIcJB0KA87tTYBu6ncfl1HTispQ9CyZmU8TUZ2T2hwcJjpqFS2WoaZjWfilvXtN8rhR5WNxoPa4Wh4/S4O8jdVcX2ZNruI4jZtF2bADzBZ+yyl9Rdk/8F1pEn7Gb+B1Rv8AS4EeSyeV8Sg/w3LafRi52bWBhuIf/qafmVVZcbdbr5ROmVB/B4mY9+PAfRW147qyNMhgYHE61h3Nb9Fo9K5K7k/5RWOdd3cSPSFakRbLqexwPjqE9ZPqUclHsKsap0Wt+Hy+gVdeZ/akidMFyXNb19FP0Mkvvk/w2GuK4RbSeJgRPLtFbwxRjwZuTY3ToE52/qufDILWiljLABlc/fgrEDFOnqc/RSCxSAQAgBACAEAIAQAgBACAEAIAQCeM2cypmIPFVcUyU6MTF7KDBDmmPzA/cLKUa5LpmPWwJBsZ9fqs9PoWsgMVWZYOd0mfJ0qPOu42B+1ngS4NI4lg/wDkqrnLvGwkvUj/ADoRdje51Rqq5rvEtpfqH84b+Sf+8foquUP6WTUvUP5wNKf/ALXf7UuH9I39Qdtd3+WO9zyr6/SJWvc63aFQ5Bo6M/3KylL0Ipeo3RNR2bz3R8ldavUjYdo4Zv4iXdSfRWSXdlTToPGTR5LRexFDlOg452VqIGmMAyViCSAEAIAQAgBACAEAIAQAgBACAEAIAQAUAjidlsfl2Tyy8FRwTJUjMxGxqgyIcOEx5Gyo8bLakZWJwDh8VM/2fMBZuLRa0IlrRI3Rc/q071Qk5LfyjxKbkgHD8o8UtjYmH/pHn9UtkF1JpOTfBs+qmmDUwuzqjvwkdeyPBaKDK2jTw2yI+I9w+pWih6lXI0aVENyCulRUsUgEAIAQAgBACAEAIAQAgBACAEAIAQAgBACAEAIAQEXUwcwD1AUUCl2ApHOmz+1v0UaV6E2yH8so/wCW3wTRH0FsmzA0xlTb/aE0x9BbL2tAyEdFYg6gBACAEAIAQAgBACAEAIAQAg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6" name="Picture 22" descr="http://deficit.in.ua/assets/images/molochnue_prod/4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39" y="3437810"/>
            <a:ext cx="20252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65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198308"/>
            <a:ext cx="5256584" cy="51125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uk-UA" sz="2400" dirty="0" smtClean="0"/>
              <a:t>Спирти:</a:t>
            </a:r>
            <a:endParaRPr lang="uk-UA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А)</a:t>
            </a:r>
            <a:r>
              <a:rPr lang="uk-UA" sz="2400" dirty="0" smtClean="0"/>
              <a:t>Одноатомні спирти ;</a:t>
            </a:r>
          </a:p>
          <a:p>
            <a:pPr marL="109728" indent="0">
              <a:buNone/>
            </a:pP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Б)</a:t>
            </a:r>
            <a:r>
              <a:rPr lang="uk-UA" sz="2400" dirty="0" smtClean="0"/>
              <a:t>Багатоатомні спирти:</a:t>
            </a:r>
          </a:p>
          <a:p>
            <a:pPr lvl="1">
              <a:buFont typeface="Wingdings" pitchFamily="2" charset="2"/>
              <a:buChar char="v"/>
            </a:pPr>
            <a:r>
              <a:rPr lang="uk-UA" sz="2400" dirty="0" smtClean="0"/>
              <a:t>Фенол;</a:t>
            </a:r>
          </a:p>
          <a:p>
            <a:pPr lvl="1">
              <a:buFont typeface="Wingdings" pitchFamily="2" charset="2"/>
              <a:buChar char="v"/>
            </a:pPr>
            <a:r>
              <a:rPr lang="uk-UA" sz="2400" dirty="0" smtClean="0"/>
              <a:t>Альдегіди;</a:t>
            </a:r>
          </a:p>
          <a:p>
            <a:pPr marL="109728" indent="0">
              <a:buNone/>
            </a:pP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uk-UA" sz="2400" dirty="0" smtClean="0"/>
              <a:t>Насичені одноосновні </a:t>
            </a:r>
            <a:r>
              <a:rPr lang="uk-UA" sz="2400" dirty="0" smtClean="0"/>
              <a:t>карбонові кислоти</a:t>
            </a:r>
            <a:r>
              <a:rPr lang="uk-UA" sz="2400" dirty="0" smtClean="0"/>
              <a:t>;</a:t>
            </a:r>
          </a:p>
          <a:p>
            <a:pPr marL="109728" indent="0">
              <a:buNone/>
            </a:pP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</a:t>
            </a:r>
            <a:r>
              <a:rPr lang="uk-UA" sz="2400" dirty="0" err="1" smtClean="0"/>
              <a:t>Естери</a:t>
            </a:r>
            <a:r>
              <a:rPr lang="uk-UA" sz="2400" dirty="0" smtClean="0"/>
              <a:t> ;</a:t>
            </a:r>
          </a:p>
          <a:p>
            <a:pPr marL="109728" indent="0">
              <a:buNone/>
            </a:pP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uk-UA" sz="2400" dirty="0" smtClean="0"/>
              <a:t>Жири;</a:t>
            </a:r>
          </a:p>
          <a:p>
            <a:pPr marL="109728" indent="0">
              <a:buNone/>
            </a:pP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 </a:t>
            </a:r>
            <a:r>
              <a:rPr lang="uk-UA" sz="2400" dirty="0" smtClean="0"/>
              <a:t>Мила </a:t>
            </a:r>
            <a:r>
              <a:rPr lang="uk-UA" sz="2400" dirty="0" smtClean="0"/>
              <a:t>;</a:t>
            </a:r>
            <a:endParaRPr lang="uk-UA" sz="2400" dirty="0" smtClean="0"/>
          </a:p>
          <a:p>
            <a:pPr marL="109728" indent="0">
              <a:buNone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Висновок.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uk-UA" sz="2400" dirty="0" smtClean="0"/>
          </a:p>
          <a:p>
            <a:pPr marL="624078" indent="-514350">
              <a:buFont typeface="+mj-lt"/>
              <a:buAutoNum type="arabicPeriod"/>
            </a:pPr>
            <a:endParaRPr lang="uk-UA" sz="2400" dirty="0" smtClean="0"/>
          </a:p>
          <a:p>
            <a:pPr marL="109728" indent="0">
              <a:buNone/>
            </a:pPr>
            <a:r>
              <a:rPr lang="uk-UA" sz="2400" dirty="0" smtClean="0"/>
              <a:t> </a:t>
            </a:r>
          </a:p>
          <a:p>
            <a:pPr marL="624078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329" y="108045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План </a:t>
            </a:r>
            <a:endParaRPr lang="ru-RU" dirty="0"/>
          </a:p>
        </p:txBody>
      </p:sp>
      <p:pic>
        <p:nvPicPr>
          <p:cNvPr id="9219" name="Picture 3" descr="E: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11" y="1239229"/>
            <a:ext cx="3168338" cy="55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6877" y="126751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b="1" dirty="0" smtClean="0">
                <a:solidFill>
                  <a:schemeClr val="bg2">
                    <a:lumMod val="75000"/>
                  </a:schemeClr>
                </a:solidFill>
              </a:rPr>
              <a:t>Мила </a:t>
            </a:r>
            <a:r>
              <a:rPr lang="uk-UA" sz="1800" dirty="0" smtClean="0"/>
              <a:t>- це поверхнево активні речовини (ПАР), які складаються з гідрофобної (вуглеводневий ланцюг) і гідрофільної (група СОО-) частин. </a:t>
            </a:r>
          </a:p>
          <a:p>
            <a:pPr algn="just"/>
            <a:r>
              <a:rPr lang="ru-RU" sz="1800" dirty="0"/>
              <a:t>Милом є </a:t>
            </a:r>
            <a:r>
              <a:rPr lang="ru-RU" sz="1800" dirty="0" err="1"/>
              <a:t>солі</a:t>
            </a:r>
            <a:r>
              <a:rPr lang="ru-RU" sz="1800" dirty="0"/>
              <a:t>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карбонових</a:t>
            </a:r>
            <a:r>
              <a:rPr lang="ru-RU" sz="1800" dirty="0"/>
              <a:t> кислот. Як і </a:t>
            </a:r>
            <a:r>
              <a:rPr lang="ru-RU" sz="1800" dirty="0" err="1"/>
              <a:t>жири</a:t>
            </a:r>
            <a:r>
              <a:rPr lang="ru-RU" sz="1800" dirty="0"/>
              <a:t>, мило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класифікувати</a:t>
            </a:r>
            <a:r>
              <a:rPr lang="ru-RU" sz="1800" dirty="0"/>
              <a:t> за </a:t>
            </a:r>
            <a:r>
              <a:rPr lang="ru-RU" sz="1800" dirty="0" err="1"/>
              <a:t>агрегатним</a:t>
            </a:r>
            <a:r>
              <a:rPr lang="ru-RU" sz="1800" dirty="0"/>
              <a:t> станом у </a:t>
            </a:r>
            <a:r>
              <a:rPr lang="ru-RU" sz="1800" dirty="0" err="1"/>
              <a:t>звичайних</a:t>
            </a:r>
            <a:r>
              <a:rPr lang="ru-RU" sz="1800" dirty="0"/>
              <a:t> </a:t>
            </a:r>
            <a:r>
              <a:rPr lang="ru-RU" sz="1800" dirty="0" err="1"/>
              <a:t>умовах</a:t>
            </a:r>
            <a:r>
              <a:rPr lang="ru-RU" sz="1800" dirty="0"/>
              <a:t>. Так, </a:t>
            </a:r>
            <a:r>
              <a:rPr lang="ru-RU" sz="1800" dirty="0" err="1"/>
              <a:t>розрізняють</a:t>
            </a:r>
            <a:r>
              <a:rPr lang="ru-RU" sz="1800" dirty="0"/>
              <a:t> </a:t>
            </a:r>
            <a:r>
              <a:rPr lang="ru-RU" sz="1800" dirty="0" err="1"/>
              <a:t>тверде</a:t>
            </a:r>
            <a:r>
              <a:rPr lang="ru-RU" sz="1800" dirty="0"/>
              <a:t> мило (</a:t>
            </a:r>
            <a:r>
              <a:rPr lang="ru-RU" sz="1800" dirty="0" err="1"/>
              <a:t>натрієві</a:t>
            </a:r>
            <a:r>
              <a:rPr lang="ru-RU" sz="1800" dirty="0"/>
              <a:t> </a:t>
            </a:r>
            <a:r>
              <a:rPr lang="ru-RU" sz="1800" dirty="0" err="1"/>
              <a:t>солі</a:t>
            </a:r>
            <a:r>
              <a:rPr lang="ru-RU" sz="1800" dirty="0"/>
              <a:t>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карбонових</a:t>
            </a:r>
            <a:r>
              <a:rPr lang="ru-RU" sz="1800" dirty="0"/>
              <a:t> кислот) і </a:t>
            </a:r>
            <a:r>
              <a:rPr lang="ru-RU" sz="1800" dirty="0" err="1"/>
              <a:t>рідке</a:t>
            </a:r>
            <a:r>
              <a:rPr lang="ru-RU" sz="1800" dirty="0"/>
              <a:t> мило (</a:t>
            </a:r>
            <a:r>
              <a:rPr lang="ru-RU" sz="1800" dirty="0" err="1"/>
              <a:t>калієві</a:t>
            </a:r>
            <a:r>
              <a:rPr lang="ru-RU" sz="1800" dirty="0"/>
              <a:t> </a:t>
            </a:r>
            <a:r>
              <a:rPr lang="ru-RU" sz="1800" dirty="0" err="1"/>
              <a:t>солі</a:t>
            </a:r>
            <a:r>
              <a:rPr lang="ru-RU" sz="1800" dirty="0"/>
              <a:t>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карбонових</a:t>
            </a:r>
            <a:r>
              <a:rPr lang="ru-RU" sz="1800" dirty="0"/>
              <a:t> кислот). </a:t>
            </a:r>
            <a:r>
              <a:rPr lang="ru-RU" sz="1800" dirty="0" err="1"/>
              <a:t>Відповідно</a:t>
            </a:r>
            <a:r>
              <a:rPr lang="ru-RU" sz="1800" dirty="0"/>
              <a:t>, формула мила: С</a:t>
            </a:r>
            <a:r>
              <a:rPr lang="ru-RU" sz="1800" baseline="-25000" dirty="0"/>
              <a:t>17</a:t>
            </a:r>
            <a:r>
              <a:rPr lang="ru-RU" sz="1800" dirty="0"/>
              <a:t>Н</a:t>
            </a:r>
            <a:r>
              <a:rPr lang="ru-RU" sz="1800" baseline="-25000" dirty="0"/>
              <a:t>35</a:t>
            </a:r>
            <a:r>
              <a:rPr lang="ru-RU" sz="1800" dirty="0"/>
              <a:t>СОО</a:t>
            </a:r>
            <a:r>
              <a:rPr lang="en-US" sz="1800" dirty="0"/>
              <a:t>N</a:t>
            </a:r>
            <a:r>
              <a:rPr lang="ru-RU" sz="1800" dirty="0"/>
              <a:t>а — </a:t>
            </a:r>
            <a:r>
              <a:rPr lang="ru-RU" sz="1800" dirty="0" err="1"/>
              <a:t>натрій</a:t>
            </a:r>
            <a:r>
              <a:rPr lang="ru-RU" sz="1800" dirty="0"/>
              <a:t> </a:t>
            </a:r>
            <a:r>
              <a:rPr lang="ru-RU" sz="1800" dirty="0" err="1"/>
              <a:t>стеарат</a:t>
            </a:r>
            <a:r>
              <a:rPr lang="ru-RU" sz="1800" dirty="0"/>
              <a:t> та С</a:t>
            </a:r>
            <a:r>
              <a:rPr lang="ru-RU" sz="1800" baseline="-25000" dirty="0"/>
              <a:t>17</a:t>
            </a:r>
            <a:r>
              <a:rPr lang="ru-RU" sz="1800" dirty="0"/>
              <a:t>Н</a:t>
            </a:r>
            <a:r>
              <a:rPr lang="ru-RU" sz="1800" baseline="-25000" dirty="0"/>
              <a:t>35</a:t>
            </a:r>
            <a:r>
              <a:rPr lang="ru-RU" sz="1800" dirty="0"/>
              <a:t>СООК — </a:t>
            </a:r>
            <a:r>
              <a:rPr lang="ru-RU" sz="1800" dirty="0" err="1"/>
              <a:t>калій</a:t>
            </a:r>
            <a:r>
              <a:rPr lang="ru-RU" sz="1800" dirty="0"/>
              <a:t> </a:t>
            </a:r>
            <a:r>
              <a:rPr lang="ru-RU" sz="1800" dirty="0" err="1"/>
              <a:t>стеарат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err="1"/>
              <a:t>Виробництво</a:t>
            </a:r>
            <a:r>
              <a:rPr lang="ru-RU" sz="1800" dirty="0"/>
              <a:t> мила </a:t>
            </a:r>
            <a:r>
              <a:rPr lang="ru-RU" sz="1800" dirty="0" err="1"/>
              <a:t>вимагає</a:t>
            </a:r>
            <a:r>
              <a:rPr lang="ru-RU" sz="1800" dirty="0"/>
              <a:t>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витрати</a:t>
            </a:r>
            <a:r>
              <a:rPr lang="ru-RU" sz="1800" dirty="0"/>
              <a:t> </a:t>
            </a:r>
            <a:r>
              <a:rPr lang="ru-RU" sz="1800" dirty="0" err="1"/>
              <a:t>жирів</a:t>
            </a:r>
            <a:r>
              <a:rPr lang="ru-RU" sz="1800" dirty="0"/>
              <a:t>. Тим часом </a:t>
            </a:r>
            <a:r>
              <a:rPr lang="ru-RU" sz="1800" dirty="0" err="1"/>
              <a:t>жири</a:t>
            </a:r>
            <a:r>
              <a:rPr lang="ru-RU" sz="1800" dirty="0"/>
              <a:t> — </a:t>
            </a:r>
            <a:r>
              <a:rPr lang="ru-RU" sz="1800" dirty="0" err="1"/>
              <a:t>найцінніший</a:t>
            </a:r>
            <a:r>
              <a:rPr lang="ru-RU" sz="1800" dirty="0"/>
              <a:t> продукт </a:t>
            </a:r>
            <a:r>
              <a:rPr lang="ru-RU" sz="1800" dirty="0" err="1"/>
              <a:t>харчування</a:t>
            </a:r>
            <a:r>
              <a:rPr lang="ru-RU" sz="1800" dirty="0"/>
              <a:t>.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зберегти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, мило </a:t>
            </a:r>
            <a:r>
              <a:rPr lang="ru-RU" sz="1800" dirty="0" err="1"/>
              <a:t>краще</a:t>
            </a:r>
            <a:r>
              <a:rPr lang="ru-RU" sz="1800" dirty="0"/>
              <a:t> </a:t>
            </a:r>
            <a:r>
              <a:rPr lang="ru-RU" sz="1800" dirty="0" err="1"/>
              <a:t>добувати</a:t>
            </a:r>
            <a:r>
              <a:rPr lang="ru-RU" sz="1800" dirty="0"/>
              <a:t> з </a:t>
            </a:r>
            <a:r>
              <a:rPr lang="ru-RU" sz="1800" dirty="0" err="1"/>
              <a:t>нехарчової</a:t>
            </a:r>
            <a:r>
              <a:rPr lang="ru-RU" sz="1800" dirty="0"/>
              <a:t> </a:t>
            </a:r>
            <a:r>
              <a:rPr lang="ru-RU" sz="1800" dirty="0" err="1"/>
              <a:t>сировини</a:t>
            </a:r>
            <a:r>
              <a:rPr lang="ru-RU" sz="1800" dirty="0"/>
              <a:t>. </a:t>
            </a:r>
            <a:r>
              <a:rPr lang="ru-RU" sz="1800" dirty="0" err="1"/>
              <a:t>Сьогодні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можливості</a:t>
            </a:r>
            <a:r>
              <a:rPr lang="ru-RU" sz="1800" dirty="0"/>
              <a:t> </a:t>
            </a:r>
            <a:r>
              <a:rPr lang="ru-RU" sz="1800" dirty="0" err="1"/>
              <a:t>надає</a:t>
            </a:r>
            <a:r>
              <a:rPr lang="ru-RU" sz="1800" dirty="0"/>
              <a:t> </a:t>
            </a:r>
            <a:r>
              <a:rPr lang="ru-RU" sz="1800" dirty="0" err="1"/>
              <a:t>органічна</a:t>
            </a:r>
            <a:r>
              <a:rPr lang="ru-RU" sz="1800" dirty="0"/>
              <a:t> </a:t>
            </a:r>
            <a:r>
              <a:rPr lang="ru-RU" sz="1800" dirty="0" err="1"/>
              <a:t>хімія</a:t>
            </a:r>
            <a:r>
              <a:rPr lang="ru-RU" sz="1800" dirty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Мила </a:t>
            </a:r>
            <a:endParaRPr lang="ru-RU" dirty="0"/>
          </a:p>
        </p:txBody>
      </p:sp>
      <p:pic>
        <p:nvPicPr>
          <p:cNvPr id="7174" name="Picture 6" descr="Потіште себе домашнім зволожуваним ми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2927874" cy="18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0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Властивості мила (</a:t>
            </a:r>
            <a:r>
              <a:rPr lang="ru-RU" sz="1600" dirty="0" err="1"/>
              <a:t>господарське</a:t>
            </a:r>
            <a:r>
              <a:rPr lang="ru-RU" sz="1600" dirty="0"/>
              <a:t> мило 72</a:t>
            </a:r>
            <a:r>
              <a:rPr lang="ru-RU" sz="1600" dirty="0" smtClean="0"/>
              <a:t>%)</a:t>
            </a:r>
          </a:p>
          <a:p>
            <a:pPr marL="109728" indent="0" algn="just">
              <a:buNone/>
            </a:pPr>
            <a:r>
              <a:rPr lang="ru-RU" sz="1600" dirty="0" smtClean="0"/>
              <a:t>•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змастити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господарським</a:t>
            </a:r>
            <a:r>
              <a:rPr lang="ru-RU" sz="1600" dirty="0" smtClean="0"/>
              <a:t> милом </a:t>
            </a:r>
            <a:r>
              <a:rPr lang="ru-RU" sz="1600" dirty="0" err="1" smtClean="0"/>
              <a:t>дрібні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подряпини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порізи</a:t>
            </a:r>
            <a:r>
              <a:rPr lang="ru-RU" sz="1600" dirty="0" smtClean="0"/>
              <a:t> і ранки, то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знизити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ризик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інфекції</a:t>
            </a:r>
            <a:r>
              <a:rPr lang="ru-RU" sz="1600" dirty="0" smtClean="0"/>
              <a:t> і </a:t>
            </a:r>
            <a:r>
              <a:rPr lang="ru-RU" sz="1600" dirty="0" err="1" smtClean="0"/>
              <a:t>прискорити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загоєння</a:t>
            </a:r>
            <a:r>
              <a:rPr lang="ru-RU" sz="1600" dirty="0" smtClean="0"/>
              <a:t>.</a:t>
            </a:r>
          </a:p>
          <a:p>
            <a:pPr marL="109728" indent="0" algn="just">
              <a:buNone/>
            </a:pPr>
            <a:r>
              <a:rPr lang="ru-RU" sz="1600" dirty="0" smtClean="0"/>
              <a:t>•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уникнуть</a:t>
            </a:r>
            <a:r>
              <a:rPr lang="ru-RU" sz="1600" dirty="0"/>
              <a:t> </a:t>
            </a:r>
            <a:r>
              <a:rPr lang="ru-RU" sz="1600" dirty="0" err="1"/>
              <a:t>появи</a:t>
            </a:r>
            <a:r>
              <a:rPr lang="ru-RU" sz="1600" dirty="0"/>
              <a:t> </a:t>
            </a:r>
            <a:r>
              <a:rPr lang="ru-RU" sz="1600" dirty="0" err="1"/>
              <a:t>синця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шишки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намазати</a:t>
            </a:r>
            <a:r>
              <a:rPr lang="ru-RU" sz="1600" dirty="0"/>
              <a:t> </a:t>
            </a:r>
            <a:r>
              <a:rPr lang="ru-RU" sz="1600" dirty="0" err="1"/>
              <a:t>забите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  <a:r>
              <a:rPr lang="ru-RU" sz="1600" dirty="0" err="1"/>
              <a:t>господарським</a:t>
            </a:r>
            <a:r>
              <a:rPr lang="ru-RU" sz="1600" dirty="0"/>
              <a:t> милом.</a:t>
            </a:r>
          </a:p>
          <a:p>
            <a:pPr marL="109728" indent="0" algn="just">
              <a:buNone/>
            </a:pPr>
            <a:r>
              <a:rPr lang="ru-RU" sz="1600" dirty="0"/>
              <a:t>• </a:t>
            </a:r>
            <a:r>
              <a:rPr lang="ru-RU" sz="1600" dirty="0" err="1"/>
              <a:t>Господарське</a:t>
            </a:r>
            <a:r>
              <a:rPr lang="ru-RU" sz="1600" dirty="0"/>
              <a:t> мило – </a:t>
            </a:r>
            <a:r>
              <a:rPr lang="ru-RU" sz="1600" dirty="0" err="1"/>
              <a:t>чудовий</a:t>
            </a:r>
            <a:r>
              <a:rPr lang="ru-RU" sz="1600" dirty="0"/>
              <a:t> </a:t>
            </a:r>
            <a:r>
              <a:rPr lang="ru-RU" sz="1600" dirty="0" err="1"/>
              <a:t>противірусний</a:t>
            </a:r>
            <a:r>
              <a:rPr lang="ru-RU" sz="1600" dirty="0"/>
              <a:t> </a:t>
            </a:r>
            <a:r>
              <a:rPr lang="ru-RU" sz="1600" dirty="0" err="1"/>
              <a:t>засіб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час </a:t>
            </a:r>
            <a:r>
              <a:rPr lang="ru-RU" sz="1600" dirty="0" err="1"/>
              <a:t>нежитю</a:t>
            </a:r>
            <a:r>
              <a:rPr lang="ru-RU" sz="1600" dirty="0"/>
              <a:t> </a:t>
            </a:r>
            <a:r>
              <a:rPr lang="ru-RU" sz="1600" dirty="0" err="1"/>
              <a:t>чи</a:t>
            </a:r>
            <a:r>
              <a:rPr lang="ru-RU" sz="1600" dirty="0"/>
              <a:t> початку </a:t>
            </a:r>
            <a:r>
              <a:rPr lang="ru-RU" sz="1600" dirty="0" err="1"/>
              <a:t>грипу</a:t>
            </a:r>
            <a:r>
              <a:rPr lang="ru-RU" sz="1600" dirty="0"/>
              <a:t> -  </a:t>
            </a:r>
            <a:r>
              <a:rPr lang="ru-RU" sz="1600" dirty="0" err="1"/>
              <a:t>змочить</a:t>
            </a:r>
            <a:r>
              <a:rPr lang="ru-RU" sz="1600" dirty="0"/>
              <a:t> </a:t>
            </a:r>
            <a:r>
              <a:rPr lang="ru-RU" sz="1600" dirty="0" err="1"/>
              <a:t>ватний</a:t>
            </a:r>
            <a:r>
              <a:rPr lang="ru-RU" sz="1600" dirty="0"/>
              <a:t> тампон в </a:t>
            </a:r>
            <a:r>
              <a:rPr lang="ru-RU" sz="1600" dirty="0" err="1"/>
              <a:t>розчині</a:t>
            </a:r>
            <a:r>
              <a:rPr lang="ru-RU" sz="1600" dirty="0"/>
              <a:t> </a:t>
            </a:r>
            <a:r>
              <a:rPr lang="ru-RU" sz="1600" dirty="0" err="1"/>
              <a:t>господарського</a:t>
            </a:r>
            <a:r>
              <a:rPr lang="ru-RU" sz="1600" dirty="0"/>
              <a:t> мила і </a:t>
            </a:r>
            <a:r>
              <a:rPr lang="ru-RU" sz="1600" dirty="0" err="1"/>
              <a:t>обробить</a:t>
            </a:r>
            <a:r>
              <a:rPr lang="ru-RU" sz="1600" dirty="0"/>
              <a:t> ним </a:t>
            </a:r>
            <a:r>
              <a:rPr lang="ru-RU" sz="1600" dirty="0" err="1"/>
              <a:t>носові</a:t>
            </a:r>
            <a:r>
              <a:rPr lang="ru-RU" sz="1600" dirty="0"/>
              <a:t> пазухи. Це </a:t>
            </a:r>
            <a:r>
              <a:rPr lang="ru-RU" sz="1600" dirty="0" err="1"/>
              <a:t>корисно</a:t>
            </a:r>
            <a:r>
              <a:rPr lang="ru-RU" sz="1600" dirty="0"/>
              <a:t> і в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профілактики</a:t>
            </a:r>
            <a:r>
              <a:rPr lang="ru-RU" sz="1600" dirty="0"/>
              <a:t>.</a:t>
            </a:r>
          </a:p>
          <a:p>
            <a:pPr marL="109728" indent="0" algn="just">
              <a:buNone/>
            </a:pPr>
            <a:r>
              <a:rPr lang="ru-RU" sz="1600" dirty="0"/>
              <a:t>•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утворився</a:t>
            </a:r>
            <a:r>
              <a:rPr lang="ru-RU" sz="1600" dirty="0"/>
              <a:t> </a:t>
            </a:r>
            <a:r>
              <a:rPr lang="ru-RU" sz="1600" dirty="0" err="1"/>
              <a:t>нарив</a:t>
            </a:r>
            <a:r>
              <a:rPr lang="ru-RU" sz="1600" dirty="0"/>
              <a:t> треба </a:t>
            </a:r>
            <a:r>
              <a:rPr lang="ru-RU" sz="1600" dirty="0" err="1"/>
              <a:t>накласти</a:t>
            </a:r>
            <a:r>
              <a:rPr lang="ru-RU" sz="1600" dirty="0"/>
              <a:t> </a:t>
            </a:r>
            <a:r>
              <a:rPr lang="ru-RU" sz="1600" dirty="0" err="1"/>
              <a:t>суміш</a:t>
            </a:r>
            <a:r>
              <a:rPr lang="ru-RU" sz="1600" dirty="0"/>
              <a:t> з </a:t>
            </a:r>
            <a:r>
              <a:rPr lang="ru-RU" sz="1600" dirty="0" err="1"/>
              <a:t>взятих</a:t>
            </a:r>
            <a:r>
              <a:rPr lang="ru-RU" sz="1600" dirty="0"/>
              <a:t> в </a:t>
            </a:r>
            <a:r>
              <a:rPr lang="ru-RU" sz="1600" dirty="0" err="1"/>
              <a:t>рівних</a:t>
            </a:r>
            <a:r>
              <a:rPr lang="ru-RU" sz="1600" dirty="0"/>
              <a:t> </a:t>
            </a:r>
            <a:r>
              <a:rPr lang="ru-RU" sz="1600" dirty="0" err="1"/>
              <a:t>частинах</a:t>
            </a:r>
            <a:r>
              <a:rPr lang="ru-RU" sz="1600" dirty="0"/>
              <a:t> </a:t>
            </a:r>
            <a:r>
              <a:rPr lang="ru-RU" sz="1600" dirty="0" err="1"/>
              <a:t>господарського</a:t>
            </a:r>
            <a:r>
              <a:rPr lang="ru-RU" sz="1600" dirty="0"/>
              <a:t> мила, </a:t>
            </a:r>
            <a:r>
              <a:rPr lang="ru-RU" sz="1600" dirty="0" err="1"/>
              <a:t>цибулі</a:t>
            </a:r>
            <a:r>
              <a:rPr lang="ru-RU" sz="1600" dirty="0"/>
              <a:t> та </a:t>
            </a:r>
            <a:r>
              <a:rPr lang="ru-RU" sz="1600" dirty="0" err="1"/>
              <a:t>цукру</a:t>
            </a:r>
            <a:r>
              <a:rPr lang="ru-RU" sz="1600" dirty="0"/>
              <a:t> (цибулю та мило </a:t>
            </a:r>
            <a:r>
              <a:rPr lang="ru-RU" sz="1600" dirty="0" err="1"/>
              <a:t>натерти</a:t>
            </a:r>
            <a:r>
              <a:rPr lang="ru-RU" sz="1600" dirty="0"/>
              <a:t> на </a:t>
            </a:r>
            <a:r>
              <a:rPr lang="ru-RU" sz="1600" dirty="0" err="1"/>
              <a:t>великій</a:t>
            </a:r>
            <a:r>
              <a:rPr lang="ru-RU" sz="1600" dirty="0"/>
              <a:t> </a:t>
            </a:r>
            <a:r>
              <a:rPr lang="ru-RU" sz="1600" dirty="0" err="1"/>
              <a:t>тертці</a:t>
            </a:r>
            <a:r>
              <a:rPr lang="ru-RU" sz="1600" dirty="0"/>
              <a:t>). </a:t>
            </a:r>
            <a:r>
              <a:rPr lang="ru-RU" sz="1600" dirty="0" err="1"/>
              <a:t>Робить</a:t>
            </a:r>
            <a:r>
              <a:rPr lang="ru-RU" sz="1600" dirty="0"/>
              <a:t> це </a:t>
            </a:r>
            <a:r>
              <a:rPr lang="ru-RU" sz="1600" dirty="0" err="1"/>
              <a:t>краще</a:t>
            </a:r>
            <a:r>
              <a:rPr lang="ru-RU" sz="1600" dirty="0"/>
              <a:t> на </a:t>
            </a:r>
            <a:r>
              <a:rPr lang="ru-RU" sz="1600" dirty="0" err="1"/>
              <a:t>ніч</a:t>
            </a:r>
            <a:r>
              <a:rPr lang="ru-RU" sz="1600" dirty="0"/>
              <a:t>, </a:t>
            </a:r>
            <a:r>
              <a:rPr lang="ru-RU" sz="1600" dirty="0" err="1"/>
              <a:t>зафіксувавши</a:t>
            </a:r>
            <a:r>
              <a:rPr lang="ru-RU" sz="1600" dirty="0"/>
              <a:t> </a:t>
            </a:r>
            <a:r>
              <a:rPr lang="ru-RU" sz="1600" dirty="0" err="1"/>
              <a:t>компрес</a:t>
            </a:r>
            <a:r>
              <a:rPr lang="ru-RU" sz="1600" dirty="0"/>
              <a:t> </a:t>
            </a:r>
            <a:r>
              <a:rPr lang="ru-RU" sz="1600" dirty="0" err="1"/>
              <a:t>пов’язкою</a:t>
            </a:r>
            <a:r>
              <a:rPr lang="ru-RU" sz="1600" dirty="0"/>
              <a:t>. До ранку, мило </a:t>
            </a:r>
            <a:r>
              <a:rPr lang="ru-RU" sz="1600" dirty="0" err="1"/>
              <a:t>продезінфікує</a:t>
            </a:r>
            <a:r>
              <a:rPr lang="ru-RU" sz="1600" dirty="0"/>
              <a:t> рану.</a:t>
            </a:r>
          </a:p>
          <a:p>
            <a:pPr marL="109728" indent="0" algn="just">
              <a:buNone/>
            </a:pPr>
            <a:r>
              <a:rPr lang="ru-RU" sz="1600" dirty="0"/>
              <a:t>• При грибку на ногах,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промити</a:t>
            </a:r>
            <a:r>
              <a:rPr lang="ru-RU" sz="1600" dirty="0"/>
              <a:t> </a:t>
            </a:r>
            <a:r>
              <a:rPr lang="ru-RU" sz="1600" dirty="0" err="1"/>
              <a:t>вражені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 милом, добре </a:t>
            </a:r>
            <a:r>
              <a:rPr lang="ru-RU" sz="1600" dirty="0" err="1"/>
              <a:t>обробивши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щіткою</a:t>
            </a:r>
            <a:r>
              <a:rPr lang="ru-RU" sz="1600" dirty="0"/>
              <a:t>, </a:t>
            </a:r>
            <a:r>
              <a:rPr lang="ru-RU" sz="1600" dirty="0" err="1"/>
              <a:t>дати</a:t>
            </a:r>
            <a:r>
              <a:rPr lang="ru-RU" sz="1600" dirty="0"/>
              <a:t> </a:t>
            </a:r>
            <a:r>
              <a:rPr lang="ru-RU" sz="1600" dirty="0" err="1"/>
              <a:t>висохнуть</a:t>
            </a:r>
            <a:r>
              <a:rPr lang="ru-RU" sz="1600" dirty="0"/>
              <a:t> та </a:t>
            </a:r>
            <a:r>
              <a:rPr lang="ru-RU" sz="1600" dirty="0" err="1"/>
              <a:t>обробити</a:t>
            </a:r>
            <a:r>
              <a:rPr lang="ru-RU" sz="1600" dirty="0"/>
              <a:t> </a:t>
            </a:r>
            <a:r>
              <a:rPr lang="ru-RU" sz="1600" dirty="0" err="1"/>
              <a:t>шкіру</a:t>
            </a:r>
            <a:r>
              <a:rPr lang="ru-RU" sz="1600" dirty="0"/>
              <a:t> йодом.</a:t>
            </a:r>
          </a:p>
          <a:p>
            <a:pPr marL="109728" indent="0" algn="just">
              <a:buNone/>
            </a:pPr>
            <a:r>
              <a:rPr lang="ru-RU" sz="1600" dirty="0"/>
              <a:t>•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уникнути</a:t>
            </a:r>
            <a:r>
              <a:rPr lang="ru-RU" sz="1600" dirty="0"/>
              <a:t> </a:t>
            </a:r>
            <a:r>
              <a:rPr lang="ru-RU" sz="1600" dirty="0" err="1"/>
              <a:t>подразнення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гоління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депіляції</a:t>
            </a:r>
            <a:r>
              <a:rPr lang="ru-RU" sz="1600" dirty="0"/>
              <a:t> </a:t>
            </a:r>
            <a:r>
              <a:rPr lang="ru-RU" sz="1600" dirty="0" err="1"/>
              <a:t>достатньо</a:t>
            </a:r>
            <a:r>
              <a:rPr lang="ru-RU" sz="1600" dirty="0"/>
              <a:t> один раз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процедури</a:t>
            </a:r>
            <a:r>
              <a:rPr lang="ru-RU" sz="1600" dirty="0"/>
              <a:t> </a:t>
            </a:r>
            <a:r>
              <a:rPr lang="ru-RU" sz="1600" dirty="0" err="1"/>
              <a:t>намилить</a:t>
            </a:r>
            <a:r>
              <a:rPr lang="ru-RU" sz="1600" dirty="0"/>
              <a:t> </a:t>
            </a:r>
            <a:r>
              <a:rPr lang="ru-RU" sz="1600" dirty="0" err="1"/>
              <a:t>шкіру</a:t>
            </a:r>
            <a:r>
              <a:rPr lang="ru-RU" sz="1600" dirty="0"/>
              <a:t> </a:t>
            </a:r>
            <a:r>
              <a:rPr lang="ru-RU" sz="1600" dirty="0" err="1"/>
              <a:t>господарським</a:t>
            </a:r>
            <a:r>
              <a:rPr lang="ru-RU" sz="1600" dirty="0"/>
              <a:t> милом.</a:t>
            </a:r>
          </a:p>
          <a:p>
            <a:pPr marL="109728" indent="0" algn="just">
              <a:buNone/>
            </a:pPr>
            <a:r>
              <a:rPr lang="ru-RU" sz="1600" dirty="0"/>
              <a:t>• </a:t>
            </a:r>
            <a:r>
              <a:rPr lang="ru-RU" sz="1600" dirty="0" err="1"/>
              <a:t>Господарське</a:t>
            </a:r>
            <a:r>
              <a:rPr lang="ru-RU" sz="1600" dirty="0"/>
              <a:t> мило є </a:t>
            </a:r>
            <a:r>
              <a:rPr lang="ru-RU" sz="1600" dirty="0" err="1" smtClean="0"/>
              <a:t>дезінфікуючим</a:t>
            </a:r>
            <a:r>
              <a:rPr lang="ru-RU" sz="1600" dirty="0"/>
              <a:t> </a:t>
            </a:r>
            <a:r>
              <a:rPr lang="ru-RU" sz="1600" dirty="0" err="1" smtClean="0"/>
              <a:t>засобом</a:t>
            </a:r>
            <a:r>
              <a:rPr lang="ru-RU" sz="1600" dirty="0" smtClean="0"/>
              <a:t> </a:t>
            </a:r>
            <a:r>
              <a:rPr lang="ru-RU" sz="1600" dirty="0"/>
              <a:t>для </a:t>
            </a:r>
            <a:r>
              <a:rPr lang="ru-RU" sz="1600" dirty="0" err="1"/>
              <a:t>предметів</a:t>
            </a:r>
            <a:r>
              <a:rPr lang="ru-RU" sz="1600" dirty="0"/>
              <a:t> </a:t>
            </a:r>
            <a:r>
              <a:rPr lang="ru-RU" sz="1600" dirty="0" err="1"/>
              <a:t>особистої</a:t>
            </a:r>
            <a:r>
              <a:rPr lang="ru-RU" sz="1600" dirty="0"/>
              <a:t> </a:t>
            </a:r>
            <a:r>
              <a:rPr lang="ru-RU" sz="1600" dirty="0" err="1" smtClean="0"/>
              <a:t>гігієни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гребнів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зубних</a:t>
            </a:r>
            <a:r>
              <a:rPr lang="ru-RU" sz="1600" dirty="0" smtClean="0"/>
              <a:t> </a:t>
            </a:r>
            <a:r>
              <a:rPr lang="ru-RU" sz="1600" dirty="0" err="1"/>
              <a:t>щіток</a:t>
            </a:r>
            <a:r>
              <a:rPr lang="ru-RU" sz="1600" dirty="0"/>
              <a:t>).</a:t>
            </a:r>
          </a:p>
        </p:txBody>
      </p:sp>
      <p:pic>
        <p:nvPicPr>
          <p:cNvPr id="8194" name="Picture 2" descr="http://www.eco.lviv.ua/images/handmade-live-so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90" y="4725143"/>
            <a:ext cx="3273541" cy="216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/>
              <a:t>Отож,метою</a:t>
            </a:r>
            <a:r>
              <a:rPr lang="ru-RU" dirty="0"/>
              <a:t> </a:t>
            </a:r>
            <a:r>
              <a:rPr lang="ru-RU" dirty="0" err="1"/>
              <a:t>моєї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повторення</a:t>
            </a:r>
            <a:r>
              <a:rPr lang="ru-RU" dirty="0" smtClean="0"/>
              <a:t> про одно- </a:t>
            </a:r>
            <a:r>
              <a:rPr lang="ru-RU" dirty="0"/>
              <a:t>та </a:t>
            </a:r>
            <a:r>
              <a:rPr lang="ru-RU" dirty="0" err="1" smtClean="0"/>
              <a:t>багатоатомні</a:t>
            </a:r>
            <a:r>
              <a:rPr lang="ru-RU" dirty="0" smtClean="0"/>
              <a:t> </a:t>
            </a:r>
            <a:r>
              <a:rPr lang="ru-RU" dirty="0" err="1" smtClean="0"/>
              <a:t>спирти</a:t>
            </a:r>
            <a:r>
              <a:rPr lang="ru-RU" dirty="0" smtClean="0"/>
              <a:t>, </a:t>
            </a:r>
            <a:r>
              <a:rPr lang="ru-RU" dirty="0" err="1" smtClean="0"/>
              <a:t>насичені</a:t>
            </a:r>
            <a:r>
              <a:rPr lang="ru-RU" dirty="0" smtClean="0"/>
              <a:t> </a:t>
            </a:r>
            <a:r>
              <a:rPr lang="ru-RU" dirty="0" err="1" smtClean="0"/>
              <a:t>одноосновні</a:t>
            </a:r>
            <a:r>
              <a:rPr lang="ru-RU" dirty="0" smtClean="0"/>
              <a:t> </a:t>
            </a:r>
            <a:r>
              <a:rPr lang="ru-RU" dirty="0" err="1" smtClean="0"/>
              <a:t>карбонові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естери, </a:t>
            </a:r>
            <a:r>
              <a:rPr lang="ru-RU" dirty="0" err="1" smtClean="0"/>
              <a:t>жири</a:t>
            </a:r>
            <a:r>
              <a:rPr lang="ru-RU" dirty="0" smtClean="0"/>
              <a:t> і мила.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pic>
        <p:nvPicPr>
          <p:cNvPr id="4" name="Picture 4" descr="http://shishebarova.ucoz.ru/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98305"/>
            <a:ext cx="2757686" cy="38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1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97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79554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Спирти</a:t>
            </a:r>
            <a:r>
              <a:rPr lang="uk-UA" dirty="0" smtClean="0"/>
              <a:t> – це похідні вуглеводнів, у молекулах яких один або декілька атомів Гідрогену заміщенні гідроксильною групою – ОН. Часто спирти називають алканолами або  алкоголями.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Спирти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70534"/>
              </p:ext>
            </p:extLst>
          </p:nvPr>
        </p:nvGraphicFramePr>
        <p:xfrm>
          <a:off x="3563888" y="2162380"/>
          <a:ext cx="2232248" cy="33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</a:tblGrid>
              <a:tr h="330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Класифікація спиртів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651142" y="2420888"/>
            <a:ext cx="9525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51720" y="2878088"/>
            <a:ext cx="5256584" cy="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02138" y="51339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51720" y="2886513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55904" y="2924175"/>
            <a:ext cx="4763" cy="610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98352" y="2924175"/>
            <a:ext cx="0" cy="67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9163" y="3648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77647"/>
              </p:ext>
            </p:extLst>
          </p:nvPr>
        </p:nvGraphicFramePr>
        <p:xfrm>
          <a:off x="845769" y="3573016"/>
          <a:ext cx="2592288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252028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Залежності від кількості гідроксильних груп</a:t>
                      </a:r>
                    </a:p>
                    <a:p>
                      <a:pPr marL="285750" indent="-285750"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uk-UA" sz="1400" b="0" dirty="0" smtClean="0"/>
                        <a:t>Одноатомні</a:t>
                      </a:r>
                    </a:p>
                    <a:p>
                      <a:pPr marL="0" indent="0">
                        <a:buClr>
                          <a:schemeClr val="bg1"/>
                        </a:buClr>
                        <a:buFont typeface="Arial" pitchFamily="34" charset="0"/>
                        <a:buNone/>
                      </a:pPr>
                      <a:r>
                        <a:rPr lang="en-US" sz="1400" b="0" dirty="0" smtClean="0"/>
                        <a:t>CH3-CH2-OH</a:t>
                      </a:r>
                      <a:endParaRPr lang="ru-RU" sz="1400" b="0" dirty="0" smtClean="0"/>
                    </a:p>
                    <a:p>
                      <a:pPr marL="285750" indent="-285750"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uk-UA" sz="1400" b="0" dirty="0" smtClean="0"/>
                        <a:t>двохатомні (</a:t>
                      </a:r>
                      <a:r>
                        <a:rPr lang="uk-UA" sz="1400" b="0" dirty="0" err="1" smtClean="0"/>
                        <a:t>гліколі</a:t>
                      </a:r>
                      <a:r>
                        <a:rPr lang="uk-UA" sz="1400" b="0" dirty="0" smtClean="0"/>
                        <a:t>)</a:t>
                      </a:r>
                      <a:endParaRPr lang="en-US" sz="1400" b="0" dirty="0" smtClean="0"/>
                    </a:p>
                    <a:p>
                      <a:pPr marL="0" indent="0">
                        <a:buClr>
                          <a:schemeClr val="bg1"/>
                        </a:buClr>
                        <a:buFont typeface="Arial" pitchFamily="34" charset="0"/>
                        <a:buNone/>
                      </a:pPr>
                      <a:r>
                        <a:rPr lang="en-US" sz="1400" b="0" dirty="0" smtClean="0"/>
                        <a:t>CH2OH-CH2OH</a:t>
                      </a:r>
                      <a:endParaRPr lang="uk-UA" sz="1400" b="0" dirty="0" smtClean="0"/>
                    </a:p>
                    <a:p>
                      <a:pPr marL="285750" indent="-285750"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uk-UA" sz="1400" b="0" dirty="0" smtClean="0"/>
                        <a:t>трьохатомні (тріолі)</a:t>
                      </a:r>
                      <a:endParaRPr lang="en-US" sz="14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CH2OH-CHOH -CH2OH</a:t>
                      </a:r>
                      <a:endParaRPr lang="uk-UA" sz="1400" b="0" dirty="0" smtClean="0"/>
                    </a:p>
                    <a:p>
                      <a:pPr marL="0" indent="0">
                        <a:buClr>
                          <a:schemeClr val="bg1"/>
                        </a:buClr>
                        <a:buFont typeface="Arial" pitchFamily="34" charset="0"/>
                        <a:buNone/>
                      </a:pPr>
                      <a:endParaRPr lang="uk-UA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33237"/>
              </p:ext>
            </p:extLst>
          </p:nvPr>
        </p:nvGraphicFramePr>
        <p:xfrm>
          <a:off x="3563888" y="3573016"/>
          <a:ext cx="2592288" cy="251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2510408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Залежно від характеру атома Карбону(первинний, вторинний, третинний), з яким сполучена гідроксильна група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b="0" dirty="0" smtClean="0"/>
                        <a:t>Первинні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400" b="0" dirty="0" smtClean="0"/>
                        <a:t>СН3-СН2-СН2-ОН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b="0" dirty="0" smtClean="0"/>
                        <a:t>Вторинні</a:t>
                      </a:r>
                      <a:r>
                        <a:rPr lang="uk-UA" sz="1400" b="0" baseline="0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400" b="0" baseline="0" dirty="0" smtClean="0"/>
                        <a:t>СН3-СНОН-СН3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b="0" baseline="0" dirty="0" err="1" smtClean="0"/>
                        <a:t>Тритинні</a:t>
                      </a:r>
                      <a:r>
                        <a:rPr lang="uk-UA" sz="1400" b="0" baseline="0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400" b="0" baseline="0" dirty="0" smtClean="0"/>
                        <a:t>СН3-С(СН3)2-ОН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65679"/>
              </p:ext>
            </p:extLst>
          </p:nvPr>
        </p:nvGraphicFramePr>
        <p:xfrm>
          <a:off x="6228184" y="3574868"/>
          <a:ext cx="2592288" cy="251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251842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</a:t>
                      </a:r>
                      <a:r>
                        <a:rPr lang="ru-RU" sz="1400" dirty="0" err="1" smtClean="0">
                          <a:sym typeface="Wingdings"/>
                        </a:rPr>
                        <a:t>алежно</a:t>
                      </a:r>
                      <a:r>
                        <a:rPr lang="ru-RU" sz="1400" baseline="0" dirty="0" smtClean="0">
                          <a:sym typeface="Wingdings"/>
                        </a:rPr>
                        <a:t> </a:t>
                      </a:r>
                      <a:r>
                        <a:rPr lang="ru-RU" sz="1400" baseline="0" dirty="0" err="1" smtClean="0">
                          <a:sym typeface="Wingdings"/>
                        </a:rPr>
                        <a:t>від</a:t>
                      </a:r>
                      <a:r>
                        <a:rPr lang="ru-RU" sz="1400" baseline="0" dirty="0" smtClean="0">
                          <a:sym typeface="Wingdings"/>
                        </a:rPr>
                        <a:t> характеру </a:t>
                      </a:r>
                      <a:r>
                        <a:rPr lang="ru-RU" sz="1400" baseline="0" dirty="0" err="1" smtClean="0">
                          <a:sym typeface="Wingdings"/>
                        </a:rPr>
                        <a:t>вуглеводневого</a:t>
                      </a:r>
                      <a:r>
                        <a:rPr lang="ru-RU" sz="1400" baseline="0" dirty="0" smtClean="0">
                          <a:sym typeface="Wingdings"/>
                        </a:rPr>
                        <a:t> радикала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b="0" i="0" dirty="0" smtClean="0"/>
                        <a:t>Аліфатичні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400" b="0" i="0" dirty="0" smtClean="0"/>
                        <a:t>СН3-СН2-ОН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b="0" i="0" dirty="0" err="1" smtClean="0"/>
                        <a:t>Аліциклічні</a:t>
                      </a:r>
                      <a:r>
                        <a:rPr lang="uk-UA" sz="1400" b="0" i="0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400" b="0" i="0" dirty="0" smtClean="0"/>
                        <a:t>С6-Н11-ОН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b="0" i="0" dirty="0" smtClean="0"/>
                        <a:t>Ароматичні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400" b="0" i="0" dirty="0" smtClean="0"/>
                        <a:t>С6Н5-СН2-ОН</a:t>
                      </a:r>
                      <a:endParaRPr lang="ru-RU" sz="1400" b="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4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345638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   </a:t>
            </a:r>
            <a:r>
              <a:rPr lang="ru-RU" sz="2400" dirty="0" err="1" smtClean="0"/>
              <a:t>Загальна</a:t>
            </a:r>
            <a:r>
              <a:rPr lang="ru-RU" sz="2400" dirty="0" smtClean="0"/>
              <a:t> формула </a:t>
            </a:r>
            <a:r>
              <a:rPr lang="ru-RU" sz="2400" dirty="0" err="1" smtClean="0"/>
              <a:t>насичених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одноатомних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спиртів</a:t>
            </a:r>
            <a:r>
              <a:rPr lang="ru-RU" sz="2400" dirty="0" smtClean="0"/>
              <a:t>: </a:t>
            </a:r>
            <a:r>
              <a:rPr lang="en-US" sz="2400" dirty="0" smtClean="0"/>
              <a:t>R-OH</a:t>
            </a:r>
            <a:r>
              <a:rPr lang="ru-RU" sz="2400" dirty="0" smtClean="0"/>
              <a:t>, де </a:t>
            </a:r>
            <a:r>
              <a:rPr lang="en-US" sz="2400" dirty="0" smtClean="0"/>
              <a:t>R — </a:t>
            </a:r>
            <a:r>
              <a:rPr lang="ru-RU" sz="2400" dirty="0" err="1" smtClean="0"/>
              <a:t>вуглеводневий</a:t>
            </a:r>
            <a:r>
              <a:rPr lang="ru-RU" sz="2400" dirty="0" smtClean="0"/>
              <a:t> радикал, </a:t>
            </a:r>
            <a:r>
              <a:rPr lang="ru-RU" sz="2400" dirty="0" err="1" smtClean="0"/>
              <a:t>або</a:t>
            </a:r>
            <a:r>
              <a:rPr lang="en-US" sz="2400" dirty="0" smtClean="0"/>
              <a:t> C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2n+1</a:t>
            </a:r>
            <a:r>
              <a:rPr lang="en-US" sz="2400" dirty="0" smtClean="0"/>
              <a:t>OH</a:t>
            </a:r>
          </a:p>
          <a:p>
            <a:pPr algn="just"/>
            <a:r>
              <a:rPr lang="en-US" sz="2400" dirty="0" smtClean="0"/>
              <a:t>   </a:t>
            </a:r>
            <a:r>
              <a:rPr lang="ru-RU" sz="2400" dirty="0" smtClean="0"/>
              <a:t>Метанол і </a:t>
            </a:r>
            <a:r>
              <a:rPr lang="ru-RU" sz="2400" dirty="0" err="1" smtClean="0"/>
              <a:t>етанол</a:t>
            </a:r>
            <a:r>
              <a:rPr lang="ru-RU" sz="2400" dirty="0" smtClean="0"/>
              <a:t> — </a:t>
            </a:r>
            <a:r>
              <a:rPr lang="ru-RU" sz="2400" dirty="0" err="1" smtClean="0"/>
              <a:t>безбарвні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рідини</a:t>
            </a:r>
            <a:r>
              <a:rPr lang="ru-RU" sz="2400" dirty="0" smtClean="0"/>
              <a:t>, з </a:t>
            </a:r>
            <a:r>
              <a:rPr lang="ru-RU" sz="2400" dirty="0" err="1" smtClean="0"/>
              <a:t>характерним</a:t>
            </a:r>
            <a:r>
              <a:rPr lang="ru-RU" sz="2400" dirty="0" smtClean="0"/>
              <a:t> запахом, добре </a:t>
            </a:r>
            <a:r>
              <a:rPr lang="ru-RU" sz="2400" dirty="0" err="1" smtClean="0"/>
              <a:t>розчинні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. Температура плавлення метанолу —</a:t>
            </a:r>
            <a:r>
              <a:rPr lang="en-US" sz="2400" dirty="0" smtClean="0"/>
              <a:t> 93,3C</a:t>
            </a:r>
            <a:r>
              <a:rPr lang="ru-RU" sz="2400" dirty="0" smtClean="0"/>
              <a:t> , </a:t>
            </a:r>
            <a:r>
              <a:rPr lang="ru-RU" sz="2400" dirty="0" err="1" smtClean="0"/>
              <a:t>етанолу</a:t>
            </a:r>
            <a:r>
              <a:rPr lang="ru-RU" sz="2400" dirty="0" smtClean="0"/>
              <a:t> — </a:t>
            </a:r>
            <a:r>
              <a:rPr lang="en-US" sz="2400" dirty="0" smtClean="0"/>
              <a:t>114</a:t>
            </a:r>
            <a:r>
              <a:rPr lang="ru-RU" sz="2400" dirty="0" smtClean="0"/>
              <a:t>. Температура </a:t>
            </a:r>
            <a:r>
              <a:rPr lang="ru-RU" sz="2400" dirty="0" err="1" smtClean="0"/>
              <a:t>кипіння</a:t>
            </a:r>
            <a:r>
              <a:rPr lang="ru-RU" sz="2400" dirty="0" smtClean="0"/>
              <a:t> метанолу — </a:t>
            </a:r>
            <a:r>
              <a:rPr lang="en-US" sz="2400" dirty="0" smtClean="0"/>
              <a:t>65</a:t>
            </a:r>
            <a:r>
              <a:rPr lang="ru-RU" sz="2400" dirty="0" smtClean="0"/>
              <a:t>, </a:t>
            </a:r>
            <a:r>
              <a:rPr lang="ru-RU" sz="2400" dirty="0" err="1" smtClean="0"/>
              <a:t>етанолу</a:t>
            </a:r>
            <a:r>
              <a:rPr lang="ru-RU" sz="2400" dirty="0" smtClean="0"/>
              <a:t> —</a:t>
            </a:r>
            <a:r>
              <a:rPr lang="en-US" sz="2400" dirty="0" smtClean="0"/>
              <a:t> 78</a:t>
            </a:r>
            <a:r>
              <a:rPr lang="ru-RU" sz="2400" dirty="0" smtClean="0"/>
              <a:t> .</a:t>
            </a:r>
            <a:endParaRPr lang="en-US" sz="2400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63272" cy="1143000"/>
          </a:xfrm>
        </p:spPr>
        <p:txBody>
          <a:bodyPr/>
          <a:lstStyle/>
          <a:p>
            <a:pPr algn="ctr"/>
            <a:r>
              <a:rPr lang="uk-UA" dirty="0" smtClean="0"/>
              <a:t>Насичені одноатомні спирти</a:t>
            </a:r>
            <a:endParaRPr lang="ru-RU" dirty="0"/>
          </a:p>
        </p:txBody>
      </p:sp>
      <p:pic>
        <p:nvPicPr>
          <p:cNvPr id="5122" name="Picture 2" descr="http://www.chem.leeds.ac.uk/uploads/tx_templavoila/Chem_BSc_Chem_5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3624"/>
            <a:ext cx="3800872" cy="23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48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68187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  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Метанол</a:t>
            </a:r>
            <a:r>
              <a:rPr lang="ru-RU" sz="2400" dirty="0" smtClean="0"/>
              <a:t> —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сильна </a:t>
            </a:r>
            <a:r>
              <a:rPr lang="ru-RU" sz="2400" dirty="0" err="1" smtClean="0"/>
              <a:t>отрута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потрапляє</a:t>
            </a:r>
            <a:r>
              <a:rPr lang="ru-RU" sz="2400" dirty="0" smtClean="0"/>
              <a:t> в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у </a:t>
            </a:r>
            <a:r>
              <a:rPr lang="ru-RU" sz="2400" dirty="0" err="1" smtClean="0"/>
              <a:t>малих</a:t>
            </a:r>
            <a:r>
              <a:rPr lang="ru-RU" sz="2400" dirty="0" smtClean="0"/>
              <a:t> дозах (5—10 мл), </a:t>
            </a:r>
            <a:r>
              <a:rPr lang="ru-RU" sz="2400" dirty="0" err="1" smtClean="0"/>
              <a:t>викликає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сліпоту</a:t>
            </a:r>
            <a:r>
              <a:rPr lang="ru-RU" sz="2400" dirty="0" smtClean="0"/>
              <a:t>, у великих (30 мл) — смерть.</a:t>
            </a:r>
            <a:endParaRPr lang="en-US" sz="2400" dirty="0" smtClean="0"/>
          </a:p>
          <a:p>
            <a:pPr algn="just"/>
            <a:r>
              <a:rPr lang="en-US" sz="2400" dirty="0" smtClean="0"/>
              <a:t>   </a:t>
            </a:r>
            <a:r>
              <a:rPr lang="ru-RU" sz="2400" b="1" dirty="0" err="1" smtClean="0">
                <a:solidFill>
                  <a:schemeClr val="bg2">
                    <a:lumMod val="75000"/>
                  </a:schemeClr>
                </a:solidFill>
              </a:rPr>
              <a:t>Етанол</a:t>
            </a:r>
            <a:r>
              <a:rPr lang="ru-RU" sz="2400" dirty="0" smtClean="0"/>
              <a:t> — </a:t>
            </a:r>
            <a:r>
              <a:rPr lang="ru-RU" sz="2400" dirty="0" err="1" smtClean="0"/>
              <a:t>наркотична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речовина</a:t>
            </a:r>
            <a:r>
              <a:rPr lang="ru-RU" sz="2400" dirty="0" smtClean="0"/>
              <a:t>, у невеликих дозах </a:t>
            </a:r>
            <a:r>
              <a:rPr lang="ru-RU" sz="2400" dirty="0" err="1" smtClean="0"/>
              <a:t>викликає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сп’яніння</a:t>
            </a:r>
            <a:r>
              <a:rPr lang="ru-RU" sz="2400" dirty="0" smtClean="0"/>
              <a:t>, у великих — смерть. При </a:t>
            </a:r>
            <a:r>
              <a:rPr lang="ru-RU" sz="2400" dirty="0" err="1" smtClean="0"/>
              <a:t>постійному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вживанні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етанолу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алкоголізм</a:t>
            </a:r>
            <a:endParaRPr lang="ru-RU" sz="2400" dirty="0"/>
          </a:p>
        </p:txBody>
      </p:sp>
      <p:pic>
        <p:nvPicPr>
          <p:cNvPr id="4098" name="Picture 2" descr="http://www.molomo.ru/img/alcoh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45843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32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14363"/>
            <a:ext cx="8424936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err="1">
                <a:effectLst/>
              </a:rPr>
              <a:t>Представники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гомологічного</a:t>
            </a:r>
            <a:r>
              <a:rPr lang="ru-RU" sz="3200" dirty="0">
                <a:effectLst/>
              </a:rPr>
              <a:t> ряду </a:t>
            </a:r>
            <a:r>
              <a:rPr lang="ru-RU" sz="3200" dirty="0" err="1">
                <a:effectLst/>
              </a:rPr>
              <a:t>насичених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одноатомних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спиртів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31440"/>
              </p:ext>
            </p:extLst>
          </p:nvPr>
        </p:nvGraphicFramePr>
        <p:xfrm>
          <a:off x="395536" y="1757363"/>
          <a:ext cx="8424936" cy="3929544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096344"/>
                <a:gridCol w="3024336"/>
                <a:gridCol w="2304256"/>
              </a:tblGrid>
              <a:tr h="10214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 err="1">
                          <a:effectLst/>
                        </a:rPr>
                        <a:t>Молеку­лярна</a:t>
                      </a:r>
                      <a:r>
                        <a:rPr lang="ru-RU" sz="1800" dirty="0">
                          <a:effectLst/>
                        </a:rPr>
                        <a:t> формула</a:t>
                      </a: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Назва за міжнародною систематичною номенклатурою</a:t>
                      </a: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Триві­альна назва</a:t>
                      </a:r>
                    </a:p>
                  </a:txBody>
                  <a:tcPr marL="18671" marR="18671" marT="18671" marB="18671"/>
                </a:tc>
              </a:tr>
              <a:tr h="575081"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dirty="0" smtClean="0">
                          <a:effectLst/>
                        </a:rPr>
                        <a:t>СН3-ОН</a:t>
                      </a:r>
                      <a:endParaRPr lang="ru-RU" sz="1800" dirty="0">
                        <a:effectLst/>
                      </a:endParaRP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Метанол</a:t>
                      </a: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 err="1">
                          <a:effectLst/>
                        </a:rPr>
                        <a:t>Метило­вий</a:t>
                      </a:r>
                      <a:r>
                        <a:rPr lang="ru-RU" sz="1800" dirty="0">
                          <a:effectLst/>
                        </a:rPr>
                        <a:t> спирт</a:t>
                      </a:r>
                    </a:p>
                  </a:txBody>
                  <a:tcPr marL="18671" marR="18671" marT="18671" marB="18671"/>
                </a:tc>
              </a:tr>
              <a:tr h="575081"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dirty="0" smtClean="0">
                          <a:effectLst/>
                        </a:rPr>
                        <a:t>С2Н5-ОН</a:t>
                      </a:r>
                      <a:endParaRPr lang="ru-RU" sz="1800" dirty="0">
                        <a:effectLst/>
                      </a:endParaRP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Етанол</a:t>
                      </a: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Етило­вий спирт</a:t>
                      </a:r>
                    </a:p>
                  </a:txBody>
                  <a:tcPr marL="18671" marR="18671" marT="18671" marB="18671"/>
                </a:tc>
              </a:tr>
              <a:tr h="5750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/>
                        </a:rPr>
                        <a:t>С3Н7-ОН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 fontAlgn="t"/>
                      <a:endParaRPr lang="ru-RU" sz="1800" dirty="0">
                        <a:effectLst/>
                      </a:endParaRP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Пропанол</a:t>
                      </a: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Пропіло­вий спирт</a:t>
                      </a:r>
                    </a:p>
                  </a:txBody>
                  <a:tcPr marL="18671" marR="18671" marT="18671" marB="18671"/>
                </a:tc>
              </a:tr>
              <a:tr h="5750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/>
                        </a:rPr>
                        <a:t>С4Н9-ОН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 fontAlgn="t"/>
                      <a:endParaRPr lang="ru-RU" sz="1800" dirty="0">
                        <a:effectLst/>
                      </a:endParaRP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Бутанол</a:t>
                      </a: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Бутило­вий спирт</a:t>
                      </a:r>
                    </a:p>
                  </a:txBody>
                  <a:tcPr marL="18671" marR="18671" marT="18671" marB="18671"/>
                </a:tc>
              </a:tr>
              <a:tr h="5750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/>
                        </a:rPr>
                        <a:t>С5Н11-ОН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 fontAlgn="t"/>
                      <a:endParaRPr lang="ru-RU" sz="1800" dirty="0">
                        <a:effectLst/>
                      </a:endParaRP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</a:rPr>
                        <a:t>Пентанол</a:t>
                      </a:r>
                    </a:p>
                  </a:txBody>
                  <a:tcPr marL="18671" marR="18671" marT="18671" marB="186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 err="1">
                          <a:effectLst/>
                        </a:rPr>
                        <a:t>Аміло­вий</a:t>
                      </a:r>
                      <a:r>
                        <a:rPr lang="ru-RU" sz="1800" dirty="0">
                          <a:effectLst/>
                        </a:rPr>
                        <a:t> спирт</a:t>
                      </a:r>
                    </a:p>
                  </a:txBody>
                  <a:tcPr marL="18671" marR="18671" marT="18671" marB="18671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2650" y="1300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50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www.pl.all.biz/img/pl/catalog/middle/63683.jpe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15" y="5081968"/>
            <a:ext cx="1973368" cy="17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ua.all.biz/img/ua/catalog/middle/1518566.jpeg?rrr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05" y="5224647"/>
            <a:ext cx="1774949" cy="14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pwomen.ru/images/stories/l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99" y="3419101"/>
            <a:ext cx="2407395" cy="1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b="1" dirty="0" err="1">
                <a:solidFill>
                  <a:schemeClr val="bg2">
                    <a:lumMod val="75000"/>
                  </a:schemeClr>
                </a:solidFill>
              </a:rPr>
              <a:t>Етанол</a:t>
            </a:r>
            <a:r>
              <a:rPr lang="ru-RU" sz="1600" b="1" dirty="0"/>
              <a:t> </a:t>
            </a:r>
            <a:r>
              <a:rPr lang="ru-RU" sz="1600" dirty="0" err="1"/>
              <a:t>застосовують</a:t>
            </a:r>
            <a:r>
              <a:rPr lang="ru-RU" sz="1600" dirty="0"/>
              <a:t> для </a:t>
            </a:r>
            <a:r>
              <a:rPr lang="ru-RU" sz="1600" dirty="0" err="1"/>
              <a:t>добування</a:t>
            </a:r>
            <a:r>
              <a:rPr lang="ru-RU" sz="1600" dirty="0"/>
              <a:t> синтетичного каучуку, </a:t>
            </a:r>
            <a:r>
              <a:rPr lang="ru-RU" sz="1600" dirty="0" err="1"/>
              <a:t>пластмас</a:t>
            </a:r>
            <a:r>
              <a:rPr lang="ru-RU" sz="1600" dirty="0"/>
              <a:t>,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органічних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: </a:t>
            </a:r>
            <a:r>
              <a:rPr lang="ru-RU" sz="1600" dirty="0" err="1"/>
              <a:t>діетилового</a:t>
            </a:r>
            <a:r>
              <a:rPr lang="ru-RU" sz="1600" dirty="0"/>
              <a:t> </a:t>
            </a:r>
            <a:r>
              <a:rPr lang="ru-RU" sz="1600" dirty="0" err="1"/>
              <a:t>естеру</a:t>
            </a:r>
            <a:r>
              <a:rPr lang="ru-RU" sz="1600" dirty="0"/>
              <a:t>, </a:t>
            </a:r>
            <a:r>
              <a:rPr lang="ru-RU" sz="1600" dirty="0" err="1"/>
              <a:t>барвників</a:t>
            </a:r>
            <a:r>
              <a:rPr lang="ru-RU" sz="1600" dirty="0"/>
              <a:t>, </a:t>
            </a:r>
            <a:r>
              <a:rPr lang="ru-RU" sz="1600" dirty="0" err="1"/>
              <a:t>оцтової</a:t>
            </a:r>
            <a:r>
              <a:rPr lang="ru-RU" sz="1600" dirty="0"/>
              <a:t> </a:t>
            </a:r>
            <a:r>
              <a:rPr lang="ru-RU" sz="1600" dirty="0" err="1"/>
              <a:t>кислоти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як </a:t>
            </a:r>
            <a:r>
              <a:rPr lang="ru-RU" sz="1600" dirty="0" err="1"/>
              <a:t>розчинник</a:t>
            </a:r>
            <a:r>
              <a:rPr lang="ru-RU" sz="1600" dirty="0"/>
              <a:t> для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парфумів</a:t>
            </a:r>
            <a:r>
              <a:rPr lang="ru-RU" sz="1600" dirty="0"/>
              <a:t>, </a:t>
            </a:r>
            <a:r>
              <a:rPr lang="ru-RU" sz="1600" dirty="0" err="1"/>
              <a:t>одеколонів</a:t>
            </a:r>
            <a:r>
              <a:rPr lang="ru-RU" sz="1600" dirty="0"/>
              <a:t>, </a:t>
            </a:r>
            <a:r>
              <a:rPr lang="ru-RU" sz="1600" dirty="0" err="1"/>
              <a:t>ліків</a:t>
            </a:r>
            <a:r>
              <a:rPr lang="ru-RU" sz="1600" dirty="0"/>
              <a:t>, </a:t>
            </a:r>
            <a:r>
              <a:rPr lang="ru-RU" sz="1600" dirty="0" err="1"/>
              <a:t>лаків</a:t>
            </a:r>
            <a:r>
              <a:rPr lang="ru-RU" sz="1600" dirty="0"/>
              <a:t> і т. д. </a:t>
            </a:r>
            <a:r>
              <a:rPr lang="ru-RU" sz="1600" dirty="0" err="1"/>
              <a:t>Етанол</a:t>
            </a:r>
            <a:r>
              <a:rPr lang="ru-RU" sz="1600" dirty="0"/>
              <a:t> у </a:t>
            </a:r>
            <a:r>
              <a:rPr lang="ru-RU" sz="1600" dirty="0" err="1"/>
              <a:t>суміші</a:t>
            </a:r>
            <a:r>
              <a:rPr lang="ru-RU" sz="1600" dirty="0"/>
              <a:t> з бензином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як </a:t>
            </a:r>
            <a:r>
              <a:rPr lang="ru-RU" sz="1600" dirty="0" err="1"/>
              <a:t>пальне</a:t>
            </a:r>
            <a:r>
              <a:rPr lang="ru-RU" sz="1600" dirty="0"/>
              <a:t> для </a:t>
            </a:r>
            <a:r>
              <a:rPr lang="ru-RU" sz="1600" dirty="0" err="1"/>
              <a:t>двигунів</a:t>
            </a:r>
            <a:r>
              <a:rPr lang="ru-RU" sz="1600" dirty="0"/>
              <a:t> </a:t>
            </a:r>
            <a:r>
              <a:rPr lang="ru-RU" sz="1600" dirty="0" err="1"/>
              <a:t>внутрішнього</a:t>
            </a:r>
            <a:r>
              <a:rPr lang="ru-RU" sz="1600" dirty="0"/>
              <a:t> </a:t>
            </a:r>
            <a:r>
              <a:rPr lang="ru-RU" sz="1600" dirty="0" err="1"/>
              <a:t>згоряння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  <a:p>
            <a:pPr algn="just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Метанол</a:t>
            </a:r>
            <a:r>
              <a:rPr lang="ru-RU" sz="1600" b="1" dirty="0"/>
              <a:t> </a:t>
            </a:r>
            <a:r>
              <a:rPr lang="ru-RU" sz="1600" dirty="0" err="1"/>
              <a:t>застосовують</a:t>
            </a:r>
            <a:r>
              <a:rPr lang="ru-RU" sz="1600" dirty="0"/>
              <a:t> як </a:t>
            </a:r>
            <a:r>
              <a:rPr lang="ru-RU" sz="1600" dirty="0" err="1"/>
              <a:t>розчинник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сировину</a:t>
            </a:r>
            <a:r>
              <a:rPr lang="ru-RU" sz="1600" dirty="0"/>
              <a:t> для </a:t>
            </a:r>
            <a:r>
              <a:rPr lang="ru-RU" sz="1600" dirty="0" err="1"/>
              <a:t>одержання</a:t>
            </a:r>
            <a:r>
              <a:rPr lang="ru-RU" sz="1600" dirty="0"/>
              <a:t> </a:t>
            </a:r>
            <a:r>
              <a:rPr lang="ru-RU" sz="1600" dirty="0" err="1"/>
              <a:t>формальдегіду</a:t>
            </a:r>
            <a:r>
              <a:rPr lang="ru-RU" sz="1600" dirty="0"/>
              <a:t>,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барвників</a:t>
            </a:r>
            <a:r>
              <a:rPr lang="ru-RU" sz="1600" dirty="0"/>
              <a:t>, </a:t>
            </a:r>
            <a:r>
              <a:rPr lang="ru-RU" sz="1600" dirty="0" err="1"/>
              <a:t>фотореактивів</a:t>
            </a:r>
            <a:r>
              <a:rPr lang="ru-RU" sz="1600" dirty="0"/>
              <a:t>, </a:t>
            </a:r>
            <a:r>
              <a:rPr lang="ru-RU" sz="1600" dirty="0" err="1"/>
              <a:t>фармацевтичних</a:t>
            </a:r>
            <a:r>
              <a:rPr lang="ru-RU" sz="1600" dirty="0"/>
              <a:t> </a:t>
            </a:r>
            <a:r>
              <a:rPr lang="ru-RU" sz="1600" dirty="0" err="1"/>
              <a:t>препаратів</a:t>
            </a:r>
            <a:r>
              <a:rPr lang="ru-RU" sz="16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Застосування спиртів</a:t>
            </a:r>
            <a:endParaRPr lang="ru-RU" dirty="0"/>
          </a:p>
        </p:txBody>
      </p:sp>
      <p:pic>
        <p:nvPicPr>
          <p:cNvPr id="1026" name="Picture 2" descr="http://vsisvoi.at.ua/parf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51718"/>
            <a:ext cx="2585864" cy="19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QUEhAVFRUVFBQVFBQUFBAUFBUUFRQXFhQVFBQYHCggGBolHBQUITEhJSkrLi4uFx8zODMsNygtLisBCgoKDg0OGxAQGiwcHCQsLCwsLCwsLCwsLCwsLCwsLCwsLCwsLCwsLCwsLCwsLCwsLCwsLCwsNywsLDgrLCwsLP/AABEIAKgBLAMBIgACEQEDEQH/xAAcAAABBQEBAQAAAAAAAAAAAAAFAAEDBAYHAgj/xAA7EAABAwMCBAMGBAQFBQAAAAABAAIDBAURITEGEkFRImGBEzJCcaGxUpHB0RQVFpIjYnLh8AczQ4LS/8QAGgEAAwEBAQEAAAAAAAAAAAAAAAECAwQFBv/EACURAAICAwEAAQQCAwAAAAAAAAABAhEDEiExBBMiQVFx0RQyYf/aAAwDAQACEQMRAD8A7GkkksihJJJkAOkmCdACSTFJACykkkgBJJJkBQ6SZJAh0ydMSgB02V4L14c9UkA8smEOrLi1vVVr1XcjSey5zdb095O/ZbRil1mM51w3TL1zOwCi0NVkLBcPA4BO61jH6JtoqFtBI1gB3VqKTKycsxMgwtFQO0SklVlKwikQvIckXLIYnOwvHtVUrKoNG6z018w/HmtI47A1wevSHUM/MFfCmUaYCSTleUhDlMSkmymAkyRKbKYCKZJJNAXUwSSWBdjpsJJIASSS8OkwnQrPRTFyqzVYG5Q6ouoHVPX9gGTKna9ZWa8dlJT34dSiKvwTZpy5NzrPuvjehyvcNzydU3FL0a6H8p1QjqgeqtNlyp/gZIvDyvXMvLyhCKssmFC6Ze6hDJ5Vsi4xsq3RnMMFZia1DOy00mTuvIpgtPwTLGgXBByKaWrwMK9JSBU3UJyspQb8KjSPFASXZK01I/zQWCmI6K8xxCtRpUSws6cDqqtRXADdC6mqIQGsrnE4BTUUJoIXO5ZyAUJpoed4UsFOXotQ0gatvESHbZHgBEgh9JIArrZFzT9GSJk3Mo3ShTQEiZRGcL02TKdMR6KZOUxKYDJJZSQBdSTEqMyrGi2yQp1WNSO6ds47p6sR7mdhZi83zkJaFpXnIWSv1sBJcm3rGxrrANVfnOO6q/zPuUquiaFWbbg7RZLPy2ROEvwKe7DYHK80rHyHU4HkpG2QA5Rq3wtaunE7VmOkr6WrfRhoGVde8NCj9r2VUgudgp5IKSOmCouwSOcfDsiTa72Y8TkLqqxsLMrF3K7PlJ1IasYY1jRq+m6qOKmN+ILxDxaw9QualLK02Fqjq/8ANWPGhVQzZK5/R1zmHfRaWhruYBV6NcD4eOqhNUEPlmJUJerTIaDIqgV7ZMO6BF6b25VWiaZo2zBO6QLNirPdI1p7p8EEa9wws5O/DlddUE7qrUx51SaQdC1tkGFffUgLMwTFq9S1hPQqvPRBs3QjqrlFd89VkHSu/CUUtTTjUKuMGqNQ+5gDdUZrr5oXcHkNQM12uEapCNMbqR1RW113OFnKCj5xko/QQhmiUqoVB5h0Tqo2qA6r2ypBXPTGTlMkHZSSAnqH4Cylwv8AyuIytVVDRcr4tjLJCR1TxVRQXffCeqkpb0eYarCNriitnmLnjQ7q5TviQ6R1SnqMtCy/FN3DDyjdHaLVo+SyHFtsdzc49VwfOUtHqaYK26Z6suhPReqG5kbhUnY6pMcMrx1llVHb9Neh+S5eHZCxejzLyXAhVmU4zle78ef2I45xVmrt1dzYRON2MlALc4Nxqi3tstXRdiSAV9qi92OgQZ5RK4RnJQmbI6LFttls8FyfmURKWUCJ2uRm0S64QJpR/hkDn1Vr0RooqNzsKyy1nqjULmhoTOqAtTNsDm1qvLbCj3tMpy1ArMhPSOaqZctpLTtO6putsecnCdWFmcjV6Cl5gi3som9R9F5dWxN6j6JqNA2VBaVOy0jslJfIh1CiF/YTuFTtiVFoWtvZTRUgb0U1NOHDIKmAyo2ZYKuNJzNIwshU21zXjtldGdCcIRVQAu2WkJWZySK1smDW6r3UXYDZRXCLlbosjX1Jzuqpei9NJJef8ykobwS8DO6wxqz3Rjh480gJKrhJ1KkkyFYyqdB7qtZXI10otT7LEcR2kzO2W3l2QiV4JU43RVGMg4TA6IvRWdrEbwo3MWtl0iWE4Cr10AeCkH4UhlGFLVh4YO/cPkZc1ZYQvzjByuo11Yx3h7r1R2yMa4C5ZfDhJ2jR5JJHO4LbMdmFTi1Tj4SujufG3oFEamM9AumGGKVIyc2zAwwyA6tIWps1EXDLtkRLY3dk0s4YMNWiikK2e5qCPsENqrGx2wUrKrXVWoqhPUVsyFw4bcMlqAVFM5h1C6sCCq9TbGSbgKJY0xqbOWsyTgLZWyxvYwOO+MonbeGo45ebAOvVauoY32ZxjZSoqPo3IwMN5IJaTscfoiUNxB6rHXhvLM/B6n7qxa6jXUqlLtCZt/5g1gySECreKzkhmyCXSrJOM6ISSm5JEmgk4jlPVVX3mQ/GULBT5RuVqW5K953cfzUDpz3UJIXkvRuPUm9op4JFQL17ZKlsOjV265lg3WqsNX7Urlv8Zjquh8Avyw+Shy6OuGpn0CzFzqeV2UeuEyxN3rPEVpB16Q4NhSd/tI9FjLpRHJwtvZYcx57qSa0hy6Iyj4zJpnLDSOzsjvDcTg8aLVPsTQrFFb2sKb1FTDlAfCrShgbgaKZcj9LLs+y5hd7+6GV7exK6hLsuMceR8s7vNZwdGkQnFxsOoU440b2XNXOUsL0p5Gi4qzoMnFXNsF7iqpph4Acd9lkLdhzmg7Z1WqquIxEAyIYwN15+X5Ul6bKKGfaKnmzp6lH6WGUNAcQsg7iSQ/EonX2Q/EVhD58oeIqWLb02z6Fx+MKM2l34wsdT3mTPvFWzenn4ivU+L8p5Y2+HPPFqzTstjgffGPkoK+EtwebKzhur/wARXtlTK7o4rp3TIphL2ykjqMIW5kn4CvEczhuDj5IWT9hqaKGrTT3THVCmTgjfCpVci02ROoUfeT3UsF8cdCdCszleJanlGiHJCaPF4ic+U8uuSjtjsEbWc0sniPTOyzYuvLtupmXcncrK1ZhPI/EHa+w5JMTs+RWbq6Z8Zw9pBRijuZHxI5SyioHK5gI/Ef0RJRaFCbsyFLQvfsEVp+HifeK1kdo5B4CHDt1Cgldy6EYUpI7o0BP6db3VKq4fA2KPSVCpzVLepVUiqMrX0DoxncIb/ELSXq4NdGWt1WSjhKVfoifGXImlxGF1LhktpYcvOp1+i59Z6fBBPRGLlcCRgHZKqfRx6jSV/E7DkcqztVUCR2Qs5UVBypqKpTsfhv7XcmxxtBPQK++5DGhWKvULxTNcP8pOEBhu8g05ltxVZg/+HRZrme6rm5HusMb7J1Xpl1e7qtVKJFHTrJci93KStAsDwKXOe5x7Bb9YZKsouv2XO+OLR7Q5HZdEKF3Gj5uixxtX0o4JWWl7SdCqogeOhXY6uxA9FQdw23stZYov8iUmjnVuDw7ZPMTzHPddHh4daOiD8QWDP/ajc53ZrS77Lz/lfF5sjfHkMollequ3VMYy6lmA7+ykx9kG/meuMHK87/Hk/wAHR9RIOQLS2ewOlHM7wt+pWOsdUH1ETXDwueAV2hmB4R02Xo/Dwax+4yyTTfChR2OKPZuT3OqviFo2AXtVqucjDR7zth+q7vDIiqBznkbt1PkpxTtxjlC9U1PyDG53J7qteq8Qx5+Jxw39T6fqE/QbIKq2wuODoevLjKp19mpWMy6V0Z6Enmyf9ONfRCZbtyNLic+u56IDLWOldzPOT9B5DsFbgkRs2Xp4gM8j+cd+UtP9pVAU7pXBrRkn6K1A5avha0Mw6XmyS7Ab0GAMqXFCbAd94JMdMJI8ukGC4d++Assy3zAZMMn9pXZn1LW9VVkubfL6I0sylBM5VTMdzBpBGe4IWsop+QADojdS+N+7R+QWduzBHhw90nHyPRY5ccoq/wAGmKKXA3BdeXqpJrsyQcr25+6yDqk91AagrH6htqEbvTFvijeSzt1CBvkPdEqepOcZWdvheyUtafCcEfIog9nRTlS6XYsOdhGKa0+SAWCnc6QErpVBSatGNSu3GlGNsxk7ZBb+GnPjdgBvYnTVALtaJIfeAI7t1XT53hjA0EaBYu+z5cewUbRyP0E3E5/V7rzTHC83ablkIA03Hqq0Li4+qSTspyRsq66EQBuMjlwsRNUHOy3cVt54hp0CFVVg8l1a2kYt9Mr/ABPkrdPPqiLrEeylgsZ7I0aJs2nAdYC3AGCtsHrHcI272eq14CyyeloK4XktXopLkKZC6EFRmmHZWUiE9mIHVxZEzmdsgEvEobozQeX6orxbTOfTu5N2+LHXHkuRTVTg7UocmWkdNpb8T8X1UF3t1DUjNRCwOP8A5GYZJ+Y39VgaW6EdVBJfi92c6DQD7JpKXpnknp4aBvAkbXtfBUggEENlAa7TXRw0P0Riulki95rgBsf99ll6PiAt884+fyRuDinlHjIdn4fgHccvX1Wn0kl9roiPyGv9kef6oLfiH/sD90mcTxtcXktc4j8WjfIeaE3aqpZ9QPZO7sxyn5tWUqo+U7gjo4bFRcl6aRyxl4dJZxe07Nb/AHZQPiK7GV7dRhrdMbZJyf0WShmwrYn5hn0Vxk2ypPh6q5y4gdvuV6gVTOvqrUblqSEYnYRGg4nMLeQt8BJ1G4Og9QgXtSdAMk6ADck6ADzRO52B/wDhsjw5waOfXGHddUNv8DCbr61+0g9ct+6iNcD8bf7ghX9N1DRnkB8g4EqoGFriHAgjcHdUsj/QtTSR1GeuVSu8E8/KyCJ8mHahoGBpu5x0HqU9mw+VjC7HM7vgkDU49AV0BtU2NoawBoGwGimac1Q1ww9NwfV48Qjb5F//AMg/dSP4Unb0Y75O/cBaee7eaqPu6yXxEP6jMjNRPid443N+Y0PyOxXqSymVwcR0wtS65AjUAjscEIhaacSDLdgcfJLH8dY5bN2N5NlQIsNgDSNFo7M0EukyMDIaNdBjQnz/AHUtwDYYXnOMjlHzdp+6wt54nwOSM4aNNPuuL52a5xgvF3+v7LxRtNmqvlTgO90+Y0KxU85wTnc4x2yhZvjnHVxUlQ/PKdsFpONi0kZJ9FxQU3lUvGaOtQfLbXO1P/PNWLdaDzDTqtFbMStBx5I5QW0cw0X0ijGrOOwpQUAEQGOgXiW1g9EZiZgBe+VZKbQ2jNutHkvcVp8kf5UuVV9VipFWlpQzorWEsJLNuxhNMU6YrnKElhIpBAhnBct43scccnNG8DOpb+E/sum1DsNJ8lyviyFxLtT1VwjfRp0ZKqiIa7Guh19ED5yFYqTJGSWuPmDqD6KFlWx3vjlP0yqjEyyKx46wg77J5bgT1XiWDq0gjyQ+QKqMdS62s81fnn8IG4AyO+SgMZWk4atbp3EgEtYNT5nYf87IUb4NKnwGmoP4D9FJT1b2nVmnUZWwHDPkvFZYRGwnCr6TXTosAGdp2OvY6FW6Sjkk91un4joPTuhFXR75Wvpr2yKONrm4w1uoGR7oVKP7CyS3WjlIJJJGx2wfJaKlLYx4jj7lAW8Qxnb6BQVFe53u6efX81fEhh+svYboNPq4+nT1WG4oqHzSNcCWjk5cAnoTvjc6rRU/Ds0g5iWsz+InP5BWY+En58T2EdMcw+6m7BrhjbFA5srHZOQSc5Oc4Oq2v84Lh4tD5bFWGcOhoOmwO36IK5nQgg9iCD9VS+0RZlrvNV3Vnn9UNq2oXIdU9wo0L7k0fF+S3X/TyUyQvcesmB8g0fuuRArsnAFO2OkYGuDi4uc4jo4nb0AAWGSTbGh+P2u/hHOb8DmuP+nUE/ULi9XOScr6JnaHNc1wBaQQQdiDvlcL4ntbIpHeyzyZ0BOo/dcmTGnLc0jLlAOJ+qMslJYR1LQ36/sgcbhlE7eS94GNM6JRhc0/0Jy5R0fhW1/4TXd9VqaWlDVHa4eSNjezQPXCvsXbKbMxwEl6wmKzAZNheimTAbCYJ0kxBApJJLAoRTJ0yAPMjcjCy13tgdnIWqcq88IctMctWBym7WDfRYq7WcgnRd0rKDfRZu52YOz4V1LWRm7OJPhew6ZC8OqCdwuhXTh/fRZmsspHRS8bRLQFgcCV2ngYwyQNbCAA33m/FzHq7uT3XI2212dltuA2PimadcHRw7g/8CIRYlxnUWW3yCGcQW3wY01P2Wpj2VK7RZAURyPbps0crrbR5LP3yMtxlumAAfkF1Opoc9ELrrI14wQuiSUkQuHL6SoAPX8kaop5C9ha3ABB11Jx9lp4eDm52WipOGGsY7w/Cfss9Un0u7M9FxY0HB0+aJ0/EUbv9iuaXRpY8hwxglVGVGNihyA7LHcY3dcKVzo3b8pHnhcghukjdnlWf6gk7ouIdNnxLRQuY4xnlcASC3bTphc1kdIdytHRVbpCA46FGBw2D0VKO3gmYqlgcT1K7J/0+jLafB/EfsgVBw2AdlubPSezYAs5xUUCZJdZi2JxG+MBcZv1O5xPzXZ7jHzMKxtwtYPREIKUaBujljKN2dlq+E7UXysyPiBPyBRZtkGdlqOHLaGHONgk8Sj0E7DsbVKAkAnwsxiSSITJAIpk6ZMGNheSF6KZMQRTFJJYFCSSSQAxXkpJJoDy5qo1NCDqE6SuLaADVdtB3CCVllB6Jkl1Y5tkNFEcPjOyOWWzhrm6dUklU5NISXTaYUc0eQkkuFGhQlpVXNOmSW6kxFylpOpCuuZoR5Jklm22wMHfOFg8k8qytbwYegTJLqi9l0XgHn4bkZsCqD7bKOiSSqWNCsN8O2mR8rM5xkfddgp7a0Adfokkscn2+DRdipgNgpwEySxsoZ4Q+ehzt+SSScW0IhZbtUQgiAGAkknKbYEoCWE6SkDyQkkkmAxSTJJiGTZTJJ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SEhQUEhAVFRUVFBQVFBQUFBAUFBUUFRQXFhQVFBQYHCggGBolHBQUITEhJSkrLi4uFx8zODMsNygtLisBCgoKDg0OGxAQGiwcHCQsLCwsLCwsLCwsLCwsLCwsLCwsLCwsLCwsLCwsLCwsLCwsLCwsLCwsNywsLDgrLCwsLP/AABEIAKgBLAMBIgACEQEDEQH/xAAcAAABBQEBAQAAAAAAAAAAAAAFAAEDBAYHAgj/xAA7EAABAwMCBAMGBAQFBQAAAAABAAIDBAURITEGEkFRImGBEzJCcaGxUpHB0RQVFpIjYnLh8AczQ4LS/8QAGgEAAwEBAQEAAAAAAAAAAAAAAAECAwQFBv/EACURAAICAwEAAQQCAwAAAAAAAAABAhEDEiExBBMiQVFx0RQyYf/aAAwDAQACEQMRAD8A7GkkksihJJJkAOkmCdACSTFJACykkkgBJJJkBQ6SZJAh0ydMSgB02V4L14c9UkA8smEOrLi1vVVr1XcjSey5zdb095O/ZbRil1mM51w3TL1zOwCi0NVkLBcPA4BO61jH6JtoqFtBI1gB3VqKTKycsxMgwtFQO0SklVlKwikQvIckXLIYnOwvHtVUrKoNG6z018w/HmtI47A1wevSHUM/MFfCmUaYCSTleUhDlMSkmymAkyRKbKYCKZJJNAXUwSSWBdjpsJJIASSS8OkwnQrPRTFyqzVYG5Q6ouoHVPX9gGTKna9ZWa8dlJT34dSiKvwTZpy5NzrPuvjehyvcNzydU3FL0a6H8p1QjqgeqtNlyp/gZIvDyvXMvLyhCKssmFC6Ze6hDJ5Vsi4xsq3RnMMFZia1DOy00mTuvIpgtPwTLGgXBByKaWrwMK9JSBU3UJyspQb8KjSPFASXZK01I/zQWCmI6K8xxCtRpUSws6cDqqtRXADdC6mqIQGsrnE4BTUUJoIXO5ZyAUJpoed4UsFOXotQ0gatvESHbZHgBEgh9JIArrZFzT9GSJk3Mo3ShTQEiZRGcL02TKdMR6KZOUxKYDJJZSQBdSTEqMyrGi2yQp1WNSO6ds47p6sR7mdhZi83zkJaFpXnIWSv1sBJcm3rGxrrANVfnOO6q/zPuUquiaFWbbg7RZLPy2ROEvwKe7DYHK80rHyHU4HkpG2QA5Rq3wtaunE7VmOkr6WrfRhoGVde8NCj9r2VUgudgp5IKSOmCouwSOcfDsiTa72Y8TkLqqxsLMrF3K7PlJ1IasYY1jRq+m6qOKmN+ILxDxaw9QualLK02Fqjq/8ANWPGhVQzZK5/R1zmHfRaWhruYBV6NcD4eOqhNUEPlmJUJerTIaDIqgV7ZMO6BF6b25VWiaZo2zBO6QLNirPdI1p7p8EEa9wws5O/DlddUE7qrUx51SaQdC1tkGFffUgLMwTFq9S1hPQqvPRBs3QjqrlFd89VkHSu/CUUtTTjUKuMGqNQ+5gDdUZrr5oXcHkNQM12uEapCNMbqR1RW113OFnKCj5xko/QQhmiUqoVB5h0Tqo2qA6r2ypBXPTGTlMkHZSSAnqH4Cylwv8AyuIytVVDRcr4tjLJCR1TxVRQXffCeqkpb0eYarCNriitnmLnjQ7q5TviQ6R1SnqMtCy/FN3DDyjdHaLVo+SyHFtsdzc49VwfOUtHqaYK26Z6suhPReqG5kbhUnY6pMcMrx1llVHb9Neh+S5eHZCxejzLyXAhVmU4zle78ef2I45xVmrt1dzYRON2MlALc4Nxqi3tstXRdiSAV9qi92OgQZ5RK4RnJQmbI6LFttls8FyfmURKWUCJ2uRm0S64QJpR/hkDn1Vr0RooqNzsKyy1nqjULmhoTOqAtTNsDm1qvLbCj3tMpy1ArMhPSOaqZctpLTtO6putsecnCdWFmcjV6Cl5gi3som9R9F5dWxN6j6JqNA2VBaVOy0jslJfIh1CiF/YTuFTtiVFoWtvZTRUgb0U1NOHDIKmAyo2ZYKuNJzNIwshU21zXjtldGdCcIRVQAu2WkJWZySK1smDW6r3UXYDZRXCLlbosjX1Jzuqpei9NJJef8ykobwS8DO6wxqz3Rjh480gJKrhJ1KkkyFYyqdB7qtZXI10otT7LEcR2kzO2W3l2QiV4JU43RVGMg4TA6IvRWdrEbwo3MWtl0iWE4Cr10AeCkH4UhlGFLVh4YO/cPkZc1ZYQvzjByuo11Yx3h7r1R2yMa4C5ZfDhJ2jR5JJHO4LbMdmFTi1Tj4SujufG3oFEamM9AumGGKVIyc2zAwwyA6tIWps1EXDLtkRLY3dk0s4YMNWiikK2e5qCPsENqrGx2wUrKrXVWoqhPUVsyFw4bcMlqAVFM5h1C6sCCq9TbGSbgKJY0xqbOWsyTgLZWyxvYwOO+MonbeGo45ebAOvVauoY32ZxjZSoqPo3IwMN5IJaTscfoiUNxB6rHXhvLM/B6n7qxa6jXUqlLtCZt/5g1gySECreKzkhmyCXSrJOM6ISSm5JEmgk4jlPVVX3mQ/GULBT5RuVqW5K953cfzUDpz3UJIXkvRuPUm9op4JFQL17ZKlsOjV265lg3WqsNX7Urlv8Zjquh8Avyw+Shy6OuGpn0CzFzqeV2UeuEyxN3rPEVpB16Q4NhSd/tI9FjLpRHJwtvZYcx57qSa0hy6Iyj4zJpnLDSOzsjvDcTg8aLVPsTQrFFb2sKb1FTDlAfCrShgbgaKZcj9LLs+y5hd7+6GV7exK6hLsuMceR8s7vNZwdGkQnFxsOoU440b2XNXOUsL0p5Gi4qzoMnFXNsF7iqpph4Acd9lkLdhzmg7Z1WqquIxEAyIYwN15+X5Ul6bKKGfaKnmzp6lH6WGUNAcQsg7iSQ/EonX2Q/EVhD58oeIqWLb02z6Fx+MKM2l34wsdT3mTPvFWzenn4ivU+L8p5Y2+HPPFqzTstjgffGPkoK+EtwebKzhur/wARXtlTK7o4rp3TIphL2ykjqMIW5kn4CvEczhuDj5IWT9hqaKGrTT3THVCmTgjfCpVci02ROoUfeT3UsF8cdCdCszleJanlGiHJCaPF4ic+U8uuSjtjsEbWc0sniPTOyzYuvLtupmXcncrK1ZhPI/EHa+w5JMTs+RWbq6Z8Zw9pBRijuZHxI5SyioHK5gI/Ef0RJRaFCbsyFLQvfsEVp+HifeK1kdo5B4CHDt1Cgldy6EYUpI7o0BP6db3VKq4fA2KPSVCpzVLepVUiqMrX0DoxncIb/ELSXq4NdGWt1WSjhKVfoifGXImlxGF1LhktpYcvOp1+i59Z6fBBPRGLlcCRgHZKqfRx6jSV/E7DkcqztVUCR2Qs5UVBypqKpTsfhv7XcmxxtBPQK++5DGhWKvULxTNcP8pOEBhu8g05ltxVZg/+HRZrme6rm5HusMb7J1Xpl1e7qtVKJFHTrJci93KStAsDwKXOe5x7Bb9YZKsouv2XO+OLR7Q5HZdEKF3Gj5uixxtX0o4JWWl7SdCqogeOhXY6uxA9FQdw23stZYov8iUmjnVuDw7ZPMTzHPddHh4daOiD8QWDP/ajc53ZrS77Lz/lfF5sjfHkMollequ3VMYy6lmA7+ykx9kG/meuMHK87/Hk/wAHR9RIOQLS2ewOlHM7wt+pWOsdUH1ETXDwueAV2hmB4R02Xo/Dwax+4yyTTfChR2OKPZuT3OqviFo2AXtVqucjDR7zth+q7vDIiqBznkbt1PkpxTtxjlC9U1PyDG53J7qteq8Qx5+Jxw39T6fqE/QbIKq2wuODoevLjKp19mpWMy6V0Z6Enmyf9ONfRCZbtyNLic+u56IDLWOldzPOT9B5DsFbgkRs2Xp4gM8j+cd+UtP9pVAU7pXBrRkn6K1A5avha0Mw6XmyS7Ab0GAMqXFCbAd94JMdMJI8ukGC4d++Assy3zAZMMn9pXZn1LW9VVkubfL6I0sylBM5VTMdzBpBGe4IWsop+QADojdS+N+7R+QWduzBHhw90nHyPRY5ccoq/wAGmKKXA3BdeXqpJrsyQcr25+6yDqk91AagrH6htqEbvTFvijeSzt1CBvkPdEqepOcZWdvheyUtafCcEfIog9nRTlS6XYsOdhGKa0+SAWCnc6QErpVBSatGNSu3GlGNsxk7ZBb+GnPjdgBvYnTVALtaJIfeAI7t1XT53hjA0EaBYu+z5cewUbRyP0E3E5/V7rzTHC83ablkIA03Hqq0Li4+qSTspyRsq66EQBuMjlwsRNUHOy3cVt54hp0CFVVg8l1a2kYt9Mr/ABPkrdPPqiLrEeylgsZ7I0aJs2nAdYC3AGCtsHrHcI272eq14CyyeloK4XktXopLkKZC6EFRmmHZWUiE9mIHVxZEzmdsgEvEobozQeX6orxbTOfTu5N2+LHXHkuRTVTg7UocmWkdNpb8T8X1UF3t1DUjNRCwOP8A5GYZJ+Y39VgaW6EdVBJfi92c6DQD7JpKXpnknp4aBvAkbXtfBUggEENlAa7TXRw0P0Riulki95rgBsf99ll6PiAt884+fyRuDinlHjIdn4fgHccvX1Wn0kl9roiPyGv9kef6oLfiH/sD90mcTxtcXktc4j8WjfIeaE3aqpZ9QPZO7sxyn5tWUqo+U7gjo4bFRcl6aRyxl4dJZxe07Nb/AHZQPiK7GV7dRhrdMbZJyf0WShmwrYn5hn0Vxk2ypPh6q5y4gdvuV6gVTOvqrUblqSEYnYRGg4nMLeQt8BJ1G4Og9QgXtSdAMk6ADck6ADzRO52B/wDhsjw5waOfXGHddUNv8DCbr61+0g9ct+6iNcD8bf7ghX9N1DRnkB8g4EqoGFriHAgjcHdUsj/QtTSR1GeuVSu8E8/KyCJ8mHahoGBpu5x0HqU9mw+VjC7HM7vgkDU49AV0BtU2NoawBoGwGimac1Q1ww9NwfV48Qjb5F//AMg/dSP4Unb0Y75O/cBaee7eaqPu6yXxEP6jMjNRPid443N+Y0PyOxXqSymVwcR0wtS65AjUAjscEIhaacSDLdgcfJLH8dY5bN2N5NlQIsNgDSNFo7M0EukyMDIaNdBjQnz/AHUtwDYYXnOMjlHzdp+6wt54nwOSM4aNNPuuL52a5xgvF3+v7LxRtNmqvlTgO90+Y0KxU85wTnc4x2yhZvjnHVxUlQ/PKdsFpONi0kZJ9FxQU3lUvGaOtQfLbXO1P/PNWLdaDzDTqtFbMStBx5I5QW0cw0X0ijGrOOwpQUAEQGOgXiW1g9EZiZgBe+VZKbQ2jNutHkvcVp8kf5UuVV9VipFWlpQzorWEsJLNuxhNMU6YrnKElhIpBAhnBct43scccnNG8DOpb+E/sum1DsNJ8lyviyFxLtT1VwjfRp0ZKqiIa7Guh19ED5yFYqTJGSWuPmDqD6KFlWx3vjlP0yqjEyyKx46wg77J5bgT1XiWDq0gjyQ+QKqMdS62s81fnn8IG4AyO+SgMZWk4atbp3EgEtYNT5nYf87IUb4NKnwGmoP4D9FJT1b2nVmnUZWwHDPkvFZYRGwnCr6TXTosAGdp2OvY6FW6Sjkk91un4joPTuhFXR75Wvpr2yKONrm4w1uoGR7oVKP7CyS3WjlIJJJGx2wfJaKlLYx4jj7lAW8Qxnb6BQVFe53u6efX81fEhh+svYboNPq4+nT1WG4oqHzSNcCWjk5cAnoTvjc6rRU/Ds0g5iWsz+InP5BWY+En58T2EdMcw+6m7BrhjbFA5srHZOQSc5Oc4Oq2v84Lh4tD5bFWGcOhoOmwO36IK5nQgg9iCD9VS+0RZlrvNV3Vnn9UNq2oXIdU9wo0L7k0fF+S3X/TyUyQvcesmB8g0fuuRArsnAFO2OkYGuDi4uc4jo4nb0AAWGSTbGh+P2u/hHOb8DmuP+nUE/ULi9XOScr6JnaHNc1wBaQQQdiDvlcL4ntbIpHeyzyZ0BOo/dcmTGnLc0jLlAOJ+qMslJYR1LQ36/sgcbhlE7eS94GNM6JRhc0/0Jy5R0fhW1/4TXd9VqaWlDVHa4eSNjezQPXCvsXbKbMxwEl6wmKzAZNheimTAbCYJ0kxBApJJLAoRTJ0yAPMjcjCy13tgdnIWqcq88IctMctWBym7WDfRYq7WcgnRd0rKDfRZu52YOz4V1LWRm7OJPhew6ZC8OqCdwuhXTh/fRZmsspHRS8bRLQFgcCV2ngYwyQNbCAA33m/FzHq7uT3XI2212dltuA2PimadcHRw7g/8CIRYlxnUWW3yCGcQW3wY01P2Wpj2VK7RZAURyPbps0crrbR5LP3yMtxlumAAfkF1Opoc9ELrrI14wQuiSUkQuHL6SoAPX8kaop5C9ha3ABB11Jx9lp4eDm52WipOGGsY7w/Cfss9Un0u7M9FxY0HB0+aJ0/EUbv9iuaXRpY8hwxglVGVGNihyA7LHcY3dcKVzo3b8pHnhcghukjdnlWf6gk7ouIdNnxLRQuY4xnlcASC3bTphc1kdIdytHRVbpCA46FGBw2D0VKO3gmYqlgcT1K7J/0+jLafB/EfsgVBw2AdlubPSezYAs5xUUCZJdZi2JxG+MBcZv1O5xPzXZ7jHzMKxtwtYPREIKUaBujljKN2dlq+E7UXysyPiBPyBRZtkGdlqOHLaGHONgk8Sj0E7DsbVKAkAnwsxiSSITJAIpk6ZMGNheSF6KZMQRTFJJYFCSSSQAxXkpJJoDy5qo1NCDqE6SuLaADVdtB3CCVllB6Jkl1Y5tkNFEcPjOyOWWzhrm6dUklU5NISXTaYUc0eQkkuFGhQlpVXNOmSW6kxFylpOpCuuZoR5Jklm22wMHfOFg8k8qytbwYegTJLqi9l0XgHn4bkZsCqD7bKOiSSqWNCsN8O2mR8rM5xkfddgp7a0Adfokkscn2+DRdipgNgpwEySxsoZ4Q+ehzt+SSScW0IhZbtUQgiAGAkknKbYEoCWE6SkDyQkkkmAxSTJJiGTZTJJg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QSEhQUExQVFhQWGBYWGBQXFxcUFxQXGBUXFxUVFxccHCghGBolHRYYITEhJSkrLi4uGB8zODMsNygtLisBCgoKDg0OGxAQGywkICUsLDQsLCwsLCwsLC8sLCwsLCwuLCwsLCwsLCwsLCwsLCwsLCwsLCwsLCwsLCwsLCwsLP/AABEIALcBEwMBIgACEQEDEQH/xAAbAAACAwEBAQAAAAAAAAAAAAAEBQIDBgABB//EAD4QAAIBAwMCBQEHAgQFAwUAAAECEQADIQQSMQVBBhMiUWFxFDJCgZGhsSPBUnLR8BVigtLhB5KiJDNDY/H/xAAaAQADAQEBAQAAAAAAAAAAAAABAgMEAAUG/8QAKREAAgICAgICAgICAwEAAAAAAAECEQMSITETQSJRBGEUgTKRcdHwBf/aAAwDAQACEQMRAD8AzC6erE09HCzVyWa+pVHkNgKWKJs2s0ULNXW7NNYjB7dmrhZopbVXLZouQtAiWauFqiVtVYLVJuBoFW1U1tUWtmrEs0HM7UEW1U1tUYtmpizS+SgqAELVTFqjBZqXk0vlDoBeVXotUcLNS8mh5Q+MANqvPKph5Ne+RQ8wPGLPKrxrNM/IrzyKKzBWOxU1mpfYX/wN/wC0/wClaDpt9bYcGVZgIugBin0Bp5b1YPlxqPu/elQDc/7fyrFm/PlGVKJph+Jsrs+fvomAkqwH0P8ApQ7Wa+marWMw/pm2CCMs0qV74GT+1LPEti0yblA3gr6gIn3Bo4v/AKDlJJxDP8OldmDNmq3s03axUDpq9DyGXQTPZqprVOm09Utpqbc6hM1mh3s06bT1S2mplM6hI9mh3sU8fT0O+nobDIRvaod7VPH01DPp6Vjpic268pmdPXVPUOxoxZq1bNFC3VqWqXcGoMLVWLZopbVXLarvIdqDJZq5bVEJaq1bVTeQOgOtmrVtUQLdWLbpHkDoDraqa2qJW1Vnl0jyDKAOlmpi1RK26sFukeUbQEFmpizRQt1MWqXyjaAgsVLyaMW3Xot0vlDoBeTXos0d5dcLVDyh0AvIrw2KPFuh9cdiE/I/mh5DlAUdROxhKNtI++ATBngx8e9dZvIeHH+/gU40+uUxNHW2tn8Kn6gVmnK2aoxpUJ7N8TjP60XqtLce3MQBkrwT804t3EHAA+kVI3xSxnq7R0vkqMg2nqtrFN71nJjiTVRs16CzGNwFLaeqn09NzZqs2adZgPGJ309UvpqdNZqtrFOswjxiF9NVD6an76eqn01OsoPGzPNpqouaStA+m+KpfTU3lBpRnjpa9p0dN8V1HyHahPlVatqrRbq0JWdyLalS2qvS3VltKuW3SuRyiUi3Vi26u2VYqVNzG1KkSrRbq1Eq0JSOQVEpW3RGjVDcVX5IJUe8EY+ef2r0LWc8WK63LTCQoBAYdmnP7AVOcuCkIqzbnSp/hX/f51C5oV7Y/isv03xRcUQ4Dj34b9ab2vEKt+Ag/UVluSZZwRc9kqYNehKtFzeNxx7D4pX1br6aV0DLO9SfY4IGCcHvImq7OieoxFo+xrtlBWfFunbu4+q/+aMtdQFzhSB3LYI9hHzQ2YdSRgSTwOfirwE27lIYe8zP0iqda6JbdrjBEA9TkhQoOJk/Wsh0vWXLYIJKQx4G8FZO1iIkEiDBiJ+KErDGJrxcX8Q/TH96B63HlEg4lfy5qjS9S3ctu+iif5xRPVUd9PcVFO6AdogswBE/QUsW0+RnFGbW/U/tpXvSnTX5ph028guqbgDKJJX3xAx35pth64D9P1FjxNH2dQTzTm11Sx2dV+D6ahqOoacjLI3wMk/ShYllOzFeeXRIGMe1WjS0+5NxFzWq9XQse1MDpPn9qGvax7I9S7l7EH9Aa7yMKhYPc6a/+H9DQrWCORRv/H1/wN+1eLq/OztiMe5/OjHJIEoUL2sVU1imht1B7dVU2JqKWsVQ+npw1qqntVRZBXETnTV1MzarqPkBqAhKtVKs21MLQcgpHiJVoSpIlWhaVyCQVKsVK9VasAqbYyRFVqxiAJPH0JqQWscviabl0LcUpvaA4jHGBBx80jkOoo1un1SOYU59oINCdaVj5YgFJlgef9xNBdE6kWfCgiclFhfqWbj6Ch9ZdY3WeASCQCZMCe2Yj/SljL7H1+gk9Ps8yyzmeBn2EH+a9t6MDIb6SBJ+AoMn9qCF9u5H6CnnSbClSzO4/NUUfn3/ADpW1Y9cBmgug2wSwMDMdqGsaG1q2LXtrhSQtqcIPc9yTApfc1nls2dwhwGUcjYfbkSRSNNSS0glTxzB9+1FtVwIoP2b6z0bTp92zbH0UCo9Q6fbKlogqDHMYBxtmP71lNPrb5dU88qrEDczAhR+ZrVJ0wR6nuMSCJJB/saQNUfNNZ1Z7/UdPZcnyrCm6Lf4XfaSrEdypgj6VqCtm40tIb3BKn9jmg+v+FvIv2tWjSF3IykQ5VlgEHgwe3zVBYBq7aux0rXBrNHobQ7ufq7fxNNrLKv3RFZKxcAHP71I9UVD6m+iiWZv8qjJoNg0Yt6/aUai5s4JBj/mIz+9fO/E3ijZcNu0SHUxvkfeHsO4r690vq9tJLWyGb1b8EkHic4xTVupae4CrbWB5VkkH6gjNKrfJ0uOD4TZ8eX42uisRGd7J+wJj60y0/je4NpNlVQFQ9wFrzhZzs3ekHnmabf+q/RdHZtWtVp7KLd81VICxacQzQ6f9PaKP8Kam71OyUs2LNiwkC410Ne3ORuhFxJyDuY49s02z+wpJH0uwqlQRlSARPsRIn9aviutpCgcwAJ4mBXtcSKNbqfLXdE9omKSa/qDXEOAqyPk/vVmu1jMWkEbQRHsfmgdLqVVh5mR7DMfMf75o0UijyzYVvxR8MMf+7t+de2QLbHaYbuPf4PxTtNVaOVdCT/iYY/KgNc1sxt27y0EKZEEwSYx7U0ZHS6DVEgH3rwpV4WoxTWSBmSoG3RRWoFaKYGgQ2q6iYrqOwKFAWrVWu21NBVGxSSirVFeKtWKKVsZI8AqwLXRUwtKw0RKSCPcGvnQvJbMYnIhhnHMV9GvXNis/IUFiBzAE0vVtMpQ2xaMywYiTMgmWOQc0jHgjLvrLu2QlwrHZHiPcYzST/iGtssTbTehJYWrqlXWYkZgxmvo7WpYEXQEwctmZyDnOP4FV9bCvaMGXBU7uODn9RiptfsrF/o+cnxbe4fQsT3guB+XoP8ANdb63rr2LOkRZ4LAz9MsJp+1pojtA+vNeJq2tEMIBDLBPH/8qbfJSvZ70Twnq0uedqb6m5G0IoLKoJkjAAzHb3plf8PlfUCGgcCQRHwaaWOtbgN1sD5DiPrwauTqMkC2ssSOJ2qJyzMY/YZphLfZgfE2o8qyX3RDKM8GTEEjjn9qS9N8Y7Y/qvbwOGaP/iP4FKvFfVXIa2y/iKkZztPseMyPyrJKw9qZWLKmz7AniuzdttbW41x2KkvD7VhgclwCcjgAVpek+HmvgXGbah4xLHPI9hXzrwn0B/Le8t205j/7VttzKOSSIwa1fhnxkbIW3cZSGG8BsbZLAgN9VODUpP5fIusb0+PZtE8MWx+K5+q/9tA9U8NsPVbYlVHqQ4JAgz7HE/rRVvxZaInafoGU/vNLOq+Ore1lWJiIB3ESQMxheeTTcUSSyWKNVZUvCkziNvb2HzTLRaFxz5v6R/aregdQt233XOWUAPExWjt6u3yLoj6xRg/2Gdr0Yzxn0c37CC6WS0HJwATviFLhu0FgIjmgPBaNoLLKjFg1xm9agBvSgwJOBHPya1Xi/qNo6ZrYaSxQYzHqGZrP9WvEhfJiFUJsPBA/v80e+Aa8WzSWvFqx67ZB/wCUgj96mfFSHC22J+SAKw9i85MG0wPwyx+pp507pTsQWKovsWDN+QX/AFpkhGoj0/1JZzyCcduwr51rtYRqCQxBCMffkSBHEYitz1rWBGZbeT5YP7kY7Tj96b9N09hVHkqgIHsNxxmTyaEh4y19Hy/onW7t5XZwgCASRuEkj2BP+zWu8PAsbZIHqO7EjAntJrUX9Erghrakd5USfzOf4oLS6EJfOwygU/keNtNj47BkyKS4VDIiuIqRryK6yJA1AirSKiaYBAJXlTrq44TxU0FRFTAqotHXbqoJYwMD9TH96ladi5G30AYc4k/A5/OpAVIk+9KwkdRqQilm4UEmM8DtVHT+peZbDkbJmAZEjsYORVlysz4tv6gIo04aZ9RUAnaBxnAmu19nf8l3i7xVas2mtA7rt0OoReQNp3Fv8IjvWV6f1AOBteSRO0ggzBOCDV6+H0tq10r/AFZLm44yS3OAfk0rt6hFuJ6ArE855Jjj86Vq0PFpS4G69RuDsCePvkD47TR3n3di7vxMgASYUTJLE5Jj8qoAAA7x+f15+Z/WiLyM9llUNuMBQuWJJgY7cms2tNm2U7j0c+oJx/ytj3lNy8Z9x+Roe+WLekifVtnudxx+YB/SjNL08tADAsHO8EAQRKlM8kExWZu3l1DPpwSjoZBghgwM4BgmJn6GaSLTZzi9TTdPDMc20U/5io/TitBbsIFBuXJAz5aYXHvWata0Rk94yCCfmI5qOo10hgNzEYAIx39sdu9Ucv0SUL9ma8U6Ia/UvdVgonZG0kGMzgjOaWL4O/8A2gfVD/3U00Fg7nJbaWdoGOAFFMLqEzBjn8XzgjFCw6iG34U2sP6sHiVUg59jurrtoLctWwZCrtnuf6tynlv74BJaNiyY9wZnvz+9KbonU/8AUv8AM/3qWZ/E1/iL5M0B0S9889hVWqtIll+JO0R/1Ci9nOeZ/ntivLFpWZlLDCO3IyQuBnvnijfAPYD9ocrCEAj1AH8QHI/ehD4jdRBX/wCRH9j/ADV+mHrOZEH9ZBmkGqGc99p/YVGc2uUbvx8aaakhu3V3c7WhYZTGfk5J5PFE9N6lu9JEx3+KVahT6WU5FwTnlRbPtzmP0qXSbgnHcEfmIYftNTzTlGnEzuN8M1doyAQSJovT32n7x/WgLeAPoKttHM1uhN1yYZQVhLXPvE5MCO5PqYEftSDS+KVZyjE233FY4B9o9ifY026iH8qbX3tyZBjmAZJ+rfrWdv6VGcsyhmGQTjMzkjkfWadtWNo6NZptbcaB5h+mcVsem6Y21gmSawXhewWupwM57nmYr6Sop10Z8vdFgrq8r2uJHhqNSrw1yFIxXV7XUbOE8VNBUJqwVVgJivYr1a9pQlTigtQKZe9DX7c00WdRk9V1RXuGwEcmCC0ekY75kViuo6V7R9YIKsGBg9jz9DFfUbmmnH7Vj/FAc3Vks9lSqsgY7Zn1CAOT8zmlyTSVhjHktFzcJkEHPHb25pj4duKtwb3IEnjHY4B+gpd0vozsl57QICyVtuNp25MTOTA9qY9FS29p2ui4XALAKCpgCYEiSTxIrI3fKNvCjbBrXSrq6je9zdZ3s4VA29mLMQD7YMmPmqL+j063nurb8u40q0BwrS079pJAOKJ0mlDp5jsSFUlTbdvMQEHL22kGB3WPrQWn9RQG9KGN+05IEAkgzn86yfKEeX79FYSWR8LpcWG2scQZ57TivNXcOZOPj/WidPoG/CNwnaIMHjuBxSTqPUFtvDrMHMDd+nafitEbasRtR4FiajaxO2QxORjjaM0XbubpjB9jTbq1hHt27Vv7PaKkH7TcYhXBViFhQSCZGORFAabo9zzCh1GkwoO5d7qSfwknbBwP1pkuCe/NFajO4xyvvjOT+1K9xa+zREPx8KYn9jRI02quEw6ABip2CQI4PHBINPem9MItTdIYgs27ADAEBwD3IjipZY7Rpdmv8eahO5Lgps6hdpmf0FKfNe9eKW7chIYhiADBGCcAf+K0SaE7mWAQCYxH60y0HTVtN61BDQAFiHP3iCOTG3PbNZsOSU56yZpySxYo7RXPowWh11xr7pcVU2giFgS05J/8ULqEyD7R+1bLVeEUSbqNG1iXLbW3bsrHtExSPV2lVwh2yRgiCP8AeKfJ2kmW/FyQpti65qEOnOBvDlt27JG0LtI/g1V0u6AQP8Q3fmMH9mr3rGnS04EIxIBEQR849817oriqZgTHGJExP8U0sblGzJkzxUlFGo8yrQ+Kq01zzFkDB+KZ6e36kUCSw3EKpYqBz2q+1Gbti3TdccEo2ltkQzB9zFuCN+3v7+1KHdf19s1tetaN3tsLNlNyjaWG1bnl91IiTI5HFYsdPuBQwC+oTtH3vqB35pd0km/ZaK2s1ngFQ14d4VjPEQIzWiXxGGvC1btO/q2luNuYk4iO/NZDwtptxbftMDI3FPyIMSfjimban7HeUpv2GHuDcGwCdwyZOOIp45rdeiUsEdnffo3UVxoTp3Vbd9Ztn5gwDHv8jPajIrQuTz3FxdMjUTUjUTRFPK6urq4AmFWW6rU1atWYEWCpgV4KH6jr0sKC34mCgSBJPOSY4pG6CGIlSNqqOndSs3iy27gZl5AnHvmIMfFMAtLZy5Mn410r+R/TLghh6UyW/wAwGdo+K7p2ktrpUa8oCBZaWJaZJngfpWuCCsN4pvoyML9v7l47MMA+GIyv3sVHIl2aYZVGKi/vtF+s69p9LbRg27eYwoDMApOZHH+tBabr5v3C1y1tQAhCyHeykTC4giKjqenNdS35Vm2AYeHPqiAcjt6siD2zM0f0bziIuALkqSyyJjt+nNZcuzqNcFE4tNq7T7fsTWL9k3Cm5vwwbf8ASfMSoknzB8SeDXdT6I1pfMsnci2zcYn0NJaNoAB/f2OaadeFu7fsC8yrEw4HrIAiFJ4H5Gn7hL9pjaYkZUOBG4D0lC0cAyJFPScXX0GEnjcb+xf0a6tzS3HKRbIYbS0EekCQw7yTWP0nQbyugewrKV9LITKqIwxEGM8d62QR7Ftrflp93dAbduJiZkR2iMVVqOuXbNo3NisMKPdR23dhn+al5I2o2aFs7lBdvizOt0+wLigoMgmPMO1iDPqHIMEiPrRPgjSI2lvI1pPWx3MlxgzAMT6vhZMe8Vl+qXLgsWmuWL9tWuEpdO4oGgtlZLAmMYqPSrWp8wGH0wuYSYL3TGSbcghY3GY9vmqxxyim74JylfE6tez6J4f0SWsW5POVJBM/i4yB+Yqvp3h4XN32gqWDMTBMgtyYEc8zSjRW7umYO2q9FyBDkLBWSYA7ZifpT/TdSJ8wKRecqSqyAXXBIntg96zxklSbbsfKpL5r/Y1tdDtDcSSS2SZwI9h2/vS3qnQ91y1suqhholZJlTweOJxXlvWXFS2YYANtKHgbhgEjn2pDrwbTjfq0wT+E+YuT6AQwNVn44yXx5IYnkfsf+ILLjRXPsyk3SoRjB3KMb2jPYHgfxXy/RdLJe3cJCBILFybillaSSvIX7mOOa3nV+u3DYC6QsHIWGbaxYboJnaZMz3rLXNLes6gM1wBy63Bp2Ky84LCPSV7mPzqkmlH4opjx+8vvrkhe19i0ioypqH8wIAFULDTBk53FsQO1Oun+H7QV7ty1YDEAeWjsdoHypAU/rwKJ6um/V6canTW3e6YS4ILDbmJnETzRTdGK3ma2ybdsMpZl2JHrZiYj96inO/jH1zZRRTfzl++CD2GtW9lq2WB48sBtg5IInJORND3OqNZ0x1AU23DBVFyA9xDG4RGMgGI7VZqPEVnTFBYgs6OQA6hSEwSXLdp4EmkN/RXm0lzW3lu7fMS5b8uNzAlgbh3BiEAb2zP0NVwxk4p9EM2TnWh/4Yu6nVBtTdVGSCAqkK5YfiA7CN2CfbmpLZ0NxQWcMyyAhMACRgZHHyaTN4ltrc062r4s2wiLFyQyhM3Dnar7p5PvgUw8R/YTZZ7CI77dwKmQRKgsQInmQPg008al2GGRQpN9/wDuSYbTWkdkslgAxkklgRwCATiQMQau0rvqbbDalsqCVeSjTt3LsVhn68Ut0nTLmoFy61sNbCSI3Wg7xKiD6mX7ucVNut312m24uIV3FCvmhAIBXaASgHFI8caWxp25ah2AeHvGWn0269dUu7KIZGtyo/GGQN6OOYE1t9J4vt3tH9qtW7hTfsKsNpWOWnMrkZHv8GsJf8PJ1GdRprtmxfQhbiqXCNJ9JaRg4OAPqKZaSx1XRFdOfIvWSHIZSiBeOQy4meAPc+9auFHgxZLll+Rvel9US+pKHIiVkGJmDIwQYos1mPDFp9Nbv3NRaWyohyV5MBt0wAP2pz07rFq/uCMdywWUiCA33T7EGORRT+yWXHy3HoNrqjXU1EaEwq9KHBq9DVmLZT1VbrWytg7XMQ+PTDAn9QCPzoLwqGZSly811gSxaPTtyogmZEg9+9Vdb6jqBcS1YslwwO64ZhTPHIHHf5ozo+jt6c+WhCKMkE/eY5nnjtFSkrOV7cBq2tNo1a5tS0GOWjLEzAHcnHAoq11ayU8zeAuTn0t6RJG05JrK3uoLqWe1cXfDcY2AiYIM+0/NU/8AArdi0bl65b2ckAMZni2JJMfTJrNjzObdLg3fx4xjUn8mH9C8UHWO3khyFIndCgKSYJE54qz/AIuLz7GM7XyDG0cjA7/lWV8DaR9NduOGU2zuUD1B2Bhl3A4Ec49zQ/WNDrLL/wD0iC6r7mLFFYqSfukEx7EYqDjDyaqTvseqi91X0ac6Eae25vXT5KksrDcWXOFY8QNwAHxRuh6+LtsgLjjcY49+4n86wXTundUu3V87aiRH9QIFHcRbUerMGIzX0NdyJ5XmBfThlRRHPCwQOOKvkg3FpOjNjlCK5Vsnc6UbiKxC3FDAhWUHjvJ+tUaTVFQ6xcCSRtASEyBAjnJJ4qXRuouVUG75g7Nif270N4hQ6e0LtomN2VOQJGCB+VY4xjGO2Pn7NC2nJRlx9DW4hQEjdAAMleOPYRWO6FqftT6iyGcgAsBEBwHhpk+nnFaPo3WXe2PMJ3PhSIEjg89wcRQfhbwjcsqxvOst6Va2DuYbi+64T37RTYsMXbXf0GeSWN0+ATSdOvwvl3BAaRaufdUEdhn1TwZHNEajpti0YFvy7xBK3GksxkyJY5n60411ghgsEDDfaIE/5RiB25qPU9Vb/wDyOr7BlWClswcYHsKWSm3q2xVKF7Gb6db07uF1Jm8rbQJfbk7hA+ZrQ27257ptLaW4RCkgSYjcSBmO00j6Dqm2XdQLVtYaSoL72LNyJkCJ7DIp3qVtMysJskgM1yAQSeFZpnkDA/Sq48evCfYmXJkbafNHmiYpaC3J3wxJTcwB3HMR90fWlfU7+ma7a8y6bgbGxSGG4AwSgx3HPtRHXOt6hbSW7ZTe2CQQFKnAZX34/SkSeHVe0b+oBshQDNohmbn1xDc/PNNKHyVMZRaxNyfPoZ6rp+neyn2UN5lrEglN2xju3ifcnPPGaX+LrbCyrNtJCxvjeAMEqODvmIj5p1o9Xqgn2e3a2JtIS68btpH3tq/jyTQXW+phFa0bHmbdu65fO23MY2NMDn/F3qjcW6XY2PJOCTfKEPjPqTuNDdtrct20YzeW2TBhR60BxEH1fOKX29Uz3QFCXLt/db3DUPbBL+kM6Od8ywiDBMAitr0LUpqAbd8eXbIgIrRbYxna0xPJiaX9S8P/AGZxctqbgFz+ndkObcqYG0cwcyV7U2zS+RKNS4i3YB0fpt215XmaDzBvJHmqm5XCQ5E/gwI/Og/E/UtWge2WILepl1FwIhVmiFKuuPgVquh9QW1YnU3n2WyYcElWE7YZckZwKJ6pe09+Cl0bWG0+Ysr9JMDPtSbzUtvQ+qXwlwzDjw7cu21vrYRrSCSLe7UBmUSQstuHt6ZzTDoGn0psXUG+3duqptl99tAx3jckgTBwTJGatfrF7R3BblUsMJtMoi0fcB87TP8AvM0w6X0ddSNz6i9ZvJ6SqMFBU5HIII5girUnUkLKTlDWVcP+xJ0bXXWt3LLXZ8lHulfUzILRHmKsZ2wJA4qPhPWtqNY14MBb2etFgA7gPKsnHI25/wAppzr+hlHtsurvXLasCVADvjOHUCJAjI/WmHVumm6EXQoijczXFaLSmRAYxmeRSOanFuIuONZKk6s7rt7S7wr22WFLP5c4H4XfaZjB796xvUNHprt+LDXLoInYbwXYQRmGBJX60zd/Lixq7NvzPSCxILQ7QGBBlwcSRT/Q9G9Z8m1p7bqNpuIFM5BCkDjjisiU3Pav+j0ckdIJKX99kdR0jVwXS7bui5lrcnuPuhhEjtER8U28KdDXTW52BLrgeZEgSCYAFF9I6e1sbrhBuEkyIAHwKYsa9CEeFa5POy5pO43x/o6uqM11VszWhMDVes1BRTty0EASJyOY/OaE1XU7dplDuoLGACQP5NeXehk3PNt3PQwl90MQfZcYEV2STVaq/sfHCL/zdfQfpL157ZEKGEckTg5x9JH50N1vQ/atOALnlkMGO0Alh3Xt/sVDSWlIZhcO8yQMicycUNd8SBWFtzbQiOSCTPtOf0FSz5Y443JFMUJSl8fRVe0WmsWwyJdkMA0lipkHJHE/TFNejhdSjhli0BkMBDcz9I96ntR7YuXGVUGDuhQCDGZ4PxS2x162+61bKBCSoCkEtmOaxZ9ItZOefRqx7zTX17AdXqE0tl2Niban0quwiTgEk59s0suf+oqtaa35DJuUqHVxKmMMPSMitrpumPsO5lIIgKBIP+b3FXauxbfy0v2bbAYHpDBfjjA+Kr+NCSjc1yS/IkpS4Yp8O9RN3Tpv3Ap+PBFwd2BOQK9u27Ss120zb8nLYJg8CmbdLX1oCUUiFwIAj+P7UD0zoRU+YVRmmSocxHsFiJqM45pcdDQ8Pb9FWgvMB5i2gGUqWmAwBj1QBJHz+1UdV6xYujyb4uEoRckELHcEgnODwAaN1Lt9oPKAgYIg7Y4+RNJet6Mo6ai2qNcZwvpJLGIyV4HETUfLHE3CPP2aMcdnvL+h43XSWW2LRUDYTcChgswdo9sVotZqmt2ibYV3MBQ7bFJ92MGABml3SrbghmhN8FrZUc92n3wv70m1XVA4Fu3JfeQjsDstnO4sRI4GP2rbCfCbfZiyRb6XQBcv9Wv7rYtItskqXDoEj4aSxX5UUHa8O621fDOEIZRuG8lWUGNkkSSRPPYjNaRrmo0iWwAt9C0EpKbQZJwd0T7zye2KE1/WtgD37d5Apw1thdWCM7+6xiuzZEuE1sJGN99F3WNb5irZWz5d0wZMBQoIBBI5BE8Sfis713UfZEtreJZrjOSqxttgFdsfdhsnHETHNaXWa6y62mS+DalhcUsN89mUc4OD7frTTUdN0ty2bVwB1bMsc5GGU9vqKEVKTWxV5Kg0jKeEeq2bp2eVkExcYlhkkhTunaua0XTuofaQGRDaC/eLIdrCD6YwGAIzWe6Z4PVL5XzydNJMBdrzEBS+ZWYP5VsNRpjZtkFv6Ube+/OIwMnPaqJxlevJKTlFpSAbKrb3s03EGRJG1RmfLBz+UmJigdaUdP6d2LZj0ugaTMnPdYnFJdNrbh1Rspd32wQVBU4ESxeRwBP+tafqgVLJe5FxJUED0he2/dMiCazSWSTpL+zTLWCuTszeq0ej0lxbgUesjAckbvdVGBE/lTEagXbZXTM3mLgOwhcQSACPY8x700/4Lp9Rp/LKqyMPTckO6kiNwb3Bj4r591HoV/Tq76fUI6JuxcJRlABkg59uMTTyxxivm+WDHNtrRcF73SyML5Xa5jftMGGzAVYJB/gfWq+i9BNy5HmHaAv9ZN1t/ZF2mAZ94PFXeH72i1JACNaZUMqXJUkgAsJODnj5pr0dBpbxY3i0JtRX9MgnMe4wIqflUXpdfs2ZsUZ8tcoN1H2bTWfs2oJvJcZn/qESpMYkRGZ4g5NB9KuaRbqHTW23jOy3cu3QwUEQbbHCjcSI71o+v9OOp05C+UXlXG4YkfhPt7ZrBacamxeTzNPZs7j99SqEopG8CDnt7VdJxXLsyRxxyLjs3XUdSottcGy3tgMMHkgDg+nJrJdY1uzZ9lIG4+sC4gd7pgBgZaBnjHNE9P6pZF4W7FsC28i8WPmYOVZyJ9MyCPpWvWzsAW0lvyzkADgyDOBmnUE3aFhkeL/NcoT9R8OvfsWXhV1SgFiwFwE7SGUyeJNWeFfDj6Z2uXLm5mXbtA2qoLBjA/KjfECaslDpmUATuBMSZGeDI5ximwJjPPf+9VUVdkHnm1r6PSaga9JqBanSJHtdUN9dRAfNNL4WteS146hmu/fLNt2kjOcbh9Zpj0frjFwiuLik8AgRxmD2+aTdI0dzUK3rKW5gpIYQV4DACRmmOk8L27Q/pMytIJbkmIowjd10NmlktKT6GnjPp169YAsFVdnUNBK7lg+mR271V4c8PPaSLttPNYYYEMtvtuWfxfNdf0VyAFcsZkknj6CnmidlSGbce5/tQnhTdjL8iWunoz3iXwq95LNq05VbRJk5Ds33mYd2+ab9N8NpbtbcNcOWcgAknmI4pmtyvdVqPLVnP4RMe9Dxq7OWaSjonwE6CwLaxJPyST+k1DqFg3I2sVIMyO/1FVdN6it0YOe8dqMa7GTXU7sUGttdDFfvKAILET8z+c0n0WpvjUsgtsAGhYANuJEGT2jPvTPpmruMxBXEn1SIj6c01EVLJDauSmOajdqwfX9Kt3iC4Jj2JXHtjtSAdAu2C7W3GzlU2+oZkKD8VqQ1SJmpz/HhPsaGecDGWuuW1uLbvLcUkTLKw99sdzkH9DTLQaK9IBRAs/e3AgjnA5z8imWv6NYvsjXbYZk+6ciMzGOR8HFMZ7dqivw40k30N/JlbpLky+kuXb82jbNokmT5cKI49R5zTzpnT2tyXYMYgACB2OffijgalVI/jxUtnyxZ53JapUjK3fBKHUteF1lR2DPaCrtJBmAewmtWFHtXV01ZRSEnklNJN9CtOigPu8xtsztx9eaL6poVvoUYsBIMqdpBBkEEUSK9pYQjDpAlNy7M/rPCVm5etXibga2i2wAwgqpJzIOTME06+yW4K7FgggiMEe0e1W15NOK+RX1S1btW5X0GNiBcCYO0bR9KRafRlzlbaECCTktMSPcSDzWm6poEvpscSJkZgg+4PvQ1jo1pF2ieZksZ/WoTxOeRN9GnFmUINLsW9H6Cth7j27NpdxiV/EAP0A5xWV8T2Ll/XC3bdUdlW2VcbgvJDJBxjPat8yuphIK9smRRRsqWDlRvAjdGR9DVVhVUJ/IyKWyfIHrembrUAxchRv7kiMkD3ildjw/5wI1aW2XG1QMT/izwfpWjLV5uo+NXYqzSSo+eaFNTa1PkraHktdgwtsW/JLQZAAO4LWr6frrajy7Qj75HcSJ5EyOKaGP/ADQy6RA+8KN3+KM12lPgpPMp8yRlem+NCHZNSFVl+8I2lf8AmXMOv7/WtctwMAymQQCD7giQaU9Y8PWNQQXUSPpTG0AoAHAAA+gEVSMWiWScZJUqLS1Vk1FjVbNTpEiRNdVW+uo6gswfhXQPYQ+Y5ZjiJwBJmn6mva6rrhURiTV6uW5XV1BjoV31vNelW2gADEcc09uIGUKZPzOfrNdXUr7Ci3TAIIFEC5NdXUjHRYhjirBcrq6phJBqsDV1dQYSQNS3V1dQOPQ1e7q6urjiW6u3V1dXHE0qRrq6gxTq8Irq6uQyIE0NrgWQgEqcZFdXUUcU9PVwCXYN7QIA/c0WzV1dRfZxBjUS1eV1FCkSarZ69rqY4ra5UCa6uooBW1yq2eurqdAZVurq6uphT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data:image/jpeg;base64,/9j/4AAQSkZJRgABAQAAAQABAAD/2wCEAAkGBxQSEhUUEhQVFhQVFxcVFxgXGBcVGBgVFRUXFhcVFRgYHCggGBonHBcUITEhJSkrLi4uFx8zODMsNygtLisBCgoKDg0OGxAQGywkHyQsLC80LCwvLCwsLCwsLCwsLCwsLCwsLCwsLCwsLCwsLCw0LCwsLCwsLCwsLCwsLCwsLP/AABEIALcBEwMBEQACEQEDEQH/xAAcAAABBQEBAQAAAAAAAAAAAAACAQMEBQYABwj/xAA+EAABAwIEBAQEBgECAwkAAAABAAIRAyEEEjFBBVFhcQYigZETMkKhUrHB0eHwFCNiB5LxFRYzU3KCorLS/8QAGwEAAgMBAQEAAAAAAAAAAAAAAAECAwQFBgf/xAA3EQACAQIEAwYEBgMAAgMAAAAAAQIDEQQSITEFQVETImFxgfCRobHRBhQjMsHhFULxM2IkUoL/2gAMAwEAAhEDEQA/APVSrEVjZQABQIEoAApAAQgQ25qYDbqaEA2aI6oEIaISAE0ggATRCBAmkExnfDCBHZEACGoAUoAFMAUAIkAJSAQoAEoARAApjEQAhQIRAAlMYJQIRIBCmhiIAQoASUWEb0hIsAIQABCBAEJAAQgLAEIECUDsC4IENkJiEKQAkIAEhAAwgQhCdwBhACQgBCEACQgASEwEISAEhACFqLACQkAkIAEtTAFAHEIAGEAIWouAMJgJCQCEJgJCAEIQMSEAegEKNywAhMACEACQkIaIQIAhAAlqABIQIEhAAlqEIEtTuMQtQIEtQAOVIQhagdgSECEhACQmAOVACEIAEhACZUACQgBC1AgS1FhiZUgBIQAhCABhACEJgDlQAmVACZUwEyoASEAbwlKxc0NuKY7aApERCEWAAtTFYEsSsMHIiwhCxKwWQJYmPQTKiwWOgJC0ELEBoAWJhZCZAgTQBYhgNlqB2EIQKyByoDKjsiQrCZECsCWIAAsTAT4aLgJ8NFwE+Gi4AliYXEyIGCWIATIgASxFgELEWAHImAmRFgOyoEJlRYDZpXL9joSuK6FhMQkJCOhACZUAJlQAhYgLCFiBWBLEACaaAA+GgBC1INwMqAELECBLEBYE000AmRAhC1IASxMLglqA0BypBY4tQFgcqBCZUAIWoAHKgBC1MQOVFxg5UwuIWIHcEtQAhCABhSuISEgNsKKruWBCilcBRRRqB3wUBYFzANbJq70Qm0tWU3EOLhk5YIG50XQo4PN+45VfiVpZaav4lVgfFzTUFOq3LJgPBt68loxHC5Rh2kHfwJUOI5pKNRW8TU5Fx7nUuIaadwuIWIuAJamAJagLAlqBWB+HyVdSpCmrydgsw20gNb/kvP4rjMneNLRdeYDGMbAkbXPZc6lxjEU5au68SajcrH8UpiMxidyIAPI8l3cLxenVeWSsxumyYDIkXC66ZWcQgVgSE9BAwkAhYgAS1MdxCEhXGn1GjUgdyAgsVOUldJitIOhlBBxaOhBEEtQAkIAEtQIEtTuMEtTAQtQFwC1MYkIsI9AyKq5dYEtRcVhCEwK/GcRawWIJV9PDym9djn4niFOlpHVmexvECT5z5fz7Lp0qCS7q1OHVr1a+sn9jPcR4k17y3KQ0DtJ6Lo0aDjG99SNOOUz/AB+m8hjGNgzJOsA7HqtMczXde5PTmX/hjx82i1tDGSHNhoqC4jYv5FedxeCcJaHZw2MTjaSPRqFZr2hzSC0iQRcELmNWep0E01dCkJgCUAAVIkMOxdMHzOhZcTWlCP6auzBPieFhLK5jJ4rT/FboDHqvOVsLi6rzyV/C5S+L4VvLm+TsSabw4SCCOYXIqKcZOLVvM6UJRlFSi7rwG8UwuED16xss7epfFmW8S0Q5hazUySeZ0I9FooSs7s0U3rdlJ4V8Q/BJo13eWfK7XL0PRerweMSWWewV6GbvRRuqb2uALSCDuF11JNXRg1QsJ3GJCYrCEI0ECQkBm/EHimnQlrPPU5DQdys9bFQpq27PRcL/AA/WxNqlXuw+b8jy7iWMfXfmc4zOY30vbsFzO1k25Sep7KVGGWNKmrRXL7kTh/ijEYOoTTeS0nzMddpP6Hsunh5NwPHcUox7VuR7P4d4uzF0GVmR5h5h+F27StB5+UWnZlighYSECEhACEIAEtTAQtRcASxMAfhp3C5vi4KkubS3IeI4jTbvJ6K6NCcjFV4jQp6Xu+iMvxzxMGyBc6AD9VCviqGEVm7y6ffob8FwXGcRkp1b06XT/Zr+DHVuOVHGTEA6aegXPp/iDEQldxi10/s9LP8ACHDZU8sYtPrd3+YruPNeWh4y6DpO0Fd7h3GqGIn2aTjJ7X2fqea4j+D6+DpSrUp54rVq1nbrzuN8WAYc7pcfpA/hekou6yr1PIvqQaeLNakQRcugxsBurcijK/Kwndox2Ooj4jpnU7rj4qmu0k2baM2oJI13gHxscIfhVyTQ23LD/wDlcitTvqbqVXJpyPYMJjGVWB9Nwc1wkELG9NzdGSkrodVFSuoK7JFfxHFRLRrv+yVKt2scy2OBxbH5b0Yev2KPHHykc/zUjzL3KwYjJTeRlBmbn3LiUWHkzSSZhx4yq4XEOfQdma4g1GOkscf9n4e4WfFYGliY2mrPqt/7PW4BTpU0vfr4nrHhfjTcZQFcQA6Q5kglhBiCvHYvDSw9Vwl8ep2YSUkRcZSbVqFs+W7QG2iNbqEXlVzRFtGG4vw5lOo502JgD+6rpUaspRsbINyQXBeN1MMfKczCfkPLmOS3UcROntsRq4dVPM32A41SrNBa4TuDqF0YYtPmcydKUHZomfEC0xqtkEDnCsUmFmZLxT4qFKadGHOIgun5T+6z1sTk0W563g34fdS1bEaLkuvmedYioZvq43J+5XN3bbPa1JKKUduREf5TBgDbqrF3tUY52pvJJ2X1KzFnPmAtAnvC20f02pM4ON/+SpwhpZX87CcC8RYjBVCaLraOabtPcc+q6SSaujy9aLcssuR7f4X8T0cbSa5rgKkedk3ad+4SMU4SiXhQV3BQDQiBCEIARAApgIgC6x+PJ3garbSopHm8RjauJlljt0XMxvFOJEyGusf06rkcV4pb9Gg9t2v4PoP4d/D0cKlWrq83y/8Ar/ZR1n2de+i803fU9lBaog1qlwEM0wjpcq+OhxZlboT+iuw7UZ3ZCrCUqbS3I3CeN1GDLUJe0AjqJ76r1mD47Oj3ayzR68/7PGY/8M0cUnOl3J/J+a5FricWG0ZpQA4X5kr11PEQrUu1g79PfU+f4nB1cLV7GrGz96p9CmdhiRJ+Z178+Srnh8yzPdlSq2dlsiMKJnTvyXNnh3fY0qqrGh8McaxGGJ+FLqf1NM5ffRqwV6MYLvaF9Gc51FCndyeyWrfoek4DxXSqgNbVpfENi0PGaeQBuV56rho15Xb7vgPH1cdhk1KjKNubW38L4jlR0zzK1JKKsjyU5OTbe5V8UrltNxEZhESe0oRGklOaT2MvicM/zfHc1ofJDQ6TaSGxtNipeR0oVIadmrtGV4iw5TAaJMkgggAiALb6qR1qL11uQcBxCtg6mak8tnUTIcOThuqa+Gp145aiv/B0KdXnE9O4P4lZiqLBSytxDpFRk6QNWDcFeUxWBlh5u/7eTOjQqxn+7cg8XpvqucDOdoAaALQOfVKlJQS6HSp2SKn/ABrgEQd1ozmhMepYRzqrGUrOcQ1t/uVFzSi3LkPJmWprKlOth4YXio7lYR7m6KHE0t9iuPDIVmpRlZeRl+OcbruflJyZbENP5kLpxxbnFOL0PWcL4ThKUM0e8+rM7VfeZVerO42okVwzSRY2jsp3ymZxdRtrR8vIh44k7XzC+ug1V1Gy+Bzsc5SW1nmX0Ih8vV2pPTor/wB/kc5t0VprLm/DwIWJpSM25P2WulNxeXlY5WKoqcXU/wBm/kMYes6m8OY4tc02IsVq3Ry3GzaWx6d4d/4otIy4tsERD2AkHuFGzKJUU33TdYLjtCswPp1A5p/TVX0sNVqq8Vp1MNerCi7TepWu8VNLyGt8g+txiXcgP1XVhwZ27z18Dmy4kr92IWE8V06jssGb6ebRVT4RUWsZJli4jD/aLRaYLiNOs3NTcHA+45gjYrmThKDcZLY6EJKSTQ8XqJOx2dMLFbxHiRcS2W+hn+QuNX43KvDLTWVfN+p3+DcHwNB9pS70ur3XpyKOrW/6rj3PVxgQ3kkQNTf+SgvWjuxisALak/mkWwbeo1itIn1TROnfcpMRDDJvmJBH5X5rVC8lboVVUqbu9mQaGMyvDmiw2dcFdXBYurhJqcX6dTg8QwlHHU3Smnbr08UarA8QZXdlDWgujUwZ6dF7PB8Yw9eO+Vrk/wCOp864r+H8Rgln/dDquXmuRZY7C0KEfFyueADkYZkf7joAsmN43ShFxp6v6FPBvw9jOK96kslPnOW3/wCVvJ/Jc2Zvi3FqlaAPLSF2sZZvSw76leQrYqVZvOz6nwz8P4XhaTw8bytrN6yl4f8ArHm7W9dzJ8QBaZJvMiNuy04Zp6JHP4pTcdaju3y+p6L/AMP/ABgawbhqx84Hke4yXwbMM/VG+8K6cT5nx/g/ZJ4miu63qktvHy+hqa1NrLvLSTMzMQZnuVA80m5bFPxPE/HIYwFwY0gkGL2AJPvZM2UYdks0tG2Y+lw+oTUOSfhxDRoAAb9R1UrnZlXglFX35lXiKbiYcPNy5eyZqg1a62GMNma+WOIc3QtJt1lKUVJWlqi5ysrmmwPi6rlLahJzCMwAzdJXKrcIpt5qenhyNdHGOH7lc0HAMG7FsOUGG/URAB5dSuTjYflX3mtTs4TFRr6q6Rr8FwWjhf8AVJzOAME3M6SAFyZ4idTu7I2JOo8sUQOIY9s5oOZ58s7mLBOFO+3I6VODilEzHGsNSfSfUyQ65NyILdZ56R7LoYapONRQvoXKtUowbg/FryMo0h4zazYdF1XeLsd3B4iGLpKrz+jOe8WAvz6IS5miU03lWv8ABFxFYEGdpVsItPzMOIrRlF35XKx5tN/0AK2xWtjhTay5ndv5JDTxIt6furYtp6maaTjePp9yIRIPNar2ZzGlKLvuanwn4RNSKuJBbS+lps550E8m/muvhMC5PNUXp9/seexvEVC9Olv16eXibfFVRSpmlTYG5QAA0WAOlueq7lGjHRrY4FScpNt6spBggGgPMEzY6jnA/FotWj0IXa1CoE06bqjBlNmAn/5E+kqMkv2oE7vUzeAFag52IY5zHS5w5Fu887rhzwTlGVWXi/Q6scSoyjCPgrnovhnxQzFiNKjQCRserei49Snl1Wx1aVTNpzL8PVViy5gsTh3U35gTnmTJn/2nnuvJxmpKz2OnhqzpyUok+g7Nf378lXs7HrsLi4VoJrfoc42n0UjYlrYivZ7ykXpjbmWPJBJSK7GMG5srabZZKzjqVvwiR0HotWZJmPsm467DnDsLmdOjRvzPIKe5CjRu78iZiXSYnvvIFrqMmdOMEkorTw5EeoYBA5GI7c0hTbjFqK1toZ3ibdyRzAA58yulhWlsjx/FYt2cn5Lz6v8AgYohzIcHEEEEEagi4I5Qr3NSkc78vak1LWL0t1v/AAeheEPE4xUYbFOOczlfYZ/9hOxi3WEpRseG4xwb8vfE4Vd1bx6ePl9DZ4ikGNNOmWtLxDYtFo13OqgeXjJykpy1sVVHgZZTeXnO46XcZtDWuvcaIuaZYpSksui9PiBg/DdFpdmAdULQYbJAPKJ5p5iVTHVZWSdkUuK8LYlzi6nSaMzvlENLR239EOairyeh0sPi4TtT1k/BXv8AyaHgv/DtjiHVyWgaNafMY1Ljt6Lg4zjkYPLRV315HocLw2o45q+l/wDVfy9fl8TaNyMDaVKGNAns2NfU7rzVSpKpNzqO7Z6GhQVOG2i0SRn8bxBoyhxJLjHQDpyGishTcrtHYhTs+iM/jviEmpUyimIMTMwbDptZbaWTSEdyb0Don4jDmBAaBcjY3J5EWUZLJLQd1JamWx/DjSLnNaMur40bJt9o911qVdVEoyevIzUatTBVO0prTmit+J55AsRt+q0OPd1O3hOI069S8VZtbCPpi56e+9kJvY2TpRV5Eaq2dASArYvxMNWN9VG6QfDeC1KzoY0hps5xgBo6dei6+CwlTFyVv2rn73Z5zieLpcPg3JO8ltpf/htsDwLD0izyNJpiASASTu42uV6+FCEIqMYrTnz+J86q4urUk5Zmr8lsWeNqjQnpA1k7D1VtOL3MrK/GViQ5ogOdoRqBH1HburowFcpKrAYc90nWZkuiQB/t01VmVaAmydj6Rcym22YHzRcTaWxuYUUm22O6RnuOYgQKZElpDQwSTlMnMefJYcbONslru608OpqwsXfPey6+PQoBWNJwLHkOFw4HTouHUShojqQvLU9D4f4/o/Db8XMHx5oFpG/6rP2d9mX9p1Lunw4V81R5hozZhoAe5sTZeBdV07Rjua1NxK/FYcNAe10bQDMDQA35DsrYyb7rRuw+IlGWjswGvDrN15c+yd3Hc9TguIKrpU0f1Gaz4UzsRjciVKydi+MCDXaXbH+7gK6LyknFMeFEfVoFOEG9WDs1YVzS6Axpi2gJ/JalTnLSKdgzQpq82l8iO8ZJEGeW/O6g4uDsyaknG8dUV+JzEt6a3iOf7Ii1rcx1+0lKNvXXbr9it4lAke3tOnsteGUnZo4fE3CLcG79BkUifQbeqs7RRMyoSqavktkNfDymRPMHQzzVnaOSM08PGEnpo1z97G28L+MmtcP80veWxkeBMW+oC5PW+qbZ4zif4Zcu9g7K+8dr+Tf00N/heI4fEtzUnteOmoJ/E06HuFVVqQpLNN2R5X/E45VeyVKWby5ee3zHqT3eUNaGN+omB7Af265uJ4rShD9N3Z2uH/hfE1an/wAmLjHzV34c7FiKgs1thu6brzlfE1qzvN3+h7jCcOoYONqcEv583uybTeI5yOwANjPXZYmiySdyt4pVhthAgF19QNL76aKcEa8PHvau5Q1BLHAwCdydO60R0mrHRtd6HVcKytTyOIIBBcBB20UoynSlmRXUjya3IHGMU003MpNiGgAwCLH5fWCrqEHnUp+/ErnF5H196DXAqDoLKgygAjLbmCCSNVLFTV80HfxFTTy2ZkuO0mNqQ0Fro8wiGzzbzBC7GFlKULt3XzOZWap1U46Ma4bRz+W0m8lb8Jg3iq6pppef8dWdenx6lhsHKddNyXTn9i4ocGp5hncSI0FvuvXU/wAOYaKvK8n8PoePxP42xc21SjGK5c39vkWD6zA3KzygEaWNuS7tGgqaUYpJLkeSxOKqV5upVk23zYlHEZjEwbuIFzHc6Kco2KUx6tiD8RoY0lxAcTtBH99lCMe73thvwG6dMNBkl5Dr21m0HnqpXb8BaFLw+k8Yhza0Bt3ECwDRf81XF1M0tfIul2eVZeRajGBznhjTmdBvNoAHtfVWqO13sU3Kzi+HpsoPcTDxaN4PInmqMU0oSdtLbltDM5peJhXOkiw/eOa8w5KTTsd1Ky3JFd7S4kU4B2GnorqkoOTagVQjJKzke4twwbQGdpAfsSfnvAA35zovmOZuenI331MrjaFy2D5TAnckamPU+q305czRCSvcg0KjwDN4jQ3HZWTjF7G6nNqfgWeEw9OqYqHKfxAT2zC3ussnKGx38PxapThZq5ZYjwe9rczCx7PxAx6eZRjiYv8AdobKPHKVR2d0+j/oonU/NkpsLn36m2p5QuphsO6rSirtnTqVoU6brVpqMFzeiLrDeFzlzVHAukQ0XGt806wF6fB8KhGSdbXw5HgOK/jhO9LAxt/7v+F9/gS/EdYU2NpUmiX8hAEQMzo12HKAvRYSF+89kfP3UnWk51G2229db3MRx6uaLTOZ40zuvMwWgWtbNfZLH06cqX6sU17+HmdThmMxOHqZsPUcX0T0fmtn5FPhsW2oHOALRM5QZOgu4+68VxGhCnUTpK0Wuep9S4Dj54nDSdd3mnrbS+1m18uhV4wQSYjlvY7ooapK5kxqtOUstunP197kygJpj7rNU/8AIdTDpvDL5keswRMnfqrYSd7GKtTioOTb5+JDK0HNHsNXc05mOLTzaSD7hV1KcXpJX8y2lN2umaDgni6uyoxtSo5zMwBzQTBPPX7rnYrhlKcHKEbO3IvpYhXtUR6ZhcbnPReYnBx3NEqaSui3oYu/cbbROvK6pcTFOloVfFeItdDWizRa9u610MM95aG3DYeUe892Z+vXJ00t6/x+66EYKOx1IU0iGKgEunSb6aJ5b6FzXKxC4F4ha99SjiCKcmWuuJ2DTPpym6txWBlGEalLXqjgTr/qyhJW6F9j65cIZLC6GkukQ0aFvIa3XOpQyu8tbfUc3dWWhieKZqlRxzTFhHTcLuUMtOCVjj11KcmyC17mn5TPT7aLRZPZmdXT1RZUMQ92ub+Oa3UONYrDaZ8y6PX5mWvwrD19cuV9UO0i7MJIDTuF1sN+IZTeXXNrpa5y8RwXs+9/r1uXWEbBFjpGn6732XpsPXlVinJW0vv7+pwa1KNOXdd9eg9Ue9pJ0kiwg+UW23WhKLKbsfLmsIcIGYBwvBncuOqhZyVuhJuxRV6TH1fiGPluRJzQZmNhKfZRc1LwH2klHJ4l14e4BUqPNR4yU3RqIJaPpiNOq52K4jTw7fOT2S5eZnq4iMUordXLPxJla0sYymXP8tOWNfoWgt0011m68vLEVajvKTfqUYVuU80m7LfW3U8s4hSLSS1kNefK8tDZAtsIAJBWmliHZxe75npqVmld7ciIaLuZPYW9Fr7OT1u/RaE88eh7xxl4flpU4dUDspg2Y4c9zqSvltNZdXsaM2pS+I2ZWlsw4BpygGTJgR7Hnt3WnDO7TL6M9Sqw9CRIbEC8QNBvPNXyetrmuNTkxyhhWa5g3nv5iJiyjKUtrGuNZmlp4P4tAsc50DfSDzAnVa+F8JqYupnfdh16vovvsZK3G1w+opws5dPDx6AYXBU2S2mIbA+JUPzkQCRPMzGwEr6BhsLTw0EoLX6+Z5niXGMXxCeavLTlFftXp/OrYuMJNQBtyCMouGhoBhx/nVa4WULv+/I5sdIlJxXFsose6o+anzO0zXaHBjG31PXbstMXzS7qLIRcnZGW4pXFbDAfKTUJcX6thliREDUgd0V49rDp58v7NNL9OfXy5ma/wvh0hULozaWiRbyzzuDC5E8HGNHNO2vv4nUpYyrGs1SbXLR+9BDVa/LAIP1SZHds6W/NcrEYSOVOgten2/k9FgeKSnUy4qSte9/vyTXIsMPT62N2+mq4U34a8z3WHpp7vR6x/kHGGG2Gvp90UtZakMa+zp6Lf3uV1VpOx/vNa4tR5nGqxnPZP31I5CtVmY2muQ61s91W24svjFTXibPwRjq+jhmoifMdjyBOvZcbiOGpS1jpI24dTlG0viajF41xBE67LDToRgaqVCKdyG2oSIOu/fSwV5ocUndEeoYiAIjU6f2UFq13KrEYiIaSXOm4buC0+38K6ML67LqOU0nbn0+JUcaoB1N1R3zshttIJFt9Jj1WzCzamoLZnM4jSUqTqy/ctPjb7jHB/ERpw2qM7Q0taSXBzARAAIN2jkrcTgFPvU9Hv4P+/E4lOvbSfxJxxTS4OaQ9otA0/dZezko5XoyMnllfdEqmxtMBwuD9MTHqddgqZOU+6/iSUVDVbDtXD1BTDwRJuRFyDaLBRU6bnlYShNRuSeDYTNAIzNcSND5QO4UK1Z03mi7NWJU6SnHLLVO5NqYdzSQ7YkA8xGo66fdfRfw/xGONoK77630t/VjwnGMG8LWende3vqJiGgtIjYGe3b1916NbnGY7wvhVTFHzNDabDrGvRo3t6LDjcdTw0e8rvkvv4FNSsqe25rsNwylTDQGNJaLEgT3mNV5avxCvWk25NJ8k9DBOrKW7HH4gFzmkj5Z1+m4JjvN1iIa7mfrYiPiODTBL4N9clnAk/Kek3dtKkaowTyxb6fX6nnHiGsaWSk4Tc1Df8Uw0XkAS7WJknkrEekwkVUvUXl8CpbiiLSVbGtOKsmzW6SerR9EtwLWEvDJfeSPLJi99ivnrd9GWRZWcT4M6s4Oa1odoXEukQbjKCQLEa9FbTqZVYviktCdV4XSpZqkSYcC0aGBYA/T/ACoZpSsiVpJaGa4Vg5zVKgPwdWXnNr5aY3PVenwHBqmKcZS0j839l4/AzYrikaXdp6y+S8/sX1ckkAiLWbqA3ST30gL2lGnClBRhsvdjzDm5Nybu3zIlSqYFJpENAGwmDdxgWFptqr1FazfP3YaS/cyCMaXFrmWphsiQcxDCfNc6Ra/4pV3ZpJqW/wBySj1MrxioKlUEFxOfaB8otrd0RvAGuhWyMLJFkXZMlcTwFJtOmXD/AE2yXAEgE3kuAu68WOyplad8xKEpJ6bmT4/jXOYKbabGUpIAaA45pE3i2gsNlgx0p5cqXdenwN2FhFSzNu+5VMpwQHeX21Im/QrGoNNKWnvmaHK92tQ6WOczyuvBvIuI2m0LLUoUpXVSKu+fM62F4ri6Dg4TbjHaL2a6dbepKbVbW/m1tZOyw/4qd70ZfHR/Y76/ElCtG2KjZ+F2vvf0sO4jhbwLCBbQyT1sdFRLA4un3p039fobvzmBrLJSrQ5c9fn9BrD8HqPgNE/kO6xyxCi3c1f4+XZp3XxNFw7w2xsOqkOP4Rp6nUrHUxMn+00QoRXI0DXgANbAA0AsAFje5bke43RnzF2psI5ILJ20SGph02G07kxseSCdrqxFxFSMzj8rQRA2gTvv/CEr6IlpFXKnhuLc/wCLULYAAgm3lBcbjn1WmtTUcsE7+0Z6FWU1KbVuj8iqwVF8VWPg5xN3C77FonutlWcLxlHS3hy5nPoUqmWpCrZ3133fIqsW0NhsAkCHQZ80mVspNyu789PI5WIjGnaLV3bXW+o1QrZLtlp/vNTnDPo9SinU7NXWhe8D441pisC4bR+d9VzsVgpNXpl9GpBu0j0ThOMw1Rs03h8x5ZEzBtlmy5FThmK5Wfl/Zlr8aoUJONWMo+LTcem6uiRWa5wy0y2mT9QECD+F0GFso8Kea89V49Tz+L/FMFBqC1vpba3r9LHYbhTQ1ozO3LpEydCcxk9V6DD1Z4dWpuy8DxmJ4hVrTc56vzLGjgKQcCQHGd7gWJ00lbZ8VxMoZb28VuZHiJtWLAn2C57k27srbIlLyuIkkgk3cSZMnL6At90DlrqBinBrgAPM5r430gm1pkmdtEDjG68NDLcfdUFN1Wt5YaWMbYiRBDnQcoBIsLk2UkdLCqDmqdPXm39ueiPM+M4o1nmqZzPd5pB+bm3p02Vq0PTYemqUVTWy+g1/guGpANjBIBvfmgl2sXseseEfGb4FLEVBc+R75tYANcRqNSHErm4rhFKtJSg8vXoc6depSV13kbptdwbIc0g38oFzz3nRXUfw3Qds02/Ky+5kXGKj0SRV43GUsshwc8yASQb/AClwDrWld/CcHoUJd2ntz3ftlcsVXqPvydvfQh1sRM1LiXQ3MdoGg7TourGFu4QS5DlDEBzSQ2AbSZuAYaZ109lGUGmrv3zE0R/iGHOc0kjPAibGQHRMCY3mJVmXVJeBIoXF1YgEOYxjYexg5GS3aSdo5zZa1aC6t8/fQl4i8TdE/DAAgS4QHZQYDGu2tvNzfRKCbWrBaFK7FVH0jJlzHEkm/liCI01v6bpq9rottHNYiY2kXMAAy0qZOa3z3luSBJJOu2/eurDNov28/Hnp6llOSTu3dvbw8zOYiiwPeZJbLoiTIDoEaD7kR1XGqU6cZyk3pr9be/udKEpuKS30INQ3/NZZN3L4iitvJnZLPbmGXwLjh/GXtgOJc3TqIEen8LdT4hKkrSd0U/ke2f6a1NPw/HOcyTubdZk7b7ei8dxqUJ4lyg7338Nj6RwCNRYOMKkbW0Xj9vIsGO/vPqVybnYkgqbhvGupsJ211QRknyHHP+57TY+wQRykUPO8T05JXLrLkRsU6AZ15WgDnfupQV2N2sQR55bcsqXJ0gZbDa9iYGiv/ZrzRT/5O7ya+VvexnOIYf4YaA4kkF1ojUhmnPVdOjPO22vfM4GLpdiklJu+vLxykBlM5r9zvZaXJZdDBCm8936jtVhv5ZG8zOkjTSxlVxa66+7ltSD1VtPHfa68tNfEjOaNv3V6b5mOUY8hylVcwy1xB5gkFLTcjUipxcJapmz4B4tc6G1IJG95I5gp5TxfEeDxpPNDY1GE4p8QgZjc7A/LyBO5/eErHEqYfIr2L3DYo5gMpDLy82GuUADnP5hRsYnTVr316DgxZc6Gt8oiXGwAM7m7jYWjdMMiS1Cx+IbSaSBJ1gbkX2169EBCGd2KziXE8mHZiKjbtg5WiTLpADZ79TeyaXIvpUc9V0ovfmzMeJqTnVMO+qP9BnwzUzWpl5mTcy45THuOalE6WCklCpGH7ne3W38amExr5qVHNhrM7oE2gutljpGllYd+mu5FPV2Q7X4w/MchhugsNBZBCGGjbvbkinWLdDImbEz3B1/JTK5RzGk4H4oqMytz+QHSZjoZEgdeqcZShrFnNxOAi7ytqXb+M03ODWkFwDYAktbIuSXaum8Dmu/gMQ6ytLf6mSNKpBXlsShxDz+W4bMxodYme3PdbnT7tnuyad1qSsJWcGQHSSScwFpcSJB6SVXOCcrv3YlZESpWd/j5WTmdIkkGA0AZzOkCD36wp5V2l2NLUh4BgotNN1QvOUlxJBtIIJi2hntqp2bsSk7u9rCOqmoJHyh1jGlrSSYkaQL2tY3nZR8yJTYbC5arml0vc0lomDlafngmd9D9oSi1GT11fItk24qy0RE4hEfDDpa4ktEOhuWMt94ALo6lVVLNZOvy/wCdCyne+e23zKPDYbyySCwu+YkACJgazeCufSpd3vbN78vubalTvWW9ttb/AGK2s0A+WYGpjf3XOqJKXdZri21qNklVtsmkHO1z+n8WVNSV+6bcPSce/wAvaNZ4ezBsuPIATOu5AFivNY3K5d1HvuGRqKl+o/fw+5omO/uyxG5oDPO03i8ADr6pgl6Cmra+v925SgMquRWk/O6QRMa2bNiRzsm1/qhrqyBi3TVA+UZcx3LhIEW0nRX01an1f0KZy/UUdlb4+BMfLfcROjb6wOn5Kla+9y93sUlXDF1QOqEkPqQGi9gbEnQCx0W5VFGFoaWW5zJ0XKonUu05beHK47T4eDULohsuAaCDBZH3PJQdZqFuemvmTjhoupmastdF4e/Qj8da1kjI7zAGSbEmZcRrIkbq7C5pc9jNxDJC/devwvrr6f1sUTbm/wAq3vRabnFVnLXYdr0BE+0R3nqNVGFR3sSrUI5cz9+PkdgmZXt1gxcDadlepJnFxtCfZvS7seqcEwtN9OBJn5nBzhpbLINhM2GtrJM+fYqdSE+9pblZfQteD0wMzmVM1MuIDQGhrXBxzAZROp3J+yTM9Zt2Uo2fXW7XL3oPjF06OWixsOdJDWiMom7nep73QRcZzTnJlTxylUqB2RwaS0WeRDQHND8wjl3lNM0YaUINZlfXlz6ETiWLpkVcxAo0CwgkS7NYAwTGUQ4SRqRyTRdRpzTjl/dK/lYp/ExbW81VxDWFoLGuOVtTI5xAEea9y68Zo5qUTZgs1LSC1fPqrr4eXgYgEF2nkN9p6loPODaVM7mtt9RupXYCRlPrY/kgajNrclFhkRHqRb21PRSuV3XMn0Ybd0gDWWzPuQL9bpGeV5aL6k3g1SmS6G+Z1xu4jeJNt911OHyipNMz4qM0lroaDDYVrYtJsCC7NJidG9/zXooPu6X9+Zz813qSqjn1IGVzWAREwSeRjSZFumyStHW+pYWDmNpsDWwYBnoQHG9v4VCblK7AgV3XBgQJadxln5dNbnpdWpMYxTxRe5zG/JIm06CRNgenaOilZLV7g1oRBQuKhIkEjaSWkmHHl01sn3b6Eru1iDxRhLmyQQDA+YgnLuJveNdIMquortMnSdkylxrBmJc7O0wQAcrCRI2mAI7mVhrRV+87rpy08vbNlOTtaKs/n7+hXYlziXMzSBEwABNheNgdFhrObbhe9vL3oaYKKSlYguokRIIkxpqsU01ua4SVy34XwZ1QSZA5RJOpjpoLlc7E4pUHtf8Ag9Dw7hzxMLuTS6dTT4ai1jQAQHQAcpE+WARJ/wCq89OUpO728fE9jSyRiox8tPAmusOTYJIAlxtsFWt7FrlzOY53LLM6kF3ewgH1TkktmEXdXYNVpc0gEiRqNu0629LoWjva4S1Vlp4iU6Fi0WAEdSe/dDfNgmloMnh7Q4uBdcZSZkn+8+Sn2ratoQVNKTlzasOPEugOIhs5RyOjnSLmyjsth3724OFwLKZ3c9o1cSTDjN+kypTqSnfkn8CNOnGFrfF6sbJa4kmQReBrH0kgTAg6Is1oh3Tdyt4pw0OeAXknISAAJEWkyb6620WqjWcY3S5mLE4eNWdpPW2i05EGrwciGtOV5mS5zYkGGgRJ5q6OJT70tV4XMk8C7KMHZ9Xb5Et3BBSac1TNAGYX7gdBunTxKqStaz5Gevg50IZs2ZLdc/je68BPDPBqmJeZeGsFzJkuF4yTobdu66GVLVHi+JcYjh4uMo5r8m29fF+767HozmNb8NtOMpOXX6cwBc0auO5PT1QeFu5Xc9/L3Y7EcXFMFry2mQ4hrQ5pLg0gyR9AjXvsiw4Ydz1jd6avX2yPxR7KZPw2gPFPyGfMJcM+WGk026gusJnumiyipTtmel9em2nNXfhqUQxrgSCM1K/xZcBNx5jYS4QZ3t0KlY3dlFpNaS5af90KOrVNAPrAudT+KBQfa7Q9xIIMTlA5fVKkboxVVqm7KVu8umn8ltxugMZhxlDqbpdWa0QA5p+UuF3Ew6Oflda4UVozJhpvC1u9qtI36dei5fTxM7w7hrqoAcC1rczS6IJfEZATMm9+5U7nRrV4wd1q3bTw6hVcNQacpfcQDDXOEgAEzN7ouxRnWkrqPzSH8HwipVqtZhoquAlxDgWgz+ITH2TWpZCWeLzKxqqHgDFv/wDEdRZaCRnqOAt8oIACnGNw7JL3Y0HB/A1Kl9Od34nWk840XQp1FSj3X5mWpSq1Xbl9C4p+GWDYTcCB+fPur/8AIyZCOCmtyJW4ABNm5RrpM7bK+ONb8yMqDiV1bADYTcmx0MR5mz1P5rVGtcpsyuxHCBUDmgnU/IGtgRzM7HXorHWsug47h0OECkw5RlAEeUDNpqXEXOpmJUVUX7UEm27siHhbtGggay53X5rgybdNSrVWSEQ63hgukuqOIcdIHORt/eijnTumWqo1shqv4SYQ0OzQNgQJA00FtuR2sq5U6dRJPkTjXnFtrmTHeHA5oaMrRbKBFgCJGt5HMqNWVPJbaxOmp5utyQPCoB0bNrxG5Nuepi+6w1K9Bq7V34HTpUaqdk0vMkO4AWtMW6C/fRcbGYfC4j/W3rb/AL5HoOH4/FYeycrq/S/w6eYzV4fGrgItr6iAQuFXwEI6qVj02H4lOppl9SAS1tszZ/8AULSeS5/Zy3tfkdFV6eZxbs0rteH2GK2NYJJq0xFiczYH3VscNVckspRPiGGhTc82iduuoBrhx8j2OF8xDtBaBAufcbJyoShdNEqOOo1oqUZaMZrYoNLS2pSFOTFy467QY5pqhJp3i3Ij+bpxs80VHz98xHcTZIFMtNw25c2BzGYebSwHLVN4WSjeegoY+nUnkptP5fPmMt4rSpAefPo3UOdzzPeXAR3+6OwnN7W+norDeKp0o732XK/m23b3bcR/HaAGZz2mRmgEOObTLA02ufshYWo3ZL+By4hQhHM5rbk7kX/t9peHRBkkAh03EaNBgf3qr/yM9jI+MYe17/Hf5X+ZLGLpsEDMTBEinUdAN40vczrsqvy1WTu180iz/JYWOkZXduSb9/EqsTVa9zczapc0yfLUEEkG0A+gHutsMPOKaVjk1eLYWbjK7eu/L0s2XGI4SK1w15zACRJJBGkHfRUYd1IWVn8DbjXQqpvPHlrf3t5eF+kvhPhyrTDSGVQ5pn5SC0ggxIGpg35LfGMs2Znmcd2VShKirO/Wz6eS1tu3tqa+lUeZBDmW/wDsABMgcpgakq3KfPMRgHSaS7z6JO69/Qi4nCzUAy1BTY0mBTdLyIMmoeYERvuU7MSo1oQblF3fN8l5fzyM7jK+I+JIp1gHZg8tpkNAM5cp+YuAJl1p9oaSNVONDJa8dLWu/jflboij4u2u8FtGjVaxx8wLQCbyGmPpEXF5ygqSN+H7NNOck3y99Rv/ALsYg02GoKtnfLDoAMTlAbrP2HZM0Otlm7R35/fUu+BcLrsqsBa4NaCGgtuW6ulpJ6AT+qT1MFeUasZRjrLnrt75hY7B4hzW/wCm/wA3lyAtgBzySX3yzEX2JNtIWxXCVKDabXnr02X2KQeEav1U3E7kGR6Em6eZGz/JU+Uj6Iw+EYwAMYGjkAAB0tZWnVUF0HHNCBySBZB2Psm0xK3QMAJaktCM3CNJzFsGTa3vbsre1klZMoWHg3maCfhGnYDtY/390lVkhPDwfINuHaDMCewSdST5k1Spp3sM4jh9N4gtEa6ActOttVOFepF3TIzw1OfIjU+D02yAJB/FLjM8ydOiseLqPVsqWCprREevwVpNrA6wcsDpY/orI4ySWu/vyK5YFZtNiZh8HTY2MrdLmAJjmYE6BZp1pyd2zZToQgrWHHNbyHoP2VWZ9S7IugMDZp72/dF2G+4JZIu2PZRGnbUj1cKwmSB7TY/mk0i6NapyY07hNImSxpN9ufPml2cegvzNRu+Zgv4bRGrGADmABJj0OyHCHQcatX/Vu7+NvqPsoNvDBfoLqVkVRqyi8qurBEnNGXyxrI15R23RZlilG2u/vmI+mCbtaRvIv/dUBeKV1uN/4lP/AMtn/KPdBFvkKcMz8Df+UJkXYD/DpxGRsC8QAixBpAjA0g3KKbQ3kAI5JZUVypwk7tagtwNMNyhjQ3YAaTyTsia01QuHw7WCAD6/ohIM1xxMAT2H91QJXuCW84QLKnuhupRadQPZKyISoU5bxXwFZTA0AHYQiw1TitkcWDkPZFhZI9BHMG4CdhOlB7oB9MGyHHqQqYWlNWktyE7hTCdSPb9Qo9mjF/iaXV+/Q26Z2GgHNF7a2PZPUWVHWQOwmYc0PQFrscXhIeVgl4TDKzs6LEXEE1RzHuE7WBK+2oHx2zEif7qiw2mlmewP+Q3mPcX+6LMHoNnFM/E2L3kR76IUW9EgbUVeTt5nHEsH1Nv1Cl2clyEpp7O4JxLZABntBUXCXQalFq90N14dEPylpkwGnuDIMT0hKUJaEqdaKUlZP46fB/W44KgO4KbVtyO+wluaQO4EN6ew31RoO8jnvaLkhLQi3Zagms3n1jeOcI0IuSXocKoP/Qj80XLFcQvCBtSOLwi5Fpg/ECLhZsE1Ai4ZGJ8QJ6BklsCaoRdD7OXQE1Qi4dlIQ1RzRcl2M+gJrBK4dhPoCcQ3mk2iSw1ToD/kt5ozIf5Sr0E/ym/ponmQflKl7c/MT/ICMwvytRA/5ITzD/LTB/yglmH+VmXbcWXGMjvtYW3mJU1MoqUFlu2JTNQu0AHIi8d5KuvHLe2pkipKdr6eX83Gq7nj8MzbUTbcdOf9MXJLY2Qp5leWy6L+ypr8TNPN5L9J1mwkgX3Wapi5p2avbx0+eh1cNwmlKOeMmk+TWunlqc7jLS4yWNt+MH3EifeVUsdCLs2l6ovlwZSjdJu/g17+Bw4w2DDh/wAwOmseYz9vVT/N05aqSfw/hkYcMqRVsrXld+WjSJdPEGMznCDYy2TBGjo3Vua2raRmnSzd2MG/G9l6J3DoYlj/AJcpiNovr5Qr04vfVnIlKcG4x0W26fo7O3vYKvVAjPEi4835TG22gVsVeVkvl/0qkpKlncvRPX12DlhAJFoHp0t6JZJJ2I9skr3Be1jhY+XnaOWu11KOeLtbUrqOD1b0IzgCPLmIvcZSfcyfZXK6fesn6maVsvdu/gHh6VpGbT6jcDkqqtTXW3oOCktrj7GR97ftPqqZzubKV72HGtiVVN3NUFbcKVWW+YhQRsA4JE8q6CBALQ5A8wKAuIUwuIgLgpCbBIQPMhCglmuAQgnmBIQPMwHBInGbAe3+whlkJgspc9BcpJEqmItFKO7Ac0k/pH2CGm2TjUhGFl78X1GnNO39too5WaFVi9zgU1oQllbuIHd/ulcMsev0NpTYGiAFfscByu7sSq2RCCdOpld0V/EOHtqA5y4jWJOnb0TUU3ZpPzLY4l0k5RbWnKxAwXA6DxmyECd8t/S6sq0adN5XCHpH/gqXEsROOZVJ+r/6S/8AsKjEZfYAfkFVGFOOqhH4E5cQxMtHUl8RRweiDOX+31U4939qS9EU1MZUn++TfqxmtwqmNKZJt9UTtJM6fyr4zlLSUtPL+jLOs43yp6+Pz3DbgWxZjek6j17yhz6tlKi94pC1MOSLn9f77JwqJPQVSm5LUSm1xmWlt7XFxztMfmnKcVazv79CMISelvfv1BOHdmEEBo1Ea2jXun20cr01BUJ5vAeyAWgegjv2VGd7l3Zray+hzjl2GUDXskk5+ZP9nkKx4IkabKuSadmXQaesQioFohKQAkoBCSgdxECuISmIAuQFzpRcdwSUAClcZxKLgCSgloIgVxCgdwCgaYJCCWbQB7BMn++miVuZKNR2tfT36hQmQuxsoLFJXuwSEE1JdAcoQSU5cj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data:image/jpeg;base64,/9j/4AAQSkZJRgABAQAAAQABAAD/2wCEAAkGBxQSEhUUEhQVFhQVFxcVFxgXGBcVGBgVFRUXFhcVFRgYHCggGBonHBcUITEhJSkrLi4uFx8zODMsNygtLisBCgoKDg0OGxAQGywkHyQsLC80LCwvLCwsLCwsLCwsLCwsLCwsLCwsLCwsLCwsLCw0LCwsLCwsLCwsLCwsLCwsLP/AABEIALcBEwMBEQACEQEDEQH/xAAcAAABBQEBAQAAAAAAAAAAAAACAQMEBQYABwj/xAA+EAABAwIEBAQEBgECAwkAAAABAAIRAyEEEjFBBVFhcQYigZETMkKhUrHB0eHwFCNiB5LxFRYzU3KCorLS/8QAGwEAAgMBAQEAAAAAAAAAAAAAAAECAwQFBgf/xAA3EQACAQIEAwYEBgMAAgMAAAAAAQIDEQQSITEFQVETImFxgfCRobHRBhQjMsHhFULxM2IkUoL/2gAMAwEAAhEDEQA/APVSrEVjZQABQIEoAApAAQgQ25qYDbqaEA2aI6oEIaISAE0ggATRCBAmkExnfDCBHZEACGoAUoAFMAUAIkAJSAQoAEoARAApjEQAhQIRAAlMYJQIRIBCmhiIAQoASUWEb0hIsAIQABCBAEJAAQgLAEIECUDsC4IENkJiEKQAkIAEhAAwgQhCdwBhACQgBCEACQgASEwEISAEhACFqLACQkAkIAEtTAFAHEIAGEAIWouAMJgJCQCEJgJCAEIQMSEAegEKNywAhMACEACQkIaIQIAhAAlqABIQIEhAAlqEIEtTuMQtQIEtQAOVIQhagdgSECEhACQmAOVACEIAEhACZUACQgBC1AgS1FhiZUgBIQAhCABhACEJgDlQAmVACZUwEyoASEAbwlKxc0NuKY7aApERCEWAAtTFYEsSsMHIiwhCxKwWQJYmPQTKiwWOgJC0ELEBoAWJhZCZAgTQBYhgNlqB2EIQKyByoDKjsiQrCZECsCWIAAsTAT4aLgJ8NFwE+Gi4AliYXEyIGCWIATIgASxFgELEWAHImAmRFgOyoEJlRYDZpXL9joSuK6FhMQkJCOhACZUAJlQAhYgLCFiBWBLEACaaAA+GgBC1INwMqAELECBLEBYE000AmRAhC1IASxMLglqA0BypBY4tQFgcqBCZUAIWoAHKgBC1MQOVFxg5UwuIWIHcEtQAhCABhSuISEgNsKKruWBCilcBRRRqB3wUBYFzANbJq70Qm0tWU3EOLhk5YIG50XQo4PN+45VfiVpZaav4lVgfFzTUFOq3LJgPBt68loxHC5Rh2kHfwJUOI5pKNRW8TU5Fx7nUuIaadwuIWIuAJamAJagLAlqBWB+HyVdSpCmrydgsw20gNb/kvP4rjMneNLRdeYDGMbAkbXPZc6lxjEU5au68SajcrH8UpiMxidyIAPI8l3cLxenVeWSsxumyYDIkXC66ZWcQgVgSE9BAwkAhYgAS1MdxCEhXGn1GjUgdyAgsVOUldJitIOhlBBxaOhBEEtQAkIAEtQIEtTuMEtTAQtQFwC1MYkIsI9AyKq5dYEtRcVhCEwK/GcRawWIJV9PDym9djn4niFOlpHVmexvECT5z5fz7Lp0qCS7q1OHVr1a+sn9jPcR4k17y3KQ0DtJ6Lo0aDjG99SNOOUz/AB+m8hjGNgzJOsA7HqtMczXde5PTmX/hjx82i1tDGSHNhoqC4jYv5FedxeCcJaHZw2MTjaSPRqFZr2hzSC0iQRcELmNWep0E01dCkJgCUAAVIkMOxdMHzOhZcTWlCP6auzBPieFhLK5jJ4rT/FboDHqvOVsLi6rzyV/C5S+L4VvLm+TsSabw4SCCOYXIqKcZOLVvM6UJRlFSi7rwG8UwuED16xss7epfFmW8S0Q5hazUySeZ0I9FooSs7s0U3rdlJ4V8Q/BJo13eWfK7XL0PRerweMSWWewV6GbvRRuqb2uALSCDuF11JNXRg1QsJ3GJCYrCEI0ECQkBm/EHimnQlrPPU5DQdys9bFQpq27PRcL/AA/WxNqlXuw+b8jy7iWMfXfmc4zOY30vbsFzO1k25Sep7KVGGWNKmrRXL7kTh/ijEYOoTTeS0nzMddpP6Hsunh5NwPHcUox7VuR7P4d4uzF0GVmR5h5h+F27StB5+UWnZlighYSECEhACEIAEtTAQtRcASxMAfhp3C5vi4KkubS3IeI4jTbvJ6K6NCcjFV4jQp6Xu+iMvxzxMGyBc6AD9VCviqGEVm7y6ffob8FwXGcRkp1b06XT/Zr+DHVuOVHGTEA6aegXPp/iDEQldxi10/s9LP8ACHDZU8sYtPrd3+YruPNeWh4y6DpO0Fd7h3GqGIn2aTjJ7X2fqea4j+D6+DpSrUp54rVq1nbrzuN8WAYc7pcfpA/hekou6yr1PIvqQaeLNakQRcugxsBurcijK/Kwndox2Ooj4jpnU7rj4qmu0k2baM2oJI13gHxscIfhVyTQ23LD/wDlcitTvqbqVXJpyPYMJjGVWB9Nwc1wkELG9NzdGSkrodVFSuoK7JFfxHFRLRrv+yVKt2scy2OBxbH5b0Yev2KPHHykc/zUjzL3KwYjJTeRlBmbn3LiUWHkzSSZhx4yq4XEOfQdma4g1GOkscf9n4e4WfFYGliY2mrPqt/7PW4BTpU0vfr4nrHhfjTcZQFcQA6Q5kglhBiCvHYvDSw9Vwl8ep2YSUkRcZSbVqFs+W7QG2iNbqEXlVzRFtGG4vw5lOo502JgD+6rpUaspRsbINyQXBeN1MMfKczCfkPLmOS3UcROntsRq4dVPM32A41SrNBa4TuDqF0YYtPmcydKUHZomfEC0xqtkEDnCsUmFmZLxT4qFKadGHOIgun5T+6z1sTk0W563g34fdS1bEaLkuvmedYioZvq43J+5XN3bbPa1JKKUduREf5TBgDbqrF3tUY52pvJJ2X1KzFnPmAtAnvC20f02pM4ON/+SpwhpZX87CcC8RYjBVCaLraOabtPcc+q6SSaujy9aLcssuR7f4X8T0cbSa5rgKkedk3ad+4SMU4SiXhQV3BQDQiBCEIARAApgIgC6x+PJ3garbSopHm8RjauJlljt0XMxvFOJEyGusf06rkcV4pb9Gg9t2v4PoP4d/D0cKlWrq83y/8Ar/ZR1n2de+i803fU9lBaog1qlwEM0wjpcq+OhxZlboT+iuw7UZ3ZCrCUqbS3I3CeN1GDLUJe0AjqJ76r1mD47Oj3ayzR68/7PGY/8M0cUnOl3J/J+a5FricWG0ZpQA4X5kr11PEQrUu1g79PfU+f4nB1cLV7GrGz96p9CmdhiRJ+Z178+Srnh8yzPdlSq2dlsiMKJnTvyXNnh3fY0qqrGh8McaxGGJ+FLqf1NM5ffRqwV6MYLvaF9Gc51FCndyeyWrfoek4DxXSqgNbVpfENi0PGaeQBuV56rho15Xb7vgPH1cdhk1KjKNubW38L4jlR0zzK1JKKsjyU5OTbe5V8UrltNxEZhESe0oRGklOaT2MvicM/zfHc1ofJDQ6TaSGxtNipeR0oVIadmrtGV4iw5TAaJMkgggAiALb6qR1qL11uQcBxCtg6mak8tnUTIcOThuqa+Gp145aiv/B0KdXnE9O4P4lZiqLBSytxDpFRk6QNWDcFeUxWBlh5u/7eTOjQqxn+7cg8XpvqucDOdoAaALQOfVKlJQS6HSp2SKn/ABrgEQd1ozmhMepYRzqrGUrOcQ1t/uVFzSi3LkPJmWprKlOth4YXio7lYR7m6KHE0t9iuPDIVmpRlZeRl+OcbruflJyZbENP5kLpxxbnFOL0PWcL4ThKUM0e8+rM7VfeZVerO42okVwzSRY2jsp3ymZxdRtrR8vIh44k7XzC+ug1V1Gy+Bzsc5SW1nmX0Ih8vV2pPTor/wB/kc5t0VprLm/DwIWJpSM25P2WulNxeXlY5WKoqcXU/wBm/kMYes6m8OY4tc02IsVq3Ry3GzaWx6d4d/4otIy4tsERD2AkHuFGzKJUU33TdYLjtCswPp1A5p/TVX0sNVqq8Vp1MNerCi7TepWu8VNLyGt8g+txiXcgP1XVhwZ27z18Dmy4kr92IWE8V06jssGb6ebRVT4RUWsZJli4jD/aLRaYLiNOs3NTcHA+45gjYrmThKDcZLY6EJKSTQ8XqJOx2dMLFbxHiRcS2W+hn+QuNX43KvDLTWVfN+p3+DcHwNB9pS70ur3XpyKOrW/6rj3PVxgQ3kkQNTf+SgvWjuxisALak/mkWwbeo1itIn1TROnfcpMRDDJvmJBH5X5rVC8lboVVUqbu9mQaGMyvDmiw2dcFdXBYurhJqcX6dTg8QwlHHU3Smnbr08UarA8QZXdlDWgujUwZ6dF7PB8Yw9eO+Vrk/wCOp864r+H8Rgln/dDquXmuRZY7C0KEfFyueADkYZkf7joAsmN43ShFxp6v6FPBvw9jOK96kslPnOW3/wCVvJ/Jc2Zvi3FqlaAPLSF2sZZvSw76leQrYqVZvOz6nwz8P4XhaTw8bytrN6yl4f8ArHm7W9dzJ8QBaZJvMiNuy04Zp6JHP4pTcdaju3y+p6L/AMP/ABgawbhqx84Hke4yXwbMM/VG+8K6cT5nx/g/ZJ4miu63qktvHy+hqa1NrLvLSTMzMQZnuVA80m5bFPxPE/HIYwFwY0gkGL2AJPvZM2UYdks0tG2Y+lw+oTUOSfhxDRoAAb9R1UrnZlXglFX35lXiKbiYcPNy5eyZqg1a62GMNma+WOIc3QtJt1lKUVJWlqi5ysrmmwPi6rlLahJzCMwAzdJXKrcIpt5qenhyNdHGOH7lc0HAMG7FsOUGG/URAB5dSuTjYflX3mtTs4TFRr6q6Rr8FwWjhf8AVJzOAME3M6SAFyZ4idTu7I2JOo8sUQOIY9s5oOZ58s7mLBOFO+3I6VODilEzHGsNSfSfUyQ65NyILdZ56R7LoYapONRQvoXKtUowbg/FryMo0h4zazYdF1XeLsd3B4iGLpKrz+jOe8WAvz6IS5miU03lWv8ABFxFYEGdpVsItPzMOIrRlF35XKx5tN/0AK2xWtjhTay5ndv5JDTxIt6furYtp6maaTjePp9yIRIPNar2ZzGlKLvuanwn4RNSKuJBbS+lps550E8m/muvhMC5PNUXp9/seexvEVC9Olv16eXibfFVRSpmlTYG5QAA0WAOlueq7lGjHRrY4FScpNt6spBggGgPMEzY6jnA/FotWj0IXa1CoE06bqjBlNmAn/5E+kqMkv2oE7vUzeAFag52IY5zHS5w5Fu887rhzwTlGVWXi/Q6scSoyjCPgrnovhnxQzFiNKjQCRserei49Snl1Wx1aVTNpzL8PVViy5gsTh3U35gTnmTJn/2nnuvJxmpKz2OnhqzpyUok+g7Nf378lXs7HrsLi4VoJrfoc42n0UjYlrYivZ7ykXpjbmWPJBJSK7GMG5srabZZKzjqVvwiR0HotWZJmPsm467DnDsLmdOjRvzPIKe5CjRu78iZiXSYnvvIFrqMmdOMEkorTw5EeoYBA5GI7c0hTbjFqK1toZ3ibdyRzAA58yulhWlsjx/FYt2cn5Lz6v8AgYohzIcHEEEEEagi4I5Qr3NSkc78vak1LWL0t1v/AAeheEPE4xUYbFOOczlfYZ/9hOxi3WEpRseG4xwb8vfE4Vd1bx6ePl9DZ4ikGNNOmWtLxDYtFo13OqgeXjJykpy1sVVHgZZTeXnO46XcZtDWuvcaIuaZYpSksui9PiBg/DdFpdmAdULQYbJAPKJ5p5iVTHVZWSdkUuK8LYlzi6nSaMzvlENLR239EOairyeh0sPi4TtT1k/BXv8AyaHgv/DtjiHVyWgaNafMY1Ljt6Lg4zjkYPLRV315HocLw2o45q+l/wDVfy9fl8TaNyMDaVKGNAns2NfU7rzVSpKpNzqO7Z6GhQVOG2i0SRn8bxBoyhxJLjHQDpyGishTcrtHYhTs+iM/jviEmpUyimIMTMwbDptZbaWTSEdyb0Don4jDmBAaBcjY3J5EWUZLJLQd1JamWx/DjSLnNaMur40bJt9o911qVdVEoyevIzUatTBVO0prTmit+J55AsRt+q0OPd1O3hOI069S8VZtbCPpi56e+9kJvY2TpRV5Eaq2dASArYvxMNWN9VG6QfDeC1KzoY0hps5xgBo6dei6+CwlTFyVv2rn73Z5zieLpcPg3JO8ltpf/htsDwLD0izyNJpiASASTu42uV6+FCEIqMYrTnz+J86q4urUk5Zmr8lsWeNqjQnpA1k7D1VtOL3MrK/GViQ5ogOdoRqBH1HburowFcpKrAYc90nWZkuiQB/t01VmVaAmydj6Rcym22YHzRcTaWxuYUUm22O6RnuOYgQKZElpDQwSTlMnMefJYcbONslru608OpqwsXfPey6+PQoBWNJwLHkOFw4HTouHUShojqQvLU9D4f4/o/Db8XMHx5oFpG/6rP2d9mX9p1Lunw4V81R5hozZhoAe5sTZeBdV07Rjua1NxK/FYcNAe10bQDMDQA35DsrYyb7rRuw+IlGWjswGvDrN15c+yd3Hc9TguIKrpU0f1Gaz4UzsRjciVKydi+MCDXaXbH+7gK6LyknFMeFEfVoFOEG9WDs1YVzS6Axpi2gJ/JalTnLSKdgzQpq82l8iO8ZJEGeW/O6g4uDsyaknG8dUV+JzEt6a3iOf7Ii1rcx1+0lKNvXXbr9it4lAke3tOnsteGUnZo4fE3CLcG79BkUifQbeqs7RRMyoSqavktkNfDymRPMHQzzVnaOSM08PGEnpo1z97G28L+MmtcP80veWxkeBMW+oC5PW+qbZ4zif4Zcu9g7K+8dr+Tf00N/heI4fEtzUnteOmoJ/E06HuFVVqQpLNN2R5X/E45VeyVKWby5ee3zHqT3eUNaGN+omB7Af265uJ4rShD9N3Z2uH/hfE1an/wAmLjHzV34c7FiKgs1thu6brzlfE1qzvN3+h7jCcOoYONqcEv583uybTeI5yOwANjPXZYmiySdyt4pVhthAgF19QNL76aKcEa8PHvau5Q1BLHAwCdydO60R0mrHRtd6HVcKytTyOIIBBcBB20UoynSlmRXUjya3IHGMU003MpNiGgAwCLH5fWCrqEHnUp+/ErnF5H196DXAqDoLKgygAjLbmCCSNVLFTV80HfxFTTy2ZkuO0mNqQ0Fro8wiGzzbzBC7GFlKULt3XzOZWap1U46Ma4bRz+W0m8lb8Jg3iq6pppef8dWdenx6lhsHKddNyXTn9i4ocGp5hncSI0FvuvXU/wAOYaKvK8n8PoePxP42xc21SjGK5c39vkWD6zA3KzygEaWNuS7tGgqaUYpJLkeSxOKqV5upVk23zYlHEZjEwbuIFzHc6Kco2KUx6tiD8RoY0lxAcTtBH99lCMe73thvwG6dMNBkl5Dr21m0HnqpXb8BaFLw+k8Yhza0Bt3ECwDRf81XF1M0tfIul2eVZeRajGBznhjTmdBvNoAHtfVWqO13sU3Kzi+HpsoPcTDxaN4PInmqMU0oSdtLbltDM5peJhXOkiw/eOa8w5KTTsd1Ky3JFd7S4kU4B2GnorqkoOTagVQjJKzke4twwbQGdpAfsSfnvAA35zovmOZuenI331MrjaFy2D5TAnckamPU+q305czRCSvcg0KjwDN4jQ3HZWTjF7G6nNqfgWeEw9OqYqHKfxAT2zC3ussnKGx38PxapThZq5ZYjwe9rczCx7PxAx6eZRjiYv8AdobKPHKVR2d0+j/oonU/NkpsLn36m2p5QuphsO6rSirtnTqVoU6brVpqMFzeiLrDeFzlzVHAukQ0XGt806wF6fB8KhGSdbXw5HgOK/jhO9LAxt/7v+F9/gS/EdYU2NpUmiX8hAEQMzo12HKAvRYSF+89kfP3UnWk51G2229db3MRx6uaLTOZ40zuvMwWgWtbNfZLH06cqX6sU17+HmdThmMxOHqZsPUcX0T0fmtn5FPhsW2oHOALRM5QZOgu4+68VxGhCnUTpK0Wuep9S4Dj54nDSdd3mnrbS+1m18uhV4wQSYjlvY7ooapK5kxqtOUstunP197kygJpj7rNU/8AIdTDpvDL5keswRMnfqrYSd7GKtTioOTb5+JDK0HNHsNXc05mOLTzaSD7hV1KcXpJX8y2lN2umaDgni6uyoxtSo5zMwBzQTBPPX7rnYrhlKcHKEbO3IvpYhXtUR6ZhcbnPReYnBx3NEqaSui3oYu/cbbROvK6pcTFOloVfFeItdDWizRa9u610MM95aG3DYeUe892Z+vXJ00t6/x+66EYKOx1IU0iGKgEunSb6aJ5b6FzXKxC4F4ha99SjiCKcmWuuJ2DTPpym6txWBlGEalLXqjgTr/qyhJW6F9j65cIZLC6GkukQ0aFvIa3XOpQyu8tbfUc3dWWhieKZqlRxzTFhHTcLuUMtOCVjj11KcmyC17mn5TPT7aLRZPZmdXT1RZUMQ92ub+Oa3UONYrDaZ8y6PX5mWvwrD19cuV9UO0i7MJIDTuF1sN+IZTeXXNrpa5y8RwXs+9/r1uXWEbBFjpGn6732XpsPXlVinJW0vv7+pwa1KNOXdd9eg9Ue9pJ0kiwg+UW23WhKLKbsfLmsIcIGYBwvBncuOqhZyVuhJuxRV6TH1fiGPluRJzQZmNhKfZRc1LwH2klHJ4l14e4BUqPNR4yU3RqIJaPpiNOq52K4jTw7fOT2S5eZnq4iMUordXLPxJla0sYymXP8tOWNfoWgt0011m68vLEVajvKTfqUYVuU80m7LfW3U8s4hSLSS1kNefK8tDZAtsIAJBWmliHZxe75npqVmld7ciIaLuZPYW9Fr7OT1u/RaE88eh7xxl4flpU4dUDspg2Y4c9zqSvltNZdXsaM2pS+I2ZWlsw4BpygGTJgR7Hnt3WnDO7TL6M9Sqw9CRIbEC8QNBvPNXyetrmuNTkxyhhWa5g3nv5iJiyjKUtrGuNZmlp4P4tAsc50DfSDzAnVa+F8JqYupnfdh16vovvsZK3G1w+opws5dPDx6AYXBU2S2mIbA+JUPzkQCRPMzGwEr6BhsLTw0EoLX6+Z5niXGMXxCeavLTlFftXp/OrYuMJNQBtyCMouGhoBhx/nVa4WULv+/I5sdIlJxXFsose6o+anzO0zXaHBjG31PXbstMXzS7qLIRcnZGW4pXFbDAfKTUJcX6thliREDUgd0V49rDp58v7NNL9OfXy5ma/wvh0hULozaWiRbyzzuDC5E8HGNHNO2vv4nUpYyrGs1SbXLR+9BDVa/LAIP1SZHds6W/NcrEYSOVOgten2/k9FgeKSnUy4qSte9/vyTXIsMPT62N2+mq4U34a8z3WHpp7vR6x/kHGGG2Gvp90UtZakMa+zp6Lf3uV1VpOx/vNa4tR5nGqxnPZP31I5CtVmY2muQ61s91W24svjFTXibPwRjq+jhmoifMdjyBOvZcbiOGpS1jpI24dTlG0viajF41xBE67LDToRgaqVCKdyG2oSIOu/fSwV5ocUndEeoYiAIjU6f2UFq13KrEYiIaSXOm4buC0+38K6ML67LqOU0nbn0+JUcaoB1N1R3zshttIJFt9Jj1WzCzamoLZnM4jSUqTqy/ctPjb7jHB/ERpw2qM7Q0taSXBzARAAIN2jkrcTgFPvU9Hv4P+/E4lOvbSfxJxxTS4OaQ9otA0/dZezko5XoyMnllfdEqmxtMBwuD9MTHqddgqZOU+6/iSUVDVbDtXD1BTDwRJuRFyDaLBRU6bnlYShNRuSeDYTNAIzNcSND5QO4UK1Z03mi7NWJU6SnHLLVO5NqYdzSQ7YkA8xGo66fdfRfw/xGONoK77630t/VjwnGMG8LWende3vqJiGgtIjYGe3b1916NbnGY7wvhVTFHzNDabDrGvRo3t6LDjcdTw0e8rvkvv4FNSsqe25rsNwylTDQGNJaLEgT3mNV5avxCvWk25NJ8k9DBOrKW7HH4gFzmkj5Z1+m4JjvN1iIa7mfrYiPiODTBL4N9clnAk/Kek3dtKkaowTyxb6fX6nnHiGsaWSk4Tc1Df8Uw0XkAS7WJknkrEekwkVUvUXl8CpbiiLSVbGtOKsmzW6SerR9EtwLWEvDJfeSPLJi99ivnrd9GWRZWcT4M6s4Oa1odoXEukQbjKCQLEa9FbTqZVYviktCdV4XSpZqkSYcC0aGBYA/T/ACoZpSsiVpJaGa4Vg5zVKgPwdWXnNr5aY3PVenwHBqmKcZS0j839l4/AzYrikaXdp6y+S8/sX1ckkAiLWbqA3ST30gL2lGnClBRhsvdjzDm5Nybu3zIlSqYFJpENAGwmDdxgWFptqr1FazfP3YaS/cyCMaXFrmWphsiQcxDCfNc6Ra/4pV3ZpJqW/wBySj1MrxioKlUEFxOfaB8otrd0RvAGuhWyMLJFkXZMlcTwFJtOmXD/AE2yXAEgE3kuAu68WOyplad8xKEpJ6bmT4/jXOYKbabGUpIAaA45pE3i2gsNlgx0p5cqXdenwN2FhFSzNu+5VMpwQHeX21Im/QrGoNNKWnvmaHK92tQ6WOczyuvBvIuI2m0LLUoUpXVSKu+fM62F4ri6Dg4TbjHaL2a6dbepKbVbW/m1tZOyw/4qd70ZfHR/Y76/ElCtG2KjZ+F2vvf0sO4jhbwLCBbQyT1sdFRLA4un3p039fobvzmBrLJSrQ5c9fn9BrD8HqPgNE/kO6xyxCi3c1f4+XZp3XxNFw7w2xsOqkOP4Rp6nUrHUxMn+00QoRXI0DXgANbAA0AsAFje5bke43RnzF2psI5ILJ20SGph02G07kxseSCdrqxFxFSMzj8rQRA2gTvv/CEr6IlpFXKnhuLc/wCLULYAAgm3lBcbjn1WmtTUcsE7+0Z6FWU1KbVuj8iqwVF8VWPg5xN3C77FonutlWcLxlHS3hy5nPoUqmWpCrZ3133fIqsW0NhsAkCHQZ80mVspNyu789PI5WIjGnaLV3bXW+o1QrZLtlp/vNTnDPo9SinU7NXWhe8D441pisC4bR+d9VzsVgpNXpl9GpBu0j0ThOMw1Rs03h8x5ZEzBtlmy5FThmK5Wfl/Zlr8aoUJONWMo+LTcem6uiRWa5wy0y2mT9QECD+F0GFso8Kea89V49Tz+L/FMFBqC1vpba3r9LHYbhTQ1ozO3LpEydCcxk9V6DD1Z4dWpuy8DxmJ4hVrTc56vzLGjgKQcCQHGd7gWJ00lbZ8VxMoZb28VuZHiJtWLAn2C57k27srbIlLyuIkkgk3cSZMnL6At90DlrqBinBrgAPM5r430gm1pkmdtEDjG68NDLcfdUFN1Wt5YaWMbYiRBDnQcoBIsLk2UkdLCqDmqdPXm39ueiPM+M4o1nmqZzPd5pB+bm3p02Vq0PTYemqUVTWy+g1/guGpANjBIBvfmgl2sXseseEfGb4FLEVBc+R75tYANcRqNSHErm4rhFKtJSg8vXoc6depSV13kbptdwbIc0g38oFzz3nRXUfw3Qds02/Ky+5kXGKj0SRV43GUsshwc8yASQb/AClwDrWld/CcHoUJd2ntz3ftlcsVXqPvydvfQh1sRM1LiXQ3MdoGg7TourGFu4QS5DlDEBzSQ2AbSZuAYaZ109lGUGmrv3zE0R/iGHOc0kjPAibGQHRMCY3mJVmXVJeBIoXF1YgEOYxjYexg5GS3aSdo5zZa1aC6t8/fQl4i8TdE/DAAgS4QHZQYDGu2tvNzfRKCbWrBaFK7FVH0jJlzHEkm/liCI01v6bpq9rottHNYiY2kXMAAy0qZOa3z3luSBJJOu2/eurDNov28/Hnp6llOSTu3dvbw8zOYiiwPeZJbLoiTIDoEaD7kR1XGqU6cZyk3pr9be/udKEpuKS30INQ3/NZZN3L4iitvJnZLPbmGXwLjh/GXtgOJc3TqIEen8LdT4hKkrSd0U/ke2f6a1NPw/HOcyTubdZk7b7ei8dxqUJ4lyg7338Nj6RwCNRYOMKkbW0Xj9vIsGO/vPqVybnYkgqbhvGupsJ211QRknyHHP+57TY+wQRykUPO8T05JXLrLkRsU6AZ15WgDnfupQV2N2sQR55bcsqXJ0gZbDa9iYGiv/ZrzRT/5O7ya+VvexnOIYf4YaA4kkF1ojUhmnPVdOjPO22vfM4GLpdiklJu+vLxykBlM5r9zvZaXJZdDBCm8936jtVhv5ZG8zOkjTSxlVxa66+7ltSD1VtPHfa68tNfEjOaNv3V6b5mOUY8hylVcwy1xB5gkFLTcjUipxcJapmz4B4tc6G1IJG95I5gp5TxfEeDxpPNDY1GE4p8QgZjc7A/LyBO5/eErHEqYfIr2L3DYo5gMpDLy82GuUADnP5hRsYnTVr316DgxZc6Gt8oiXGwAM7m7jYWjdMMiS1Cx+IbSaSBJ1gbkX2169EBCGd2KziXE8mHZiKjbtg5WiTLpADZ79TeyaXIvpUc9V0ovfmzMeJqTnVMO+qP9BnwzUzWpl5mTcy45THuOalE6WCklCpGH7ne3W38amExr5qVHNhrM7oE2gutljpGllYd+mu5FPV2Q7X4w/MchhugsNBZBCGGjbvbkinWLdDImbEz3B1/JTK5RzGk4H4oqMytz+QHSZjoZEgdeqcZShrFnNxOAi7ytqXb+M03ODWkFwDYAktbIuSXaum8Dmu/gMQ6ytLf6mSNKpBXlsShxDz+W4bMxodYme3PdbnT7tnuyad1qSsJWcGQHSSScwFpcSJB6SVXOCcrv3YlZESpWd/j5WTmdIkkGA0AZzOkCD36wp5V2l2NLUh4BgotNN1QvOUlxJBtIIJi2hntqp2bsSk7u9rCOqmoJHyh1jGlrSSYkaQL2tY3nZR8yJTYbC5arml0vc0lomDlafngmd9D9oSi1GT11fItk24qy0RE4hEfDDpa4ktEOhuWMt94ALo6lVVLNZOvy/wCdCyne+e23zKPDYbyySCwu+YkACJgazeCufSpd3vbN78vubalTvWW9ttb/AGK2s0A+WYGpjf3XOqJKXdZri21qNklVtsmkHO1z+n8WVNSV+6bcPSce/wAvaNZ4ezBsuPIATOu5AFivNY3K5d1HvuGRqKl+o/fw+5omO/uyxG5oDPO03i8ADr6pgl6Cmra+v925SgMquRWk/O6QRMa2bNiRzsm1/qhrqyBi3TVA+UZcx3LhIEW0nRX01an1f0KZy/UUdlb4+BMfLfcROjb6wOn5Kla+9y93sUlXDF1QOqEkPqQGi9gbEnQCx0W5VFGFoaWW5zJ0XKonUu05beHK47T4eDULohsuAaCDBZH3PJQdZqFuemvmTjhoupmastdF4e/Qj8da1kjI7zAGSbEmZcRrIkbq7C5pc9jNxDJC/devwvrr6f1sUTbm/wAq3vRabnFVnLXYdr0BE+0R3nqNVGFR3sSrUI5cz9+PkdgmZXt1gxcDadlepJnFxtCfZvS7seqcEwtN9OBJn5nBzhpbLINhM2GtrJM+fYqdSE+9pblZfQteD0wMzmVM1MuIDQGhrXBxzAZROp3J+yTM9Zt2Uo2fXW7XL3oPjF06OWixsOdJDWiMom7nep73QRcZzTnJlTxylUqB2RwaS0WeRDQHND8wjl3lNM0YaUINZlfXlz6ETiWLpkVcxAo0CwgkS7NYAwTGUQ4SRqRyTRdRpzTjl/dK/lYp/ExbW81VxDWFoLGuOVtTI5xAEea9y68Zo5qUTZgs1LSC1fPqrr4eXgYgEF2nkN9p6loPODaVM7mtt9RupXYCRlPrY/kgajNrclFhkRHqRb21PRSuV3XMn0Ybd0gDWWzPuQL9bpGeV5aL6k3g1SmS6G+Z1xu4jeJNt911OHyipNMz4qM0lroaDDYVrYtJsCC7NJidG9/zXooPu6X9+Zz813qSqjn1IGVzWAREwSeRjSZFumyStHW+pYWDmNpsDWwYBnoQHG9v4VCblK7AgV3XBgQJadxln5dNbnpdWpMYxTxRe5zG/JIm06CRNgenaOilZLV7g1oRBQuKhIkEjaSWkmHHl01sn3b6Eru1iDxRhLmyQQDA+YgnLuJveNdIMquortMnSdkylxrBmJc7O0wQAcrCRI2mAI7mVhrRV+87rpy08vbNlOTtaKs/n7+hXYlziXMzSBEwABNheNgdFhrObbhe9vL3oaYKKSlYguokRIIkxpqsU01ua4SVy34XwZ1QSZA5RJOpjpoLlc7E4pUHtf8Ag9Dw7hzxMLuTS6dTT4ai1jQAQHQAcpE+WARJ/wCq89OUpO728fE9jSyRiox8tPAmusOTYJIAlxtsFWt7FrlzOY53LLM6kF3ewgH1TkktmEXdXYNVpc0gEiRqNu0629LoWjva4S1Vlp4iU6Fi0WAEdSe/dDfNgmloMnh7Q4uBdcZSZkn+8+Sn2ratoQVNKTlzasOPEugOIhs5RyOjnSLmyjsth3724OFwLKZ3c9o1cSTDjN+kypTqSnfkn8CNOnGFrfF6sbJa4kmQReBrH0kgTAg6Is1oh3Tdyt4pw0OeAXknISAAJEWkyb6620WqjWcY3S5mLE4eNWdpPW2i05EGrwciGtOV5mS5zYkGGgRJ5q6OJT70tV4XMk8C7KMHZ9Xb5Et3BBSac1TNAGYX7gdBunTxKqStaz5Gevg50IZs2ZLdc/je68BPDPBqmJeZeGsFzJkuF4yTobdu66GVLVHi+JcYjh4uMo5r8m29fF+767HozmNb8NtOMpOXX6cwBc0auO5PT1QeFu5Xc9/L3Y7EcXFMFry2mQ4hrQ5pLg0gyR9AjXvsiw4Ydz1jd6avX2yPxR7KZPw2gPFPyGfMJcM+WGk026gusJnumiyipTtmel9em2nNXfhqUQxrgSCM1K/xZcBNx5jYS4QZ3t0KlY3dlFpNaS5af90KOrVNAPrAudT+KBQfa7Q9xIIMTlA5fVKkboxVVqm7KVu8umn8ltxugMZhxlDqbpdWa0QA5p+UuF3Ew6Oflda4UVozJhpvC1u9qtI36dei5fTxM7w7hrqoAcC1rczS6IJfEZATMm9+5U7nRrV4wd1q3bTw6hVcNQacpfcQDDXOEgAEzN7ouxRnWkrqPzSH8HwipVqtZhoquAlxDgWgz+ITH2TWpZCWeLzKxqqHgDFv/wDEdRZaCRnqOAt8oIACnGNw7JL3Y0HB/A1Kl9Od34nWk840XQp1FSj3X5mWpSq1Xbl9C4p+GWDYTcCB+fPur/8AIyZCOCmtyJW4ABNm5RrpM7bK+ONb8yMqDiV1bADYTcmx0MR5mz1P5rVGtcpsyuxHCBUDmgnU/IGtgRzM7HXorHWsug47h0OECkw5RlAEeUDNpqXEXOpmJUVUX7UEm27siHhbtGggay53X5rgybdNSrVWSEQ63hgukuqOIcdIHORt/eijnTumWqo1shqv4SYQ0OzQNgQJA00FtuR2sq5U6dRJPkTjXnFtrmTHeHA5oaMrRbKBFgCJGt5HMqNWVPJbaxOmp5utyQPCoB0bNrxG5Nuepi+6w1K9Bq7V34HTpUaqdk0vMkO4AWtMW6C/fRcbGYfC4j/W3rb/AL5HoOH4/FYeycrq/S/w6eYzV4fGrgItr6iAQuFXwEI6qVj02H4lOppl9SAS1tszZ/8AULSeS5/Zy3tfkdFV6eZxbs0rteH2GK2NYJJq0xFiczYH3VscNVckspRPiGGhTc82iduuoBrhx8j2OF8xDtBaBAufcbJyoShdNEqOOo1oqUZaMZrYoNLS2pSFOTFy467QY5pqhJp3i3Ij+bpxs80VHz98xHcTZIFMtNw25c2BzGYebSwHLVN4WSjeegoY+nUnkptP5fPmMt4rSpAefPo3UOdzzPeXAR3+6OwnN7W+norDeKp0o732XK/m23b3bcR/HaAGZz2mRmgEOObTLA02ufshYWo3ZL+By4hQhHM5rbk7kX/t9peHRBkkAh03EaNBgf3qr/yM9jI+MYe17/Hf5X+ZLGLpsEDMTBEinUdAN40vczrsqvy1WTu180iz/JYWOkZXduSb9/EqsTVa9zczapc0yfLUEEkG0A+gHutsMPOKaVjk1eLYWbjK7eu/L0s2XGI4SK1w15zACRJJBGkHfRUYd1IWVn8DbjXQqpvPHlrf3t5eF+kvhPhyrTDSGVQ5pn5SC0ggxIGpg35LfGMs2Znmcd2VShKirO/Wz6eS1tu3tqa+lUeZBDmW/wDsABMgcpgakq3KfPMRgHSaS7z6JO69/Qi4nCzUAy1BTY0mBTdLyIMmoeYERvuU7MSo1oQblF3fN8l5fzyM7jK+I+JIp1gHZg8tpkNAM5cp+YuAJl1p9oaSNVONDJa8dLWu/jflboij4u2u8FtGjVaxx8wLQCbyGmPpEXF5ygqSN+H7NNOck3y99Rv/ALsYg02GoKtnfLDoAMTlAbrP2HZM0Otlm7R35/fUu+BcLrsqsBa4NaCGgtuW6ulpJ6AT+qT1MFeUasZRjrLnrt75hY7B4hzW/wCm/wA3lyAtgBzySX3yzEX2JNtIWxXCVKDabXnr02X2KQeEav1U3E7kGR6Em6eZGz/JU+Uj6Iw+EYwAMYGjkAAB0tZWnVUF0HHNCBySBZB2Psm0xK3QMAJaktCM3CNJzFsGTa3vbsre1klZMoWHg3maCfhGnYDtY/390lVkhPDwfINuHaDMCewSdST5k1Spp3sM4jh9N4gtEa6ActOttVOFepF3TIzw1OfIjU+D02yAJB/FLjM8ydOiseLqPVsqWCprREevwVpNrA6wcsDpY/orI4ySWu/vyK5YFZtNiZh8HTY2MrdLmAJjmYE6BZp1pyd2zZToQgrWHHNbyHoP2VWZ9S7IugMDZp72/dF2G+4JZIu2PZRGnbUj1cKwmSB7TY/mk0i6NapyY07hNImSxpN9ufPml2cegvzNRu+Zgv4bRGrGADmABJj0OyHCHQcatX/Vu7+NvqPsoNvDBfoLqVkVRqyi8qurBEnNGXyxrI15R23RZlilG2u/vmI+mCbtaRvIv/dUBeKV1uN/4lP/AMtn/KPdBFvkKcMz8Df+UJkXYD/DpxGRsC8QAixBpAjA0g3KKbQ3kAI5JZUVypwk7tagtwNMNyhjQ3YAaTyTsia01QuHw7WCAD6/ohIM1xxMAT2H91QJXuCW84QLKnuhupRadQPZKyISoU5bxXwFZTA0AHYQiw1TitkcWDkPZFhZI9BHMG4CdhOlB7oB9MGyHHqQqYWlNWktyE7hTCdSPb9Qo9mjF/iaXV+/Q26Z2GgHNF7a2PZPUWVHWQOwmYc0PQFrscXhIeVgl4TDKzs6LEXEE1RzHuE7WBK+2oHx2zEif7qiw2mlmewP+Q3mPcX+6LMHoNnFM/E2L3kR76IUW9EgbUVeTt5nHEsH1Nv1Cl2clyEpp7O4JxLZABntBUXCXQalFq90N14dEPylpkwGnuDIMT0hKUJaEqdaKUlZP46fB/W44KgO4KbVtyO+wluaQO4EN6ew31RoO8jnvaLkhLQi3Zagms3n1jeOcI0IuSXocKoP/Qj80XLFcQvCBtSOLwi5Fpg/ECLhZsE1Ai4ZGJ8QJ6BklsCaoRdD7OXQE1Qi4dlIQ1RzRcl2M+gJrBK4dhPoCcQ3mk2iSw1ToD/kt5ozIf5Sr0E/ym/ponmQflKl7c/MT/ICMwvytRA/5ITzD/LTB/yglmH+VmXbcWXGMjvtYW3mJU1MoqUFlu2JTNQu0AHIi8d5KuvHLe2pkipKdr6eX83Gq7nj8MzbUTbcdOf9MXJLY2Qp5leWy6L+ypr8TNPN5L9J1mwkgX3Wapi5p2avbx0+eh1cNwmlKOeMmk+TWunlqc7jLS4yWNt+MH3EifeVUsdCLs2l6ovlwZSjdJu/g17+Bw4w2DDh/wAwOmseYz9vVT/N05aqSfw/hkYcMqRVsrXld+WjSJdPEGMznCDYy2TBGjo3Vua2raRmnSzd2MG/G9l6J3DoYlj/AJcpiNovr5Qr04vfVnIlKcG4x0W26fo7O3vYKvVAjPEi4835TG22gVsVeVkvl/0qkpKlncvRPX12DlhAJFoHp0t6JZJJ2I9skr3Be1jhY+XnaOWu11KOeLtbUrqOD1b0IzgCPLmIvcZSfcyfZXK6fesn6maVsvdu/gHh6VpGbT6jcDkqqtTXW3oOCktrj7GR97ftPqqZzubKV72HGtiVVN3NUFbcKVWW+YhQRsA4JE8q6CBALQ5A8wKAuIUwuIgLgpCbBIQPMhCglmuAQgnmBIQPMwHBInGbAe3+whlkJgspc9BcpJEqmItFKO7Ac0k/pH2CGm2TjUhGFl78X1GnNO39too5WaFVi9zgU1oQllbuIHd/ulcMsev0NpTYGiAFfscByu7sSq2RCCdOpld0V/EOHtqA5y4jWJOnb0TUU3ZpPzLY4l0k5RbWnKxAwXA6DxmyECd8t/S6sq0adN5XCHpH/gqXEsROOZVJ+r/6S/8AsKjEZfYAfkFVGFOOqhH4E5cQxMtHUl8RRweiDOX+31U4939qS9EU1MZUn++TfqxmtwqmNKZJt9UTtJM6fyr4zlLSUtPL+jLOs43yp6+Pz3DbgWxZjek6j17yhz6tlKi94pC1MOSLn9f77JwqJPQVSm5LUSm1xmWlt7XFxztMfmnKcVazv79CMISelvfv1BOHdmEEBo1Ea2jXun20cr01BUJ5vAeyAWgegjv2VGd7l3Zray+hzjl2GUDXskk5+ZP9nkKx4IkabKuSadmXQaesQioFohKQAkoBCSgdxECuISmIAuQFzpRcdwSUAClcZxKLgCSgloIgVxCgdwCgaYJCCWbQB7BMn++miVuZKNR2tfT36hQmQuxsoLFJXuwSEE1JdAcoQSU5cj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data:image/jpeg;base64,/9j/4AAQSkZJRgABAQAAAQABAAD/2wCEAAkGBxQSEhUUEhQVFhQVFxcVFxgXGBcVGBgVFRUXFhcVFRgYHCggGBonHBcUITEhJSkrLi4uFx8zODMsNygtLisBCgoKDg0OGxAQGywkHyQsLC80LCwvLCwsLCwsLCwsLCwsLCwsLCwsLCwsLCwsLCw0LCwsLCwsLCwsLCwsLCwsLP/AABEIALcBEwMBEQACEQEDEQH/xAAcAAABBQEBAQAAAAAAAAAAAAACAQMEBQYABwj/xAA+EAABAwIEBAQEBgECAwkAAAABAAIRAyEEEjFBBVFhcQYigZETMkKhUrHB0eHwFCNiB5LxFRYzU3KCorLS/8QAGwEAAgMBAQEAAAAAAAAAAAAAAAECAwQFBgf/xAA3EQACAQIEAwYEBgMAAgMAAAAAAQIDEQQSITEFQVETImFxgfCRobHRBhQjMsHhFULxM2IkUoL/2gAMAwEAAhEDEQA/APVSrEVjZQABQIEoAApAAQgQ25qYDbqaEA2aI6oEIaISAE0ggATRCBAmkExnfDCBHZEACGoAUoAFMAUAIkAJSAQoAEoARAApjEQAhQIRAAlMYJQIRIBCmhiIAQoASUWEb0hIsAIQABCBAEJAAQgLAEIECUDsC4IENkJiEKQAkIAEhAAwgQhCdwBhACQgBCEACQgASEwEISAEhACFqLACQkAkIAEtTAFAHEIAGEAIWouAMJgJCQCEJgJCAEIQMSEAegEKNywAhMACEACQkIaIQIAhAAlqABIQIEhAAlqEIEtTuMQtQIEtQAOVIQhagdgSECEhACQmAOVACEIAEhACZUACQgBC1AgS1FhiZUgBIQAhCABhACEJgDlQAmVACZUwEyoASEAbwlKxc0NuKY7aApERCEWAAtTFYEsSsMHIiwhCxKwWQJYmPQTKiwWOgJC0ELEBoAWJhZCZAgTQBYhgNlqB2EIQKyByoDKjsiQrCZECsCWIAAsTAT4aLgJ8NFwE+Gi4AliYXEyIGCWIATIgASxFgELEWAHImAmRFgOyoEJlRYDZpXL9joSuK6FhMQkJCOhACZUAJlQAhYgLCFiBWBLEACaaAA+GgBC1INwMqAELECBLEBYE000AmRAhC1IASxMLglqA0BypBY4tQFgcqBCZUAIWoAHKgBC1MQOVFxg5UwuIWIHcEtQAhCABhSuISEgNsKKruWBCilcBRRRqB3wUBYFzANbJq70Qm0tWU3EOLhk5YIG50XQo4PN+45VfiVpZaav4lVgfFzTUFOq3LJgPBt68loxHC5Rh2kHfwJUOI5pKNRW8TU5Fx7nUuIaadwuIWIuAJamAJagLAlqBWB+HyVdSpCmrydgsw20gNb/kvP4rjMneNLRdeYDGMbAkbXPZc6lxjEU5au68SajcrH8UpiMxidyIAPI8l3cLxenVeWSsxumyYDIkXC66ZWcQgVgSE9BAwkAhYgAS1MdxCEhXGn1GjUgdyAgsVOUldJitIOhlBBxaOhBEEtQAkIAEtQIEtTuMEtTAQtQFwC1MYkIsI9AyKq5dYEtRcVhCEwK/GcRawWIJV9PDym9djn4niFOlpHVmexvECT5z5fz7Lp0qCS7q1OHVr1a+sn9jPcR4k17y3KQ0DtJ6Lo0aDjG99SNOOUz/AB+m8hjGNgzJOsA7HqtMczXde5PTmX/hjx82i1tDGSHNhoqC4jYv5FedxeCcJaHZw2MTjaSPRqFZr2hzSC0iQRcELmNWep0E01dCkJgCUAAVIkMOxdMHzOhZcTWlCP6auzBPieFhLK5jJ4rT/FboDHqvOVsLi6rzyV/C5S+L4VvLm+TsSabw4SCCOYXIqKcZOLVvM6UJRlFSi7rwG8UwuED16xss7epfFmW8S0Q5hazUySeZ0I9FooSs7s0U3rdlJ4V8Q/BJo13eWfK7XL0PRerweMSWWewV6GbvRRuqb2uALSCDuF11JNXRg1QsJ3GJCYrCEI0ECQkBm/EHimnQlrPPU5DQdys9bFQpq27PRcL/AA/WxNqlXuw+b8jy7iWMfXfmc4zOY30vbsFzO1k25Sep7KVGGWNKmrRXL7kTh/ijEYOoTTeS0nzMddpP6Hsunh5NwPHcUox7VuR7P4d4uzF0GVmR5h5h+F27StB5+UWnZlighYSECEhACEIAEtTAQtRcASxMAfhp3C5vi4KkubS3IeI4jTbvJ6K6NCcjFV4jQp6Xu+iMvxzxMGyBc6AD9VCviqGEVm7y6ffob8FwXGcRkp1b06XT/Zr+DHVuOVHGTEA6aegXPp/iDEQldxi10/s9LP8ACHDZU8sYtPrd3+YruPNeWh4y6DpO0Fd7h3GqGIn2aTjJ7X2fqea4j+D6+DpSrUp54rVq1nbrzuN8WAYc7pcfpA/hekou6yr1PIvqQaeLNakQRcugxsBurcijK/Kwndox2Ooj4jpnU7rj4qmu0k2baM2oJI13gHxscIfhVyTQ23LD/wDlcitTvqbqVXJpyPYMJjGVWB9Nwc1wkELG9NzdGSkrodVFSuoK7JFfxHFRLRrv+yVKt2scy2OBxbH5b0Yev2KPHHykc/zUjzL3KwYjJTeRlBmbn3LiUWHkzSSZhx4yq4XEOfQdma4g1GOkscf9n4e4WfFYGliY2mrPqt/7PW4BTpU0vfr4nrHhfjTcZQFcQA6Q5kglhBiCvHYvDSw9Vwl8ep2YSUkRcZSbVqFs+W7QG2iNbqEXlVzRFtGG4vw5lOo502JgD+6rpUaspRsbINyQXBeN1MMfKczCfkPLmOS3UcROntsRq4dVPM32A41SrNBa4TuDqF0YYtPmcydKUHZomfEC0xqtkEDnCsUmFmZLxT4qFKadGHOIgun5T+6z1sTk0W563g34fdS1bEaLkuvmedYioZvq43J+5XN3bbPa1JKKUduREf5TBgDbqrF3tUY52pvJJ2X1KzFnPmAtAnvC20f02pM4ON/+SpwhpZX87CcC8RYjBVCaLraOabtPcc+q6SSaujy9aLcssuR7f4X8T0cbSa5rgKkedk3ad+4SMU4SiXhQV3BQDQiBCEIARAApgIgC6x+PJ3garbSopHm8RjauJlljt0XMxvFOJEyGusf06rkcV4pb9Gg9t2v4PoP4d/D0cKlWrq83y/8Ar/ZR1n2de+i803fU9lBaog1qlwEM0wjpcq+OhxZlboT+iuw7UZ3ZCrCUqbS3I3CeN1GDLUJe0AjqJ76r1mD47Oj3ayzR68/7PGY/8M0cUnOl3J/J+a5FricWG0ZpQA4X5kr11PEQrUu1g79PfU+f4nB1cLV7GrGz96p9CmdhiRJ+Z178+Srnh8yzPdlSq2dlsiMKJnTvyXNnh3fY0qqrGh8McaxGGJ+FLqf1NM5ffRqwV6MYLvaF9Gc51FCndyeyWrfoek4DxXSqgNbVpfENi0PGaeQBuV56rho15Xb7vgPH1cdhk1KjKNubW38L4jlR0zzK1JKKsjyU5OTbe5V8UrltNxEZhESe0oRGklOaT2MvicM/zfHc1ofJDQ6TaSGxtNipeR0oVIadmrtGV4iw5TAaJMkgggAiALb6qR1qL11uQcBxCtg6mak8tnUTIcOThuqa+Gp145aiv/B0KdXnE9O4P4lZiqLBSytxDpFRk6QNWDcFeUxWBlh5u/7eTOjQqxn+7cg8XpvqucDOdoAaALQOfVKlJQS6HSp2SKn/ABrgEQd1ozmhMepYRzqrGUrOcQ1t/uVFzSi3LkPJmWprKlOth4YXio7lYR7m6KHE0t9iuPDIVmpRlZeRl+OcbruflJyZbENP5kLpxxbnFOL0PWcL4ThKUM0e8+rM7VfeZVerO42okVwzSRY2jsp3ymZxdRtrR8vIh44k7XzC+ug1V1Gy+Bzsc5SW1nmX0Ih8vV2pPTor/wB/kc5t0VprLm/DwIWJpSM25P2WulNxeXlY5WKoqcXU/wBm/kMYes6m8OY4tc02IsVq3Ry3GzaWx6d4d/4otIy4tsERD2AkHuFGzKJUU33TdYLjtCswPp1A5p/TVX0sNVqq8Vp1MNerCi7TepWu8VNLyGt8g+txiXcgP1XVhwZ27z18Dmy4kr92IWE8V06jssGb6ebRVT4RUWsZJli4jD/aLRaYLiNOs3NTcHA+45gjYrmThKDcZLY6EJKSTQ8XqJOx2dMLFbxHiRcS2W+hn+QuNX43KvDLTWVfN+p3+DcHwNB9pS70ur3XpyKOrW/6rj3PVxgQ3kkQNTf+SgvWjuxisALak/mkWwbeo1itIn1TROnfcpMRDDJvmJBH5X5rVC8lboVVUqbu9mQaGMyvDmiw2dcFdXBYurhJqcX6dTg8QwlHHU3Smnbr08UarA8QZXdlDWgujUwZ6dF7PB8Yw9eO+Vrk/wCOp864r+H8Rgln/dDquXmuRZY7C0KEfFyueADkYZkf7joAsmN43ShFxp6v6FPBvw9jOK96kslPnOW3/wCVvJ/Jc2Zvi3FqlaAPLSF2sZZvSw76leQrYqVZvOz6nwz8P4XhaTw8bytrN6yl4f8ArHm7W9dzJ8QBaZJvMiNuy04Zp6JHP4pTcdaju3y+p6L/AMP/ABgawbhqx84Hke4yXwbMM/VG+8K6cT5nx/g/ZJ4miu63qktvHy+hqa1NrLvLSTMzMQZnuVA80m5bFPxPE/HIYwFwY0gkGL2AJPvZM2UYdks0tG2Y+lw+oTUOSfhxDRoAAb9R1UrnZlXglFX35lXiKbiYcPNy5eyZqg1a62GMNma+WOIc3QtJt1lKUVJWlqi5ysrmmwPi6rlLahJzCMwAzdJXKrcIpt5qenhyNdHGOH7lc0HAMG7FsOUGG/URAB5dSuTjYflX3mtTs4TFRr6q6Rr8FwWjhf8AVJzOAME3M6SAFyZ4idTu7I2JOo8sUQOIY9s5oOZ58s7mLBOFO+3I6VODilEzHGsNSfSfUyQ65NyILdZ56R7LoYapONRQvoXKtUowbg/FryMo0h4zazYdF1XeLsd3B4iGLpKrz+jOe8WAvz6IS5miU03lWv8ABFxFYEGdpVsItPzMOIrRlF35XKx5tN/0AK2xWtjhTay5ndv5JDTxIt6furYtp6maaTjePp9yIRIPNar2ZzGlKLvuanwn4RNSKuJBbS+lps550E8m/muvhMC5PNUXp9/seexvEVC9Olv16eXibfFVRSpmlTYG5QAA0WAOlueq7lGjHRrY4FScpNt6spBggGgPMEzY6jnA/FotWj0IXa1CoE06bqjBlNmAn/5E+kqMkv2oE7vUzeAFag52IY5zHS5w5Fu887rhzwTlGVWXi/Q6scSoyjCPgrnovhnxQzFiNKjQCRserei49Snl1Wx1aVTNpzL8PVViy5gsTh3U35gTnmTJn/2nnuvJxmpKz2OnhqzpyUok+g7Nf378lXs7HrsLi4VoJrfoc42n0UjYlrYivZ7ykXpjbmWPJBJSK7GMG5srabZZKzjqVvwiR0HotWZJmPsm467DnDsLmdOjRvzPIKe5CjRu78iZiXSYnvvIFrqMmdOMEkorTw5EeoYBA5GI7c0hTbjFqK1toZ3ibdyRzAA58yulhWlsjx/FYt2cn5Lz6v8AgYohzIcHEEEEEagi4I5Qr3NSkc78vak1LWL0t1v/AAeheEPE4xUYbFOOczlfYZ/9hOxi3WEpRseG4xwb8vfE4Vd1bx6ePl9DZ4ikGNNOmWtLxDYtFo13OqgeXjJykpy1sVVHgZZTeXnO46XcZtDWuvcaIuaZYpSksui9PiBg/DdFpdmAdULQYbJAPKJ5p5iVTHVZWSdkUuK8LYlzi6nSaMzvlENLR239EOairyeh0sPi4TtT1k/BXv8AyaHgv/DtjiHVyWgaNafMY1Ljt6Lg4zjkYPLRV315HocLw2o45q+l/wDVfy9fl8TaNyMDaVKGNAns2NfU7rzVSpKpNzqO7Z6GhQVOG2i0SRn8bxBoyhxJLjHQDpyGishTcrtHYhTs+iM/jviEmpUyimIMTMwbDptZbaWTSEdyb0Don4jDmBAaBcjY3J5EWUZLJLQd1JamWx/DjSLnNaMur40bJt9o911qVdVEoyevIzUatTBVO0prTmit+J55AsRt+q0OPd1O3hOI069S8VZtbCPpi56e+9kJvY2TpRV5Eaq2dASArYvxMNWN9VG6QfDeC1KzoY0hps5xgBo6dei6+CwlTFyVv2rn73Z5zieLpcPg3JO8ltpf/htsDwLD0izyNJpiASASTu42uV6+FCEIqMYrTnz+J86q4urUk5Zmr8lsWeNqjQnpA1k7D1VtOL3MrK/GViQ5ogOdoRqBH1HburowFcpKrAYc90nWZkuiQB/t01VmVaAmydj6Rcym22YHzRcTaWxuYUUm22O6RnuOYgQKZElpDQwSTlMnMefJYcbONslru608OpqwsXfPey6+PQoBWNJwLHkOFw4HTouHUShojqQvLU9D4f4/o/Db8XMHx5oFpG/6rP2d9mX9p1Lunw4V81R5hozZhoAe5sTZeBdV07Rjua1NxK/FYcNAe10bQDMDQA35DsrYyb7rRuw+IlGWjswGvDrN15c+yd3Hc9TguIKrpU0f1Gaz4UzsRjciVKydi+MCDXaXbH+7gK6LyknFMeFEfVoFOEG9WDs1YVzS6Axpi2gJ/JalTnLSKdgzQpq82l8iO8ZJEGeW/O6g4uDsyaknG8dUV+JzEt6a3iOf7Ii1rcx1+0lKNvXXbr9it4lAke3tOnsteGUnZo4fE3CLcG79BkUifQbeqs7RRMyoSqavktkNfDymRPMHQzzVnaOSM08PGEnpo1z97G28L+MmtcP80veWxkeBMW+oC5PW+qbZ4zif4Zcu9g7K+8dr+Tf00N/heI4fEtzUnteOmoJ/E06HuFVVqQpLNN2R5X/E45VeyVKWby5ee3zHqT3eUNaGN+omB7Af265uJ4rShD9N3Z2uH/hfE1an/wAmLjHzV34c7FiKgs1thu6brzlfE1qzvN3+h7jCcOoYONqcEv583uybTeI5yOwANjPXZYmiySdyt4pVhthAgF19QNL76aKcEa8PHvau5Q1BLHAwCdydO60R0mrHRtd6HVcKytTyOIIBBcBB20UoynSlmRXUjya3IHGMU003MpNiGgAwCLH5fWCrqEHnUp+/ErnF5H196DXAqDoLKgygAjLbmCCSNVLFTV80HfxFTTy2ZkuO0mNqQ0Fro8wiGzzbzBC7GFlKULt3XzOZWap1U46Ma4bRz+W0m8lb8Jg3iq6pppef8dWdenx6lhsHKddNyXTn9i4ocGp5hncSI0FvuvXU/wAOYaKvK8n8PoePxP42xc21SjGK5c39vkWD6zA3KzygEaWNuS7tGgqaUYpJLkeSxOKqV5upVk23zYlHEZjEwbuIFzHc6Kco2KUx6tiD8RoY0lxAcTtBH99lCMe73thvwG6dMNBkl5Dr21m0HnqpXb8BaFLw+k8Yhza0Bt3ECwDRf81XF1M0tfIul2eVZeRajGBznhjTmdBvNoAHtfVWqO13sU3Kzi+HpsoPcTDxaN4PInmqMU0oSdtLbltDM5peJhXOkiw/eOa8w5KTTsd1Ky3JFd7S4kU4B2GnorqkoOTagVQjJKzke4twwbQGdpAfsSfnvAA35zovmOZuenI331MrjaFy2D5TAnckamPU+q305czRCSvcg0KjwDN4jQ3HZWTjF7G6nNqfgWeEw9OqYqHKfxAT2zC3ussnKGx38PxapThZq5ZYjwe9rczCx7PxAx6eZRjiYv8AdobKPHKVR2d0+j/oonU/NkpsLn36m2p5QuphsO6rSirtnTqVoU6brVpqMFzeiLrDeFzlzVHAukQ0XGt806wF6fB8KhGSdbXw5HgOK/jhO9LAxt/7v+F9/gS/EdYU2NpUmiX8hAEQMzo12HKAvRYSF+89kfP3UnWk51G2229db3MRx6uaLTOZ40zuvMwWgWtbNfZLH06cqX6sU17+HmdThmMxOHqZsPUcX0T0fmtn5FPhsW2oHOALRM5QZOgu4+68VxGhCnUTpK0Wuep9S4Dj54nDSdd3mnrbS+1m18uhV4wQSYjlvY7ooapK5kxqtOUstunP197kygJpj7rNU/8AIdTDpvDL5keswRMnfqrYSd7GKtTioOTb5+JDK0HNHsNXc05mOLTzaSD7hV1KcXpJX8y2lN2umaDgni6uyoxtSo5zMwBzQTBPPX7rnYrhlKcHKEbO3IvpYhXtUR6ZhcbnPReYnBx3NEqaSui3oYu/cbbROvK6pcTFOloVfFeItdDWizRa9u610MM95aG3DYeUe892Z+vXJ00t6/x+66EYKOx1IU0iGKgEunSb6aJ5b6FzXKxC4F4ha99SjiCKcmWuuJ2DTPpym6txWBlGEalLXqjgTr/qyhJW6F9j65cIZLC6GkukQ0aFvIa3XOpQyu8tbfUc3dWWhieKZqlRxzTFhHTcLuUMtOCVjj11KcmyC17mn5TPT7aLRZPZmdXT1RZUMQ92ub+Oa3UONYrDaZ8y6PX5mWvwrD19cuV9UO0i7MJIDTuF1sN+IZTeXXNrpa5y8RwXs+9/r1uXWEbBFjpGn6732XpsPXlVinJW0vv7+pwa1KNOXdd9eg9Ue9pJ0kiwg+UW23WhKLKbsfLmsIcIGYBwvBncuOqhZyVuhJuxRV6TH1fiGPluRJzQZmNhKfZRc1LwH2klHJ4l14e4BUqPNR4yU3RqIJaPpiNOq52K4jTw7fOT2S5eZnq4iMUordXLPxJla0sYymXP8tOWNfoWgt0011m68vLEVajvKTfqUYVuU80m7LfW3U8s4hSLSS1kNefK8tDZAtsIAJBWmliHZxe75npqVmld7ciIaLuZPYW9Fr7OT1u/RaE88eh7xxl4flpU4dUDspg2Y4c9zqSvltNZdXsaM2pS+I2ZWlsw4BpygGTJgR7Hnt3WnDO7TL6M9Sqw9CRIbEC8QNBvPNXyetrmuNTkxyhhWa5g3nv5iJiyjKUtrGuNZmlp4P4tAsc50DfSDzAnVa+F8JqYupnfdh16vovvsZK3G1w+opws5dPDx6AYXBU2S2mIbA+JUPzkQCRPMzGwEr6BhsLTw0EoLX6+Z5niXGMXxCeavLTlFftXp/OrYuMJNQBtyCMouGhoBhx/nVa4WULv+/I5sdIlJxXFsose6o+anzO0zXaHBjG31PXbstMXzS7qLIRcnZGW4pXFbDAfKTUJcX6thliREDUgd0V49rDp58v7NNL9OfXy5ma/wvh0hULozaWiRbyzzuDC5E8HGNHNO2vv4nUpYyrGs1SbXLR+9BDVa/LAIP1SZHds6W/NcrEYSOVOgten2/k9FgeKSnUy4qSte9/vyTXIsMPT62N2+mq4U34a8z3WHpp7vR6x/kHGGG2Gvp90UtZakMa+zp6Lf3uV1VpOx/vNa4tR5nGqxnPZP31I5CtVmY2muQ61s91W24svjFTXibPwRjq+jhmoifMdjyBOvZcbiOGpS1jpI24dTlG0viajF41xBE67LDToRgaqVCKdyG2oSIOu/fSwV5ocUndEeoYiAIjU6f2UFq13KrEYiIaSXOm4buC0+38K6ML67LqOU0nbn0+JUcaoB1N1R3zshttIJFt9Jj1WzCzamoLZnM4jSUqTqy/ctPjb7jHB/ERpw2qM7Q0taSXBzARAAIN2jkrcTgFPvU9Hv4P+/E4lOvbSfxJxxTS4OaQ9otA0/dZezko5XoyMnllfdEqmxtMBwuD9MTHqddgqZOU+6/iSUVDVbDtXD1BTDwRJuRFyDaLBRU6bnlYShNRuSeDYTNAIzNcSND5QO4UK1Z03mi7NWJU6SnHLLVO5NqYdzSQ7YkA8xGo66fdfRfw/xGONoK77630t/VjwnGMG8LWende3vqJiGgtIjYGe3b1916NbnGY7wvhVTFHzNDabDrGvRo3t6LDjcdTw0e8rvkvv4FNSsqe25rsNwylTDQGNJaLEgT3mNV5avxCvWk25NJ8k9DBOrKW7HH4gFzmkj5Z1+m4JjvN1iIa7mfrYiPiODTBL4N9clnAk/Kek3dtKkaowTyxb6fX6nnHiGsaWSk4Tc1Df8Uw0XkAS7WJknkrEekwkVUvUXl8CpbiiLSVbGtOKsmzW6SerR9EtwLWEvDJfeSPLJi99ivnrd9GWRZWcT4M6s4Oa1odoXEukQbjKCQLEa9FbTqZVYviktCdV4XSpZqkSYcC0aGBYA/T/ACoZpSsiVpJaGa4Vg5zVKgPwdWXnNr5aY3PVenwHBqmKcZS0j839l4/AzYrikaXdp6y+S8/sX1ckkAiLWbqA3ST30gL2lGnClBRhsvdjzDm5Nybu3zIlSqYFJpENAGwmDdxgWFptqr1FazfP3YaS/cyCMaXFrmWphsiQcxDCfNc6Ra/4pV3ZpJqW/wBySj1MrxioKlUEFxOfaB8otrd0RvAGuhWyMLJFkXZMlcTwFJtOmXD/AE2yXAEgE3kuAu68WOyplad8xKEpJ6bmT4/jXOYKbabGUpIAaA45pE3i2gsNlgx0p5cqXdenwN2FhFSzNu+5VMpwQHeX21Im/QrGoNNKWnvmaHK92tQ6WOczyuvBvIuI2m0LLUoUpXVSKu+fM62F4ri6Dg4TbjHaL2a6dbepKbVbW/m1tZOyw/4qd70ZfHR/Y76/ElCtG2KjZ+F2vvf0sO4jhbwLCBbQyT1sdFRLA4un3p039fobvzmBrLJSrQ5c9fn9BrD8HqPgNE/kO6xyxCi3c1f4+XZp3XxNFw7w2xsOqkOP4Rp6nUrHUxMn+00QoRXI0DXgANbAA0AsAFje5bke43RnzF2psI5ILJ20SGph02G07kxseSCdrqxFxFSMzj8rQRA2gTvv/CEr6IlpFXKnhuLc/wCLULYAAgm3lBcbjn1WmtTUcsE7+0Z6FWU1KbVuj8iqwVF8VWPg5xN3C77FonutlWcLxlHS3hy5nPoUqmWpCrZ3133fIqsW0NhsAkCHQZ80mVspNyu789PI5WIjGnaLV3bXW+o1QrZLtlp/vNTnDPo9SinU7NXWhe8D441pisC4bR+d9VzsVgpNXpl9GpBu0j0ThOMw1Rs03h8x5ZEzBtlmy5FThmK5Wfl/Zlr8aoUJONWMo+LTcem6uiRWa5wy0y2mT9QECD+F0GFso8Kea89V49Tz+L/FMFBqC1vpba3r9LHYbhTQ1ozO3LpEydCcxk9V6DD1Z4dWpuy8DxmJ4hVrTc56vzLGjgKQcCQHGd7gWJ00lbZ8VxMoZb28VuZHiJtWLAn2C57k27srbIlLyuIkkgk3cSZMnL6At90DlrqBinBrgAPM5r430gm1pkmdtEDjG68NDLcfdUFN1Wt5YaWMbYiRBDnQcoBIsLk2UkdLCqDmqdPXm39ueiPM+M4o1nmqZzPd5pB+bm3p02Vq0PTYemqUVTWy+g1/guGpANjBIBvfmgl2sXseseEfGb4FLEVBc+R75tYANcRqNSHErm4rhFKtJSg8vXoc6depSV13kbptdwbIc0g38oFzz3nRXUfw3Qds02/Ky+5kXGKj0SRV43GUsshwc8yASQb/AClwDrWld/CcHoUJd2ntz3ftlcsVXqPvydvfQh1sRM1LiXQ3MdoGg7TourGFu4QS5DlDEBzSQ2AbSZuAYaZ109lGUGmrv3zE0R/iGHOc0kjPAibGQHRMCY3mJVmXVJeBIoXF1YgEOYxjYexg5GS3aSdo5zZa1aC6t8/fQl4i8TdE/DAAgS4QHZQYDGu2tvNzfRKCbWrBaFK7FVH0jJlzHEkm/liCI01v6bpq9rottHNYiY2kXMAAy0qZOa3z3luSBJJOu2/eurDNov28/Hnp6llOSTu3dvbw8zOYiiwPeZJbLoiTIDoEaD7kR1XGqU6cZyk3pr9be/udKEpuKS30INQ3/NZZN3L4iitvJnZLPbmGXwLjh/GXtgOJc3TqIEen8LdT4hKkrSd0U/ke2f6a1NPw/HOcyTubdZk7b7ei8dxqUJ4lyg7338Nj6RwCNRYOMKkbW0Xj9vIsGO/vPqVybnYkgqbhvGupsJ211QRknyHHP+57TY+wQRykUPO8T05JXLrLkRsU6AZ15WgDnfupQV2N2sQR55bcsqXJ0gZbDa9iYGiv/ZrzRT/5O7ya+VvexnOIYf4YaA4kkF1ojUhmnPVdOjPO22vfM4GLpdiklJu+vLxykBlM5r9zvZaXJZdDBCm8936jtVhv5ZG8zOkjTSxlVxa66+7ltSD1VtPHfa68tNfEjOaNv3V6b5mOUY8hylVcwy1xB5gkFLTcjUipxcJapmz4B4tc6G1IJG95I5gp5TxfEeDxpPNDY1GE4p8QgZjc7A/LyBO5/eErHEqYfIr2L3DYo5gMpDLy82GuUADnP5hRsYnTVr316DgxZc6Gt8oiXGwAM7m7jYWjdMMiS1Cx+IbSaSBJ1gbkX2169EBCGd2KziXE8mHZiKjbtg5WiTLpADZ79TeyaXIvpUc9V0ovfmzMeJqTnVMO+qP9BnwzUzWpl5mTcy45THuOalE6WCklCpGH7ne3W38amExr5qVHNhrM7oE2gutljpGllYd+mu5FPV2Q7X4w/MchhugsNBZBCGGjbvbkinWLdDImbEz3B1/JTK5RzGk4H4oqMytz+QHSZjoZEgdeqcZShrFnNxOAi7ytqXb+M03ODWkFwDYAktbIuSXaum8Dmu/gMQ6ytLf6mSNKpBXlsShxDz+W4bMxodYme3PdbnT7tnuyad1qSsJWcGQHSSScwFpcSJB6SVXOCcrv3YlZESpWd/j5WTmdIkkGA0AZzOkCD36wp5V2l2NLUh4BgotNN1QvOUlxJBtIIJi2hntqp2bsSk7u9rCOqmoJHyh1jGlrSSYkaQL2tY3nZR8yJTYbC5arml0vc0lomDlafngmd9D9oSi1GT11fItk24qy0RE4hEfDDpa4ktEOhuWMt94ALo6lVVLNZOvy/wCdCyne+e23zKPDYbyySCwu+YkACJgazeCufSpd3vbN78vubalTvWW9ttb/AGK2s0A+WYGpjf3XOqJKXdZri21qNklVtsmkHO1z+n8WVNSV+6bcPSce/wAvaNZ4ezBsuPIATOu5AFivNY3K5d1HvuGRqKl+o/fw+5omO/uyxG5oDPO03i8ADr6pgl6Cmra+v925SgMquRWk/O6QRMa2bNiRzsm1/qhrqyBi3TVA+UZcx3LhIEW0nRX01an1f0KZy/UUdlb4+BMfLfcROjb6wOn5Kla+9y93sUlXDF1QOqEkPqQGi9gbEnQCx0W5VFGFoaWW5zJ0XKonUu05beHK47T4eDULohsuAaCDBZH3PJQdZqFuemvmTjhoupmastdF4e/Qj8da1kjI7zAGSbEmZcRrIkbq7C5pc9jNxDJC/devwvrr6f1sUTbm/wAq3vRabnFVnLXYdr0BE+0R3nqNVGFR3sSrUI5cz9+PkdgmZXt1gxcDadlepJnFxtCfZvS7seqcEwtN9OBJn5nBzhpbLINhM2GtrJM+fYqdSE+9pblZfQteD0wMzmVM1MuIDQGhrXBxzAZROp3J+yTM9Zt2Uo2fXW7XL3oPjF06OWixsOdJDWiMom7nep73QRcZzTnJlTxylUqB2RwaS0WeRDQHND8wjl3lNM0YaUINZlfXlz6ETiWLpkVcxAo0CwgkS7NYAwTGUQ4SRqRyTRdRpzTjl/dK/lYp/ExbW81VxDWFoLGuOVtTI5xAEea9y68Zo5qUTZgs1LSC1fPqrr4eXgYgEF2nkN9p6loPODaVM7mtt9RupXYCRlPrY/kgajNrclFhkRHqRb21PRSuV3XMn0Ybd0gDWWzPuQL9bpGeV5aL6k3g1SmS6G+Z1xu4jeJNt911OHyipNMz4qM0lroaDDYVrYtJsCC7NJidG9/zXooPu6X9+Zz813qSqjn1IGVzWAREwSeRjSZFumyStHW+pYWDmNpsDWwYBnoQHG9v4VCblK7AgV3XBgQJadxln5dNbnpdWpMYxTxRe5zG/JIm06CRNgenaOilZLV7g1oRBQuKhIkEjaSWkmHHl01sn3b6Eru1iDxRhLmyQQDA+YgnLuJveNdIMquortMnSdkylxrBmJc7O0wQAcrCRI2mAI7mVhrRV+87rpy08vbNlOTtaKs/n7+hXYlziXMzSBEwABNheNgdFhrObbhe9vL3oaYKKSlYguokRIIkxpqsU01ua4SVy34XwZ1QSZA5RJOpjpoLlc7E4pUHtf8Ag9Dw7hzxMLuTS6dTT4ai1jQAQHQAcpE+WARJ/wCq89OUpO728fE9jSyRiox8tPAmusOTYJIAlxtsFWt7FrlzOY53LLM6kF3ewgH1TkktmEXdXYNVpc0gEiRqNu0629LoWjva4S1Vlp4iU6Fi0WAEdSe/dDfNgmloMnh7Q4uBdcZSZkn+8+Sn2ratoQVNKTlzasOPEugOIhs5RyOjnSLmyjsth3724OFwLKZ3c9o1cSTDjN+kypTqSnfkn8CNOnGFrfF6sbJa4kmQReBrH0kgTAg6Is1oh3Tdyt4pw0OeAXknISAAJEWkyb6620WqjWcY3S5mLE4eNWdpPW2i05EGrwciGtOV5mS5zYkGGgRJ5q6OJT70tV4XMk8C7KMHZ9Xb5Et3BBSac1TNAGYX7gdBunTxKqStaz5Gevg50IZs2ZLdc/je68BPDPBqmJeZeGsFzJkuF4yTobdu66GVLVHi+JcYjh4uMo5r8m29fF+767HozmNb8NtOMpOXX6cwBc0auO5PT1QeFu5Xc9/L3Y7EcXFMFry2mQ4hrQ5pLg0gyR9AjXvsiw4Ydz1jd6avX2yPxR7KZPw2gPFPyGfMJcM+WGk026gusJnumiyipTtmel9em2nNXfhqUQxrgSCM1K/xZcBNx5jYS4QZ3t0KlY3dlFpNaS5af90KOrVNAPrAudT+KBQfa7Q9xIIMTlA5fVKkboxVVqm7KVu8umn8ltxugMZhxlDqbpdWa0QA5p+UuF3Ew6Oflda4UVozJhpvC1u9qtI36dei5fTxM7w7hrqoAcC1rczS6IJfEZATMm9+5U7nRrV4wd1q3bTw6hVcNQacpfcQDDXOEgAEzN7ouxRnWkrqPzSH8HwipVqtZhoquAlxDgWgz+ITH2TWpZCWeLzKxqqHgDFv/wDEdRZaCRnqOAt8oIACnGNw7JL3Y0HB/A1Kl9Od34nWk840XQp1FSj3X5mWpSq1Xbl9C4p+GWDYTcCB+fPur/8AIyZCOCmtyJW4ABNm5RrpM7bK+ONb8yMqDiV1bADYTcmx0MR5mz1P5rVGtcpsyuxHCBUDmgnU/IGtgRzM7HXorHWsug47h0OECkw5RlAEeUDNpqXEXOpmJUVUX7UEm27siHhbtGggay53X5rgybdNSrVWSEQ63hgukuqOIcdIHORt/eijnTumWqo1shqv4SYQ0OzQNgQJA00FtuR2sq5U6dRJPkTjXnFtrmTHeHA5oaMrRbKBFgCJGt5HMqNWVPJbaxOmp5utyQPCoB0bNrxG5Nuepi+6w1K9Bq7V34HTpUaqdk0vMkO4AWtMW6C/fRcbGYfC4j/W3rb/AL5HoOH4/FYeycrq/S/w6eYzV4fGrgItr6iAQuFXwEI6qVj02H4lOppl9SAS1tszZ/8AULSeS5/Zy3tfkdFV6eZxbs0rteH2GK2NYJJq0xFiczYH3VscNVckspRPiGGhTc82iduuoBrhx8j2OF8xDtBaBAufcbJyoShdNEqOOo1oqUZaMZrYoNLS2pSFOTFy467QY5pqhJp3i3Ij+bpxs80VHz98xHcTZIFMtNw25c2BzGYebSwHLVN4WSjeegoY+nUnkptP5fPmMt4rSpAefPo3UOdzzPeXAR3+6OwnN7W+norDeKp0o732XK/m23b3bcR/HaAGZz2mRmgEOObTLA02ufshYWo3ZL+By4hQhHM5rbk7kX/t9peHRBkkAh03EaNBgf3qr/yM9jI+MYe17/Hf5X+ZLGLpsEDMTBEinUdAN40vczrsqvy1WTu180iz/JYWOkZXduSb9/EqsTVa9zczapc0yfLUEEkG0A+gHutsMPOKaVjk1eLYWbjK7eu/L0s2XGI4SK1w15zACRJJBGkHfRUYd1IWVn8DbjXQqpvPHlrf3t5eF+kvhPhyrTDSGVQ5pn5SC0ggxIGpg35LfGMs2Znmcd2VShKirO/Wz6eS1tu3tqa+lUeZBDmW/wDsABMgcpgakq3KfPMRgHSaS7z6JO69/Qi4nCzUAy1BTY0mBTdLyIMmoeYERvuU7MSo1oQblF3fN8l5fzyM7jK+I+JIp1gHZg8tpkNAM5cp+YuAJl1p9oaSNVONDJa8dLWu/jflboij4u2u8FtGjVaxx8wLQCbyGmPpEXF5ygqSN+H7NNOck3y99Rv/ALsYg02GoKtnfLDoAMTlAbrP2HZM0Otlm7R35/fUu+BcLrsqsBa4NaCGgtuW6ulpJ6AT+qT1MFeUasZRjrLnrt75hY7B4hzW/wCm/wA3lyAtgBzySX3yzEX2JNtIWxXCVKDabXnr02X2KQeEav1U3E7kGR6Em6eZGz/JU+Uj6Iw+EYwAMYGjkAAB0tZWnVUF0HHNCBySBZB2Psm0xK3QMAJaktCM3CNJzFsGTa3vbsre1klZMoWHg3maCfhGnYDtY/390lVkhPDwfINuHaDMCewSdST5k1Spp3sM4jh9N4gtEa6ActOttVOFepF3TIzw1OfIjU+D02yAJB/FLjM8ydOiseLqPVsqWCprREevwVpNrA6wcsDpY/orI4ySWu/vyK5YFZtNiZh8HTY2MrdLmAJjmYE6BZp1pyd2zZToQgrWHHNbyHoP2VWZ9S7IugMDZp72/dF2G+4JZIu2PZRGnbUj1cKwmSB7TY/mk0i6NapyY07hNImSxpN9ufPml2cegvzNRu+Zgv4bRGrGADmABJj0OyHCHQcatX/Vu7+NvqPsoNvDBfoLqVkVRqyi8qurBEnNGXyxrI15R23RZlilG2u/vmI+mCbtaRvIv/dUBeKV1uN/4lP/AMtn/KPdBFvkKcMz8Df+UJkXYD/DpxGRsC8QAixBpAjA0g3KKbQ3kAI5JZUVypwk7tagtwNMNyhjQ3YAaTyTsia01QuHw7WCAD6/ohIM1xxMAT2H91QJXuCW84QLKnuhupRadQPZKyISoU5bxXwFZTA0AHYQiw1TitkcWDkPZFhZI9BHMG4CdhOlB7oB9MGyHHqQqYWlNWktyE7hTCdSPb9Qo9mjF/iaXV+/Q26Z2GgHNF7a2PZPUWVHWQOwmYc0PQFrscXhIeVgl4TDKzs6LEXEE1RzHuE7WBK+2oHx2zEif7qiw2mlmewP+Q3mPcX+6LMHoNnFM/E2L3kR76IUW9EgbUVeTt5nHEsH1Nv1Cl2clyEpp7O4JxLZABntBUXCXQalFq90N14dEPylpkwGnuDIMT0hKUJaEqdaKUlZP46fB/W44KgO4KbVtyO+wluaQO4EN6ew31RoO8jnvaLkhLQi3Zagms3n1jeOcI0IuSXocKoP/Qj80XLFcQvCBtSOLwi5Fpg/ECLhZsE1Ai4ZGJ8QJ6BklsCaoRdD7OXQE1Qi4dlIQ1RzRcl2M+gJrBK4dhPoCcQ3mk2iSw1ToD/kt5ozIf5Sr0E/ym/ponmQflKl7c/MT/ICMwvytRA/5ITzD/LTB/yglmH+VmXbcWXGMjvtYW3mJU1MoqUFlu2JTNQu0AHIi8d5KuvHLe2pkipKdr6eX83Gq7nj8MzbUTbcdOf9MXJLY2Qp5leWy6L+ypr8TNPN5L9J1mwkgX3Wapi5p2avbx0+eh1cNwmlKOeMmk+TWunlqc7jLS4yWNt+MH3EifeVUsdCLs2l6ovlwZSjdJu/g17+Bw4w2DDh/wAwOmseYz9vVT/N05aqSfw/hkYcMqRVsrXld+WjSJdPEGMznCDYy2TBGjo3Vua2raRmnSzd2MG/G9l6J3DoYlj/AJcpiNovr5Qr04vfVnIlKcG4x0W26fo7O3vYKvVAjPEi4835TG22gVsVeVkvl/0qkpKlncvRPX12DlhAJFoHp0t6JZJJ2I9skr3Be1jhY+XnaOWu11KOeLtbUrqOD1b0IzgCPLmIvcZSfcyfZXK6fesn6maVsvdu/gHh6VpGbT6jcDkqqtTXW3oOCktrj7GR97ftPqqZzubKV72HGtiVVN3NUFbcKVWW+YhQRsA4JE8q6CBALQ5A8wKAuIUwuIgLgpCbBIQPMhCglmuAQgnmBIQPMwHBInGbAe3+whlkJgspc9BcpJEqmItFKO7Ac0k/pH2CGm2TjUhGFl78X1GnNO39too5WaFVi9zgU1oQllbuIHd/ulcMsev0NpTYGiAFfscByu7sSq2RCCdOpld0V/EOHtqA5y4jWJOnb0TUU3ZpPzLY4l0k5RbWnKxAwXA6DxmyECd8t/S6sq0adN5XCHpH/gqXEsROOZVJ+r/6S/8AsKjEZfYAfkFVGFOOqhH4E5cQxMtHUl8RRweiDOX+31U4939qS9EU1MZUn++TfqxmtwqmNKZJt9UTtJM6fyr4zlLSUtPL+jLOs43yp6+Pz3DbgWxZjek6j17yhz6tlKi94pC1MOSLn9f77JwqJPQVSm5LUSm1xmWlt7XFxztMfmnKcVazv79CMISelvfv1BOHdmEEBo1Ea2jXun20cr01BUJ5vAeyAWgegjv2VGd7l3Zray+hzjl2GUDXskk5+ZP9nkKx4IkabKuSadmXQaesQioFohKQAkoBCSgdxECuISmIAuQFzpRcdwSUAClcZxKLgCSgloIgVxCgdwCgaYJCCWbQB7BMn++miVuZKNR2tfT36hQmQuxsoLFJXuwSEE1JdAcoQSU5cj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data:image/jpeg;base64,/9j/4AAQSkZJRgABAQAAAQABAAD/2wCEAAkGBxQSEhUUEhQVFhQVFxcVFxgXGBcVGBgVFRUXFhcVFRgYHCggGBonHBcUITEhJSkrLi4uFx8zODMsNygtLisBCgoKDg0OGxAQGywkHyQsLC80LCwvLCwsLCwsLCwsLCwsLCwsLCwsLCwsLCwsLCw0LCwsLCwsLCwsLCwsLCwsLP/AABEIALcBEwMBEQACEQEDEQH/xAAcAAABBQEBAQAAAAAAAAAAAAACAQMEBQYABwj/xAA+EAABAwIEBAQEBgECAwkAAAABAAIRAyEEEjFBBVFhcQYigZETMkKhUrHB0eHwFCNiB5LxFRYzU3KCorLS/8QAGwEAAgMBAQEAAAAAAAAAAAAAAAECAwQFBgf/xAA3EQACAQIEAwYEBgMAAgMAAAAAAQIDEQQSITEFQVETImFxgfCRobHRBhQjMsHhFULxM2IkUoL/2gAMAwEAAhEDEQA/APVSrEVjZQABQIEoAApAAQgQ25qYDbqaEA2aI6oEIaISAE0ggATRCBAmkExnfDCBHZEACGoAUoAFMAUAIkAJSAQoAEoARAApjEQAhQIRAAlMYJQIRIBCmhiIAQoASUWEb0hIsAIQABCBAEJAAQgLAEIECUDsC4IENkJiEKQAkIAEhAAwgQhCdwBhACQgBCEACQgASEwEISAEhACFqLACQkAkIAEtTAFAHEIAGEAIWouAMJgJCQCEJgJCAEIQMSEAegEKNywAhMACEACQkIaIQIAhAAlqABIQIEhAAlqEIEtTuMQtQIEtQAOVIQhagdgSECEhACQmAOVACEIAEhACZUACQgBC1AgS1FhiZUgBIQAhCABhACEJgDlQAmVACZUwEyoASEAbwlKxc0NuKY7aApERCEWAAtTFYEsSsMHIiwhCxKwWQJYmPQTKiwWOgJC0ELEBoAWJhZCZAgTQBYhgNlqB2EIQKyByoDKjsiQrCZECsCWIAAsTAT4aLgJ8NFwE+Gi4AliYXEyIGCWIATIgASxFgELEWAHImAmRFgOyoEJlRYDZpXL9joSuK6FhMQkJCOhACZUAJlQAhYgLCFiBWBLEACaaAA+GgBC1INwMqAELECBLEBYE000AmRAhC1IASxMLglqA0BypBY4tQFgcqBCZUAIWoAHKgBC1MQOVFxg5UwuIWIHcEtQAhCABhSuISEgNsKKruWBCilcBRRRqB3wUBYFzANbJq70Qm0tWU3EOLhk5YIG50XQo4PN+45VfiVpZaav4lVgfFzTUFOq3LJgPBt68loxHC5Rh2kHfwJUOI5pKNRW8TU5Fx7nUuIaadwuIWIuAJamAJagLAlqBWB+HyVdSpCmrydgsw20gNb/kvP4rjMneNLRdeYDGMbAkbXPZc6lxjEU5au68SajcrH8UpiMxidyIAPI8l3cLxenVeWSsxumyYDIkXC66ZWcQgVgSE9BAwkAhYgAS1MdxCEhXGn1GjUgdyAgsVOUldJitIOhlBBxaOhBEEtQAkIAEtQIEtTuMEtTAQtQFwC1MYkIsI9AyKq5dYEtRcVhCEwK/GcRawWIJV9PDym9djn4niFOlpHVmexvECT5z5fz7Lp0qCS7q1OHVr1a+sn9jPcR4k17y3KQ0DtJ6Lo0aDjG99SNOOUz/AB+m8hjGNgzJOsA7HqtMczXde5PTmX/hjx82i1tDGSHNhoqC4jYv5FedxeCcJaHZw2MTjaSPRqFZr2hzSC0iQRcELmNWep0E01dCkJgCUAAVIkMOxdMHzOhZcTWlCP6auzBPieFhLK5jJ4rT/FboDHqvOVsLi6rzyV/C5S+L4VvLm+TsSabw4SCCOYXIqKcZOLVvM6UJRlFSi7rwG8UwuED16xss7epfFmW8S0Q5hazUySeZ0I9FooSs7s0U3rdlJ4V8Q/BJo13eWfK7XL0PRerweMSWWewV6GbvRRuqb2uALSCDuF11JNXRg1QsJ3GJCYrCEI0ECQkBm/EHimnQlrPPU5DQdys9bFQpq27PRcL/AA/WxNqlXuw+b8jy7iWMfXfmc4zOY30vbsFzO1k25Sep7KVGGWNKmrRXL7kTh/ijEYOoTTeS0nzMddpP6Hsunh5NwPHcUox7VuR7P4d4uzF0GVmR5h5h+F27StB5+UWnZlighYSECEhACEIAEtTAQtRcASxMAfhp3C5vi4KkubS3IeI4jTbvJ6K6NCcjFV4jQp6Xu+iMvxzxMGyBc6AD9VCviqGEVm7y6ffob8FwXGcRkp1b06XT/Zr+DHVuOVHGTEA6aegXPp/iDEQldxi10/s9LP8ACHDZU8sYtPrd3+YruPNeWh4y6DpO0Fd7h3GqGIn2aTjJ7X2fqea4j+D6+DpSrUp54rVq1nbrzuN8WAYc7pcfpA/hekou6yr1PIvqQaeLNakQRcugxsBurcijK/Kwndox2Ooj4jpnU7rj4qmu0k2baM2oJI13gHxscIfhVyTQ23LD/wDlcitTvqbqVXJpyPYMJjGVWB9Nwc1wkELG9NzdGSkrodVFSuoK7JFfxHFRLRrv+yVKt2scy2OBxbH5b0Yev2KPHHykc/zUjzL3KwYjJTeRlBmbn3LiUWHkzSSZhx4yq4XEOfQdma4g1GOkscf9n4e4WfFYGliY2mrPqt/7PW4BTpU0vfr4nrHhfjTcZQFcQA6Q5kglhBiCvHYvDSw9Vwl8ep2YSUkRcZSbVqFs+W7QG2iNbqEXlVzRFtGG4vw5lOo502JgD+6rpUaspRsbINyQXBeN1MMfKczCfkPLmOS3UcROntsRq4dVPM32A41SrNBa4TuDqF0YYtPmcydKUHZomfEC0xqtkEDnCsUmFmZLxT4qFKadGHOIgun5T+6z1sTk0W563g34fdS1bEaLkuvmedYioZvq43J+5XN3bbPa1JKKUduREf5TBgDbqrF3tUY52pvJJ2X1KzFnPmAtAnvC20f02pM4ON/+SpwhpZX87CcC8RYjBVCaLraOabtPcc+q6SSaujy9aLcssuR7f4X8T0cbSa5rgKkedk3ad+4SMU4SiXhQV3BQDQiBCEIARAApgIgC6x+PJ3garbSopHm8RjauJlljt0XMxvFOJEyGusf06rkcV4pb9Gg9t2v4PoP4d/D0cKlWrq83y/8Ar/ZR1n2de+i803fU9lBaog1qlwEM0wjpcq+OhxZlboT+iuw7UZ3ZCrCUqbS3I3CeN1GDLUJe0AjqJ76r1mD47Oj3ayzR68/7PGY/8M0cUnOl3J/J+a5FricWG0ZpQA4X5kr11PEQrUu1g79PfU+f4nB1cLV7GrGz96p9CmdhiRJ+Z178+Srnh8yzPdlSq2dlsiMKJnTvyXNnh3fY0qqrGh8McaxGGJ+FLqf1NM5ffRqwV6MYLvaF9Gc51FCndyeyWrfoek4DxXSqgNbVpfENi0PGaeQBuV56rho15Xb7vgPH1cdhk1KjKNubW38L4jlR0zzK1JKKsjyU5OTbe5V8UrltNxEZhESe0oRGklOaT2MvicM/zfHc1ofJDQ6TaSGxtNipeR0oVIadmrtGV4iw5TAaJMkgggAiALb6qR1qL11uQcBxCtg6mak8tnUTIcOThuqa+Gp145aiv/B0KdXnE9O4P4lZiqLBSytxDpFRk6QNWDcFeUxWBlh5u/7eTOjQqxn+7cg8XpvqucDOdoAaALQOfVKlJQS6HSp2SKn/ABrgEQd1ozmhMepYRzqrGUrOcQ1t/uVFzSi3LkPJmWprKlOth4YXio7lYR7m6KHE0t9iuPDIVmpRlZeRl+OcbruflJyZbENP5kLpxxbnFOL0PWcL4ThKUM0e8+rM7VfeZVerO42okVwzSRY2jsp3ymZxdRtrR8vIh44k7XzC+ug1V1Gy+Bzsc5SW1nmX0Ih8vV2pPTor/wB/kc5t0VprLm/DwIWJpSM25P2WulNxeXlY5WKoqcXU/wBm/kMYes6m8OY4tc02IsVq3Ry3GzaWx6d4d/4otIy4tsERD2AkHuFGzKJUU33TdYLjtCswPp1A5p/TVX0sNVqq8Vp1MNerCi7TepWu8VNLyGt8g+txiXcgP1XVhwZ27z18Dmy4kr92IWE8V06jssGb6ebRVT4RUWsZJli4jD/aLRaYLiNOs3NTcHA+45gjYrmThKDcZLY6EJKSTQ8XqJOx2dMLFbxHiRcS2W+hn+QuNX43KvDLTWVfN+p3+DcHwNB9pS70ur3XpyKOrW/6rj3PVxgQ3kkQNTf+SgvWjuxisALak/mkWwbeo1itIn1TROnfcpMRDDJvmJBH5X5rVC8lboVVUqbu9mQaGMyvDmiw2dcFdXBYurhJqcX6dTg8QwlHHU3Smnbr08UarA8QZXdlDWgujUwZ6dF7PB8Yw9eO+Vrk/wCOp864r+H8Rgln/dDquXmuRZY7C0KEfFyueADkYZkf7joAsmN43ShFxp6v6FPBvw9jOK96kslPnOW3/wCVvJ/Jc2Zvi3FqlaAPLSF2sZZvSw76leQrYqVZvOz6nwz8P4XhaTw8bytrN6yl4f8ArHm7W9dzJ8QBaZJvMiNuy04Zp6JHP4pTcdaju3y+p6L/AMP/ABgawbhqx84Hke4yXwbMM/VG+8K6cT5nx/g/ZJ4miu63qktvHy+hqa1NrLvLSTMzMQZnuVA80m5bFPxPE/HIYwFwY0gkGL2AJPvZM2UYdks0tG2Y+lw+oTUOSfhxDRoAAb9R1UrnZlXglFX35lXiKbiYcPNy5eyZqg1a62GMNma+WOIc3QtJt1lKUVJWlqi5ysrmmwPi6rlLahJzCMwAzdJXKrcIpt5qenhyNdHGOH7lc0HAMG7FsOUGG/URAB5dSuTjYflX3mtTs4TFRr6q6Rr8FwWjhf8AVJzOAME3M6SAFyZ4idTu7I2JOo8sUQOIY9s5oOZ58s7mLBOFO+3I6VODilEzHGsNSfSfUyQ65NyILdZ56R7LoYapONRQvoXKtUowbg/FryMo0h4zazYdF1XeLsd3B4iGLpKrz+jOe8WAvz6IS5miU03lWv8ABFxFYEGdpVsItPzMOIrRlF35XKx5tN/0AK2xWtjhTay5ndv5JDTxIt6furYtp6maaTjePp9yIRIPNar2ZzGlKLvuanwn4RNSKuJBbS+lps550E8m/muvhMC5PNUXp9/seexvEVC9Olv16eXibfFVRSpmlTYG5QAA0WAOlueq7lGjHRrY4FScpNt6spBggGgPMEzY6jnA/FotWj0IXa1CoE06bqjBlNmAn/5E+kqMkv2oE7vUzeAFag52IY5zHS5w5Fu887rhzwTlGVWXi/Q6scSoyjCPgrnovhnxQzFiNKjQCRserei49Snl1Wx1aVTNpzL8PVViy5gsTh3U35gTnmTJn/2nnuvJxmpKz2OnhqzpyUok+g7Nf378lXs7HrsLi4VoJrfoc42n0UjYlrYivZ7ykXpjbmWPJBJSK7GMG5srabZZKzjqVvwiR0HotWZJmPsm467DnDsLmdOjRvzPIKe5CjRu78iZiXSYnvvIFrqMmdOMEkorTw5EeoYBA5GI7c0hTbjFqK1toZ3ibdyRzAA58yulhWlsjx/FYt2cn5Lz6v8AgYohzIcHEEEEEagi4I5Qr3NSkc78vak1LWL0t1v/AAeheEPE4xUYbFOOczlfYZ/9hOxi3WEpRseG4xwb8vfE4Vd1bx6ePl9DZ4ikGNNOmWtLxDYtFo13OqgeXjJykpy1sVVHgZZTeXnO46XcZtDWuvcaIuaZYpSksui9PiBg/DdFpdmAdULQYbJAPKJ5p5iVTHVZWSdkUuK8LYlzi6nSaMzvlENLR239EOairyeh0sPi4TtT1k/BXv8AyaHgv/DtjiHVyWgaNafMY1Ljt6Lg4zjkYPLRV315HocLw2o45q+l/wDVfy9fl8TaNyMDaVKGNAns2NfU7rzVSpKpNzqO7Z6GhQVOG2i0SRn8bxBoyhxJLjHQDpyGishTcrtHYhTs+iM/jviEmpUyimIMTMwbDptZbaWTSEdyb0Don4jDmBAaBcjY3J5EWUZLJLQd1JamWx/DjSLnNaMur40bJt9o911qVdVEoyevIzUatTBVO0prTmit+J55AsRt+q0OPd1O3hOI069S8VZtbCPpi56e+9kJvY2TpRV5Eaq2dASArYvxMNWN9VG6QfDeC1KzoY0hps5xgBo6dei6+CwlTFyVv2rn73Z5zieLpcPg3JO8ltpf/htsDwLD0izyNJpiASASTu42uV6+FCEIqMYrTnz+J86q4urUk5Zmr8lsWeNqjQnpA1k7D1VtOL3MrK/GViQ5ogOdoRqBH1HburowFcpKrAYc90nWZkuiQB/t01VmVaAmydj6Rcym22YHzRcTaWxuYUUm22O6RnuOYgQKZElpDQwSTlMnMefJYcbONslru608OpqwsXfPey6+PQoBWNJwLHkOFw4HTouHUShojqQvLU9D4f4/o/Db8XMHx5oFpG/6rP2d9mX9p1Lunw4V81R5hozZhoAe5sTZeBdV07Rjua1NxK/FYcNAe10bQDMDQA35DsrYyb7rRuw+IlGWjswGvDrN15c+yd3Hc9TguIKrpU0f1Gaz4UzsRjciVKydi+MCDXaXbH+7gK6LyknFMeFEfVoFOEG9WDs1YVzS6Axpi2gJ/JalTnLSKdgzQpq82l8iO8ZJEGeW/O6g4uDsyaknG8dUV+JzEt6a3iOf7Ii1rcx1+0lKNvXXbr9it4lAke3tOnsteGUnZo4fE3CLcG79BkUifQbeqs7RRMyoSqavktkNfDymRPMHQzzVnaOSM08PGEnpo1z97G28L+MmtcP80veWxkeBMW+oC5PW+qbZ4zif4Zcu9g7K+8dr+Tf00N/heI4fEtzUnteOmoJ/E06HuFVVqQpLNN2R5X/E45VeyVKWby5ee3zHqT3eUNaGN+omB7Af265uJ4rShD9N3Z2uH/hfE1an/wAmLjHzV34c7FiKgs1thu6brzlfE1qzvN3+h7jCcOoYONqcEv583uybTeI5yOwANjPXZYmiySdyt4pVhthAgF19QNL76aKcEa8PHvau5Q1BLHAwCdydO60R0mrHRtd6HVcKytTyOIIBBcBB20UoynSlmRXUjya3IHGMU003MpNiGgAwCLH5fWCrqEHnUp+/ErnF5H196DXAqDoLKgygAjLbmCCSNVLFTV80HfxFTTy2ZkuO0mNqQ0Fro8wiGzzbzBC7GFlKULt3XzOZWap1U46Ma4bRz+W0m8lb8Jg3iq6pppef8dWdenx6lhsHKddNyXTn9i4ocGp5hncSI0FvuvXU/wAOYaKvK8n8PoePxP42xc21SjGK5c39vkWD6zA3KzygEaWNuS7tGgqaUYpJLkeSxOKqV5upVk23zYlHEZjEwbuIFzHc6Kco2KUx6tiD8RoY0lxAcTtBH99lCMe73thvwG6dMNBkl5Dr21m0HnqpXb8BaFLw+k8Yhza0Bt3ECwDRf81XF1M0tfIul2eVZeRajGBznhjTmdBvNoAHtfVWqO13sU3Kzi+HpsoPcTDxaN4PInmqMU0oSdtLbltDM5peJhXOkiw/eOa8w5KTTsd1Ky3JFd7S4kU4B2GnorqkoOTagVQjJKzke4twwbQGdpAfsSfnvAA35zovmOZuenI331MrjaFy2D5TAnckamPU+q305czRCSvcg0KjwDN4jQ3HZWTjF7G6nNqfgWeEw9OqYqHKfxAT2zC3ussnKGx38PxapThZq5ZYjwe9rczCx7PxAx6eZRjiYv8AdobKPHKVR2d0+j/oonU/NkpsLn36m2p5QuphsO6rSirtnTqVoU6brVpqMFzeiLrDeFzlzVHAukQ0XGt806wF6fB8KhGSdbXw5HgOK/jhO9LAxt/7v+F9/gS/EdYU2NpUmiX8hAEQMzo12HKAvRYSF+89kfP3UnWk51G2229db3MRx6uaLTOZ40zuvMwWgWtbNfZLH06cqX6sU17+HmdThmMxOHqZsPUcX0T0fmtn5FPhsW2oHOALRM5QZOgu4+68VxGhCnUTpK0Wuep9S4Dj54nDSdd3mnrbS+1m18uhV4wQSYjlvY7ooapK5kxqtOUstunP197kygJpj7rNU/8AIdTDpvDL5keswRMnfqrYSd7GKtTioOTb5+JDK0HNHsNXc05mOLTzaSD7hV1KcXpJX8y2lN2umaDgni6uyoxtSo5zMwBzQTBPPX7rnYrhlKcHKEbO3IvpYhXtUR6ZhcbnPReYnBx3NEqaSui3oYu/cbbROvK6pcTFOloVfFeItdDWizRa9u610MM95aG3DYeUe892Z+vXJ00t6/x+66EYKOx1IU0iGKgEunSb6aJ5b6FzXKxC4F4ha99SjiCKcmWuuJ2DTPpym6txWBlGEalLXqjgTr/qyhJW6F9j65cIZLC6GkukQ0aFvIa3XOpQyu8tbfUc3dWWhieKZqlRxzTFhHTcLuUMtOCVjj11KcmyC17mn5TPT7aLRZPZmdXT1RZUMQ92ub+Oa3UONYrDaZ8y6PX5mWvwrD19cuV9UO0i7MJIDTuF1sN+IZTeXXNrpa5y8RwXs+9/r1uXWEbBFjpGn6732XpsPXlVinJW0vv7+pwa1KNOXdd9eg9Ue9pJ0kiwg+UW23WhKLKbsfLmsIcIGYBwvBncuOqhZyVuhJuxRV6TH1fiGPluRJzQZmNhKfZRc1LwH2klHJ4l14e4BUqPNR4yU3RqIJaPpiNOq52K4jTw7fOT2S5eZnq4iMUordXLPxJla0sYymXP8tOWNfoWgt0011m68vLEVajvKTfqUYVuU80m7LfW3U8s4hSLSS1kNefK8tDZAtsIAJBWmliHZxe75npqVmld7ciIaLuZPYW9Fr7OT1u/RaE88eh7xxl4flpU4dUDspg2Y4c9zqSvltNZdXsaM2pS+I2ZWlsw4BpygGTJgR7Hnt3WnDO7TL6M9Sqw9CRIbEC8QNBvPNXyetrmuNTkxyhhWa5g3nv5iJiyjKUtrGuNZmlp4P4tAsc50DfSDzAnVa+F8JqYupnfdh16vovvsZK3G1w+opws5dPDx6AYXBU2S2mIbA+JUPzkQCRPMzGwEr6BhsLTw0EoLX6+Z5niXGMXxCeavLTlFftXp/OrYuMJNQBtyCMouGhoBhx/nVa4WULv+/I5sdIlJxXFsose6o+anzO0zXaHBjG31PXbstMXzS7qLIRcnZGW4pXFbDAfKTUJcX6thliREDUgd0V49rDp58v7NNL9OfXy5ma/wvh0hULozaWiRbyzzuDC5E8HGNHNO2vv4nUpYyrGs1SbXLR+9BDVa/LAIP1SZHds6W/NcrEYSOVOgten2/k9FgeKSnUy4qSte9/vyTXIsMPT62N2+mq4U34a8z3WHpp7vR6x/kHGGG2Gvp90UtZakMa+zp6Lf3uV1VpOx/vNa4tR5nGqxnPZP31I5CtVmY2muQ61s91W24svjFTXibPwRjq+jhmoifMdjyBOvZcbiOGpS1jpI24dTlG0viajF41xBE67LDToRgaqVCKdyG2oSIOu/fSwV5ocUndEeoYiAIjU6f2UFq13KrEYiIaSXOm4buC0+38K6ML67LqOU0nbn0+JUcaoB1N1R3zshttIJFt9Jj1WzCzamoLZnM4jSUqTqy/ctPjb7jHB/ERpw2qM7Q0taSXBzARAAIN2jkrcTgFPvU9Hv4P+/E4lOvbSfxJxxTS4OaQ9otA0/dZezko5XoyMnllfdEqmxtMBwuD9MTHqddgqZOU+6/iSUVDVbDtXD1BTDwRJuRFyDaLBRU6bnlYShNRuSeDYTNAIzNcSND5QO4UK1Z03mi7NWJU6SnHLLVO5NqYdzSQ7YkA8xGo66fdfRfw/xGONoK77630t/VjwnGMG8LWende3vqJiGgtIjYGe3b1916NbnGY7wvhVTFHzNDabDrGvRo3t6LDjcdTw0e8rvkvv4FNSsqe25rsNwylTDQGNJaLEgT3mNV5avxCvWk25NJ8k9DBOrKW7HH4gFzmkj5Z1+m4JjvN1iIa7mfrYiPiODTBL4N9clnAk/Kek3dtKkaowTyxb6fX6nnHiGsaWSk4Tc1Df8Uw0XkAS7WJknkrEekwkVUvUXl8CpbiiLSVbGtOKsmzW6SerR9EtwLWEvDJfeSPLJi99ivnrd9GWRZWcT4M6s4Oa1odoXEukQbjKCQLEa9FbTqZVYviktCdV4XSpZqkSYcC0aGBYA/T/ACoZpSsiVpJaGa4Vg5zVKgPwdWXnNr5aY3PVenwHBqmKcZS0j839l4/AzYrikaXdp6y+S8/sX1ckkAiLWbqA3ST30gL2lGnClBRhsvdjzDm5Nybu3zIlSqYFJpENAGwmDdxgWFptqr1FazfP3YaS/cyCMaXFrmWphsiQcxDCfNc6Ra/4pV3ZpJqW/wBySj1MrxioKlUEFxOfaB8otrd0RvAGuhWyMLJFkXZMlcTwFJtOmXD/AE2yXAEgE3kuAu68WOyplad8xKEpJ6bmT4/jXOYKbabGUpIAaA45pE3i2gsNlgx0p5cqXdenwN2FhFSzNu+5VMpwQHeX21Im/QrGoNNKWnvmaHK92tQ6WOczyuvBvIuI2m0LLUoUpXVSKu+fM62F4ri6Dg4TbjHaL2a6dbepKbVbW/m1tZOyw/4qd70ZfHR/Y76/ElCtG2KjZ+F2vvf0sO4jhbwLCBbQyT1sdFRLA4un3p039fobvzmBrLJSrQ5c9fn9BrD8HqPgNE/kO6xyxCi3c1f4+XZp3XxNFw7w2xsOqkOP4Rp6nUrHUxMn+00QoRXI0DXgANbAA0AsAFje5bke43RnzF2psI5ILJ20SGph02G07kxseSCdrqxFxFSMzj8rQRA2gTvv/CEr6IlpFXKnhuLc/wCLULYAAgm3lBcbjn1WmtTUcsE7+0Z6FWU1KbVuj8iqwVF8VWPg5xN3C77FonutlWcLxlHS3hy5nPoUqmWpCrZ3133fIqsW0NhsAkCHQZ80mVspNyu789PI5WIjGnaLV3bXW+o1QrZLtlp/vNTnDPo9SinU7NXWhe8D441pisC4bR+d9VzsVgpNXpl9GpBu0j0ThOMw1Rs03h8x5ZEzBtlmy5FThmK5Wfl/Zlr8aoUJONWMo+LTcem6uiRWa5wy0y2mT9QECD+F0GFso8Kea89V49Tz+L/FMFBqC1vpba3r9LHYbhTQ1ozO3LpEydCcxk9V6DD1Z4dWpuy8DxmJ4hVrTc56vzLGjgKQcCQHGd7gWJ00lbZ8VxMoZb28VuZHiJtWLAn2C57k27srbIlLyuIkkgk3cSZMnL6At90DlrqBinBrgAPM5r430gm1pkmdtEDjG68NDLcfdUFN1Wt5YaWMbYiRBDnQcoBIsLk2UkdLCqDmqdPXm39ueiPM+M4o1nmqZzPd5pB+bm3p02Vq0PTYemqUVTWy+g1/guGpANjBIBvfmgl2sXseseEfGb4FLEVBc+R75tYANcRqNSHErm4rhFKtJSg8vXoc6depSV13kbptdwbIc0g38oFzz3nRXUfw3Qds02/Ky+5kXGKj0SRV43GUsshwc8yASQb/AClwDrWld/CcHoUJd2ntz3ftlcsVXqPvydvfQh1sRM1LiXQ3MdoGg7TourGFu4QS5DlDEBzSQ2AbSZuAYaZ109lGUGmrv3zE0R/iGHOc0kjPAibGQHRMCY3mJVmXVJeBIoXF1YgEOYxjYexg5GS3aSdo5zZa1aC6t8/fQl4i8TdE/DAAgS4QHZQYDGu2tvNzfRKCbWrBaFK7FVH0jJlzHEkm/liCI01v6bpq9rottHNYiY2kXMAAy0qZOa3z3luSBJJOu2/eurDNov28/Hnp6llOSTu3dvbw8zOYiiwPeZJbLoiTIDoEaD7kR1XGqU6cZyk3pr9be/udKEpuKS30INQ3/NZZN3L4iitvJnZLPbmGXwLjh/GXtgOJc3TqIEen8LdT4hKkrSd0U/ke2f6a1NPw/HOcyTubdZk7b7ei8dxqUJ4lyg7338Nj6RwCNRYOMKkbW0Xj9vIsGO/vPqVybnYkgqbhvGupsJ211QRknyHHP+57TY+wQRykUPO8T05JXLrLkRsU6AZ15WgDnfupQV2N2sQR55bcsqXJ0gZbDa9iYGiv/ZrzRT/5O7ya+VvexnOIYf4YaA4kkF1ojUhmnPVdOjPO22vfM4GLpdiklJu+vLxykBlM5r9zvZaXJZdDBCm8936jtVhv5ZG8zOkjTSxlVxa66+7ltSD1VtPHfa68tNfEjOaNv3V6b5mOUY8hylVcwy1xB5gkFLTcjUipxcJapmz4B4tc6G1IJG95I5gp5TxfEeDxpPNDY1GE4p8QgZjc7A/LyBO5/eErHEqYfIr2L3DYo5gMpDLy82GuUADnP5hRsYnTVr316DgxZc6Gt8oiXGwAM7m7jYWjdMMiS1Cx+IbSaSBJ1gbkX2169EBCGd2KziXE8mHZiKjbtg5WiTLpADZ79TeyaXIvpUc9V0ovfmzMeJqTnVMO+qP9BnwzUzWpl5mTcy45THuOalE6WCklCpGH7ne3W38amExr5qVHNhrM7oE2gutljpGllYd+mu5FPV2Q7X4w/MchhugsNBZBCGGjbvbkinWLdDImbEz3B1/JTK5RzGk4H4oqMytz+QHSZjoZEgdeqcZShrFnNxOAi7ytqXb+M03ODWkFwDYAktbIuSXaum8Dmu/gMQ6ytLf6mSNKpBXlsShxDz+W4bMxodYme3PdbnT7tnuyad1qSsJWcGQHSSScwFpcSJB6SVXOCcrv3YlZESpWd/j5WTmdIkkGA0AZzOkCD36wp5V2l2NLUh4BgotNN1QvOUlxJBtIIJi2hntqp2bsSk7u9rCOqmoJHyh1jGlrSSYkaQL2tY3nZR8yJTYbC5arml0vc0lomDlafngmd9D9oSi1GT11fItk24qy0RE4hEfDDpa4ktEOhuWMt94ALo6lVVLNZOvy/wCdCyne+e23zKPDYbyySCwu+YkACJgazeCufSpd3vbN78vubalTvWW9ttb/AGK2s0A+WYGpjf3XOqJKXdZri21qNklVtsmkHO1z+n8WVNSV+6bcPSce/wAvaNZ4ezBsuPIATOu5AFivNY3K5d1HvuGRqKl+o/fw+5omO/uyxG5oDPO03i8ADr6pgl6Cmra+v925SgMquRWk/O6QRMa2bNiRzsm1/qhrqyBi3TVA+UZcx3LhIEW0nRX01an1f0KZy/UUdlb4+BMfLfcROjb6wOn5Kla+9y93sUlXDF1QOqEkPqQGi9gbEnQCx0W5VFGFoaWW5zJ0XKonUu05beHK47T4eDULohsuAaCDBZH3PJQdZqFuemvmTjhoupmastdF4e/Qj8da1kjI7zAGSbEmZcRrIkbq7C5pc9jNxDJC/devwvrr6f1sUTbm/wAq3vRabnFVnLXYdr0BE+0R3nqNVGFR3sSrUI5cz9+PkdgmZXt1gxcDadlepJnFxtCfZvS7seqcEwtN9OBJn5nBzhpbLINhM2GtrJM+fYqdSE+9pblZfQteD0wMzmVM1MuIDQGhrXBxzAZROp3J+yTM9Zt2Uo2fXW7XL3oPjF06OWixsOdJDWiMom7nep73QRcZzTnJlTxylUqB2RwaS0WeRDQHND8wjl3lNM0YaUINZlfXlz6ETiWLpkVcxAo0CwgkS7NYAwTGUQ4SRqRyTRdRpzTjl/dK/lYp/ExbW81VxDWFoLGuOVtTI5xAEea9y68Zo5qUTZgs1LSC1fPqrr4eXgYgEF2nkN9p6loPODaVM7mtt9RupXYCRlPrY/kgajNrclFhkRHqRb21PRSuV3XMn0Ybd0gDWWzPuQL9bpGeV5aL6k3g1SmS6G+Z1xu4jeJNt911OHyipNMz4qM0lroaDDYVrYtJsCC7NJidG9/zXooPu6X9+Zz813qSqjn1IGVzWAREwSeRjSZFumyStHW+pYWDmNpsDWwYBnoQHG9v4VCblK7AgV3XBgQJadxln5dNbnpdWpMYxTxRe5zG/JIm06CRNgenaOilZLV7g1oRBQuKhIkEjaSWkmHHl01sn3b6Eru1iDxRhLmyQQDA+YgnLuJveNdIMquortMnSdkylxrBmJc7O0wQAcrCRI2mAI7mVhrRV+87rpy08vbNlOTtaKs/n7+hXYlziXMzSBEwABNheNgdFhrObbhe9vL3oaYKKSlYguokRIIkxpqsU01ua4SVy34XwZ1QSZA5RJOpjpoLlc7E4pUHtf8Ag9Dw7hzxMLuTS6dTT4ai1jQAQHQAcpE+WARJ/wCq89OUpO728fE9jSyRiox8tPAmusOTYJIAlxtsFWt7FrlzOY53LLM6kF3ewgH1TkktmEXdXYNVpc0gEiRqNu0629LoWjva4S1Vlp4iU6Fi0WAEdSe/dDfNgmloMnh7Q4uBdcZSZkn+8+Sn2ratoQVNKTlzasOPEugOIhs5RyOjnSLmyjsth3724OFwLKZ3c9o1cSTDjN+kypTqSnfkn8CNOnGFrfF6sbJa4kmQReBrH0kgTAg6Is1oh3Tdyt4pw0OeAXknISAAJEWkyb6620WqjWcY3S5mLE4eNWdpPW2i05EGrwciGtOV5mS5zYkGGgRJ5q6OJT70tV4XMk8C7KMHZ9Xb5Et3BBSac1TNAGYX7gdBunTxKqStaz5Gevg50IZs2ZLdc/je68BPDPBqmJeZeGsFzJkuF4yTobdu66GVLVHi+JcYjh4uMo5r8m29fF+767HozmNb8NtOMpOXX6cwBc0auO5PT1QeFu5Xc9/L3Y7EcXFMFry2mQ4hrQ5pLg0gyR9AjXvsiw4Ydz1jd6avX2yPxR7KZPw2gPFPyGfMJcM+WGk026gusJnumiyipTtmel9em2nNXfhqUQxrgSCM1K/xZcBNx5jYS4QZ3t0KlY3dlFpNaS5af90KOrVNAPrAudT+KBQfa7Q9xIIMTlA5fVKkboxVVqm7KVu8umn8ltxugMZhxlDqbpdWa0QA5p+UuF3Ew6Oflda4UVozJhpvC1u9qtI36dei5fTxM7w7hrqoAcC1rczS6IJfEZATMm9+5U7nRrV4wd1q3bTw6hVcNQacpfcQDDXOEgAEzN7ouxRnWkrqPzSH8HwipVqtZhoquAlxDgWgz+ITH2TWpZCWeLzKxqqHgDFv/wDEdRZaCRnqOAt8oIACnGNw7JL3Y0HB/A1Kl9Od34nWk840XQp1FSj3X5mWpSq1Xbl9C4p+GWDYTcCB+fPur/8AIyZCOCmtyJW4ABNm5RrpM7bK+ONb8yMqDiV1bADYTcmx0MR5mz1P5rVGtcpsyuxHCBUDmgnU/IGtgRzM7HXorHWsug47h0OECkw5RlAEeUDNpqXEXOpmJUVUX7UEm27siHhbtGggay53X5rgybdNSrVWSEQ63hgukuqOIcdIHORt/eijnTumWqo1shqv4SYQ0OzQNgQJA00FtuR2sq5U6dRJPkTjXnFtrmTHeHA5oaMrRbKBFgCJGt5HMqNWVPJbaxOmp5utyQPCoB0bNrxG5Nuepi+6w1K9Bq7V34HTpUaqdk0vMkO4AWtMW6C/fRcbGYfC4j/W3rb/AL5HoOH4/FYeycrq/S/w6eYzV4fGrgItr6iAQuFXwEI6qVj02H4lOppl9SAS1tszZ/8AULSeS5/Zy3tfkdFV6eZxbs0rteH2GK2NYJJq0xFiczYH3VscNVckspRPiGGhTc82iduuoBrhx8j2OF8xDtBaBAufcbJyoShdNEqOOo1oqUZaMZrYoNLS2pSFOTFy467QY5pqhJp3i3Ij+bpxs80VHz98xHcTZIFMtNw25c2BzGYebSwHLVN4WSjeegoY+nUnkptP5fPmMt4rSpAefPo3UOdzzPeXAR3+6OwnN7W+norDeKp0o732XK/m23b3bcR/HaAGZz2mRmgEOObTLA02ufshYWo3ZL+By4hQhHM5rbk7kX/t9peHRBkkAh03EaNBgf3qr/yM9jI+MYe17/Hf5X+ZLGLpsEDMTBEinUdAN40vczrsqvy1WTu180iz/JYWOkZXduSb9/EqsTVa9zczapc0yfLUEEkG0A+gHutsMPOKaVjk1eLYWbjK7eu/L0s2XGI4SK1w15zACRJJBGkHfRUYd1IWVn8DbjXQqpvPHlrf3t5eF+kvhPhyrTDSGVQ5pn5SC0ggxIGpg35LfGMs2Znmcd2VShKirO/Wz6eS1tu3tqa+lUeZBDmW/wDsABMgcpgakq3KfPMRgHSaS7z6JO69/Qi4nCzUAy1BTY0mBTdLyIMmoeYERvuU7MSo1oQblF3fN8l5fzyM7jK+I+JIp1gHZg8tpkNAM5cp+YuAJl1p9oaSNVONDJa8dLWu/jflboij4u2u8FtGjVaxx8wLQCbyGmPpEXF5ygqSN+H7NNOck3y99Rv/ALsYg02GoKtnfLDoAMTlAbrP2HZM0Otlm7R35/fUu+BcLrsqsBa4NaCGgtuW6ulpJ6AT+qT1MFeUasZRjrLnrt75hY7B4hzW/wCm/wA3lyAtgBzySX3yzEX2JNtIWxXCVKDabXnr02X2KQeEav1U3E7kGR6Em6eZGz/JU+Uj6Iw+EYwAMYGjkAAB0tZWnVUF0HHNCBySBZB2Psm0xK3QMAJaktCM3CNJzFsGTa3vbsre1klZMoWHg3maCfhGnYDtY/390lVkhPDwfINuHaDMCewSdST5k1Spp3sM4jh9N4gtEa6ActOttVOFepF3TIzw1OfIjU+D02yAJB/FLjM8ydOiseLqPVsqWCprREevwVpNrA6wcsDpY/orI4ySWu/vyK5YFZtNiZh8HTY2MrdLmAJjmYE6BZp1pyd2zZToQgrWHHNbyHoP2VWZ9S7IugMDZp72/dF2G+4JZIu2PZRGnbUj1cKwmSB7TY/mk0i6NapyY07hNImSxpN9ufPml2cegvzNRu+Zgv4bRGrGADmABJj0OyHCHQcatX/Vu7+NvqPsoNvDBfoLqVkVRqyi8qurBEnNGXyxrI15R23RZlilG2u/vmI+mCbtaRvIv/dUBeKV1uN/4lP/AMtn/KPdBFvkKcMz8Df+UJkXYD/DpxGRsC8QAixBpAjA0g3KKbQ3kAI5JZUVypwk7tagtwNMNyhjQ3YAaTyTsia01QuHw7WCAD6/ohIM1xxMAT2H91QJXuCW84QLKnuhupRadQPZKyISoU5bxXwFZTA0AHYQiw1TitkcWDkPZFhZI9BHMG4CdhOlB7oB9MGyHHqQqYWlNWktyE7hTCdSPb9Qo9mjF/iaXV+/Q26Z2GgHNF7a2PZPUWVHWQOwmYc0PQFrscXhIeVgl4TDKzs6LEXEE1RzHuE7WBK+2oHx2zEif7qiw2mlmewP+Q3mPcX+6LMHoNnFM/E2L3kR76IUW9EgbUVeTt5nHEsH1Nv1Cl2clyEpp7O4JxLZABntBUXCXQalFq90N14dEPylpkwGnuDIMT0hKUJaEqdaKUlZP46fB/W44KgO4KbVtyO+wluaQO4EN6ew31RoO8jnvaLkhLQi3Zagms3n1jeOcI0IuSXocKoP/Qj80XLFcQvCBtSOLwi5Fpg/ECLhZsE1Ai4ZGJ8QJ6BklsCaoRdD7OXQE1Qi4dlIQ1RzRcl2M+gJrBK4dhPoCcQ3mk2iSw1ToD/kt5ozIf5Sr0E/ym/ponmQflKl7c/MT/ICMwvytRA/5ITzD/LTB/yglmH+VmXbcWXGMjvtYW3mJU1MoqUFlu2JTNQu0AHIi8d5KuvHLe2pkipKdr6eX83Gq7nj8MzbUTbcdOf9MXJLY2Qp5leWy6L+ypr8TNPN5L9J1mwkgX3Wapi5p2avbx0+eh1cNwmlKOeMmk+TWunlqc7jLS4yWNt+MH3EifeVUsdCLs2l6ovlwZSjdJu/g17+Bw4w2DDh/wAwOmseYz9vVT/N05aqSfw/hkYcMqRVsrXld+WjSJdPEGMznCDYy2TBGjo3Vua2raRmnSzd2MG/G9l6J3DoYlj/AJcpiNovr5Qr04vfVnIlKcG4x0W26fo7O3vYKvVAjPEi4835TG22gVsVeVkvl/0qkpKlncvRPX12DlhAJFoHp0t6JZJJ2I9skr3Be1jhY+XnaOWu11KOeLtbUrqOD1b0IzgCPLmIvcZSfcyfZXK6fesn6maVsvdu/gHh6VpGbT6jcDkqqtTXW3oOCktrj7GR97ftPqqZzubKV72HGtiVVN3NUFbcKVWW+YhQRsA4JE8q6CBALQ5A8wKAuIUwuIgLgpCbBIQPMhCglmuAQgnmBIQPMwHBInGbAe3+whlkJgspc9BcpJEqmItFKO7Ac0k/pH2CGm2TjUhGFl78X1GnNO39too5WaFVi9zgU1oQllbuIHd/ulcMsev0NpTYGiAFfscByu7sSq2RCCdOpld0V/EOHtqA5y4jWJOnb0TUU3ZpPzLY4l0k5RbWnKxAwXA6DxmyECd8t/S6sq0adN5XCHpH/gqXEsROOZVJ+r/6S/8AsKjEZfYAfkFVGFOOqhH4E5cQxMtHUl8RRweiDOX+31U4939qS9EU1MZUn++TfqxmtwqmNKZJt9UTtJM6fyr4zlLSUtPL+jLOs43yp6+Pz3DbgWxZjek6j17yhz6tlKi94pC1MOSLn9f77JwqJPQVSm5LUSm1xmWlt7XFxztMfmnKcVazv79CMISelvfv1BOHdmEEBo1Ea2jXun20cr01BUJ5vAeyAWgegjv2VGd7l3Zray+hzjl2GUDXskk5+ZP9nkKx4IkabKuSadmXQaesQioFohKQAkoBCSgdxECuISmIAuQFzpRcdwSUAClcZxKLgCSgloIgVxCgdwCgaYJCCWbQB7BMn++miVuZKNR2tfT36hQmQuxsoLFJXuwSEE1JdAcoQSU5cj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like.te.ua/wp-content/uploads/2014/04/pigu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59" y="3833240"/>
            <a:ext cx="2535440" cy="14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12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err="1"/>
              <a:t>Багатоатомними</a:t>
            </a:r>
            <a:r>
              <a:rPr lang="ru-RU" sz="1800" b="1" dirty="0"/>
              <a:t> </a:t>
            </a:r>
            <a:r>
              <a:rPr lang="ru-RU" sz="1800" dirty="0" err="1"/>
              <a:t>називаються</a:t>
            </a:r>
            <a:r>
              <a:rPr lang="ru-RU" sz="1800" dirty="0"/>
              <a:t> </a:t>
            </a:r>
            <a:r>
              <a:rPr lang="ru-RU" sz="1800" dirty="0" err="1"/>
              <a:t>спирти</a:t>
            </a:r>
            <a:r>
              <a:rPr lang="ru-RU" sz="1800" dirty="0"/>
              <a:t>, у молекулах </a:t>
            </a:r>
            <a:r>
              <a:rPr lang="ru-RU" sz="1800" dirty="0" err="1"/>
              <a:t>яких</a:t>
            </a:r>
            <a:r>
              <a:rPr lang="ru-RU" sz="1800" dirty="0"/>
              <a:t> два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атомів</a:t>
            </a:r>
            <a:r>
              <a:rPr lang="ru-RU" sz="1800" dirty="0"/>
              <a:t> </a:t>
            </a:r>
            <a:r>
              <a:rPr lang="ru-RU" sz="1800" dirty="0" err="1"/>
              <a:t>Гідрогену</a:t>
            </a:r>
            <a:r>
              <a:rPr lang="ru-RU" sz="1800" dirty="0"/>
              <a:t> </a:t>
            </a:r>
            <a:r>
              <a:rPr lang="ru-RU" sz="1800" dirty="0" err="1"/>
              <a:t>заміщені</a:t>
            </a:r>
            <a:r>
              <a:rPr lang="ru-RU" sz="1800" dirty="0"/>
              <a:t> на </a:t>
            </a:r>
            <a:r>
              <a:rPr lang="ru-RU" sz="1800" dirty="0" err="1"/>
              <a:t>гідроксигрупи</a:t>
            </a:r>
            <a:r>
              <a:rPr lang="ru-RU" sz="1800" dirty="0" smtClean="0"/>
              <a:t>.</a:t>
            </a:r>
          </a:p>
          <a:p>
            <a:pPr algn="just"/>
            <a:r>
              <a:rPr lang="uk-UA" sz="1800" dirty="0" smtClean="0"/>
              <a:t>Двохатомні спирти (</a:t>
            </a:r>
            <a:r>
              <a:rPr lang="uk-UA" sz="1800" dirty="0" err="1" smtClean="0"/>
              <a:t>гліколі</a:t>
            </a:r>
            <a:r>
              <a:rPr lang="uk-UA" sz="1800" dirty="0" smtClean="0"/>
              <a:t>)- похідні алканів, у молекулах яких два атоми Гідрогену заміщенні на дві </a:t>
            </a:r>
            <a:r>
              <a:rPr lang="uk-UA" sz="1800" dirty="0" err="1" smtClean="0"/>
              <a:t>гідроксиильні</a:t>
            </a:r>
            <a:r>
              <a:rPr lang="uk-UA" sz="1800" dirty="0" smtClean="0"/>
              <a:t> групи. Загальна формула </a:t>
            </a:r>
            <a:r>
              <a:rPr lang="uk-UA" sz="1800" dirty="0" err="1" smtClean="0"/>
              <a:t>гліколів</a:t>
            </a:r>
            <a:r>
              <a:rPr lang="uk-UA" sz="1800" dirty="0" smtClean="0"/>
              <a:t> - </a:t>
            </a:r>
            <a:r>
              <a:rPr lang="uk-UA" sz="1800" dirty="0" smtClean="0"/>
              <a:t>С</a:t>
            </a:r>
            <a:r>
              <a:rPr lang="en-US" sz="1800" baseline="-25000" dirty="0" smtClean="0"/>
              <a:t>n</a:t>
            </a:r>
            <a:r>
              <a:rPr lang="uk-UA" sz="1800" dirty="0" smtClean="0"/>
              <a:t>Н</a:t>
            </a:r>
            <a:r>
              <a:rPr lang="uk-UA" sz="1800" baseline="-25000" dirty="0" smtClean="0"/>
              <a:t>2</a:t>
            </a:r>
            <a:r>
              <a:rPr lang="en-US" sz="1800" baseline="-25000" dirty="0" smtClean="0"/>
              <a:t>n</a:t>
            </a:r>
            <a:r>
              <a:rPr lang="uk-UA" sz="1800" dirty="0" smtClean="0"/>
              <a:t>(ОН)2</a:t>
            </a:r>
            <a:r>
              <a:rPr lang="uk-UA" sz="1800" dirty="0" smtClean="0"/>
              <a:t>. Перший  представник цього ряду - етан -1,2- </a:t>
            </a:r>
            <a:r>
              <a:rPr lang="uk-UA" sz="1800" dirty="0" err="1" smtClean="0"/>
              <a:t>діол</a:t>
            </a:r>
            <a:r>
              <a:rPr lang="uk-UA" sz="1800" dirty="0" smtClean="0"/>
              <a:t> (етиленгліколь).</a:t>
            </a:r>
            <a:endParaRPr lang="ru-RU" sz="1800" dirty="0" smtClean="0"/>
          </a:p>
          <a:p>
            <a:pPr algn="just"/>
            <a:r>
              <a:rPr lang="ru-RU" sz="1800" dirty="0" err="1" smtClean="0"/>
              <a:t>Якщо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/>
              <a:t>молекулі</a:t>
            </a:r>
            <a:r>
              <a:rPr lang="ru-RU" sz="1800" dirty="0"/>
              <a:t> спирту </a:t>
            </a:r>
            <a:r>
              <a:rPr lang="ru-RU" sz="1800" dirty="0" err="1"/>
              <a:t>містяться</a:t>
            </a:r>
            <a:r>
              <a:rPr lang="ru-RU" sz="1800" dirty="0"/>
              <a:t> три </a:t>
            </a:r>
            <a:r>
              <a:rPr lang="ru-RU" sz="1800" dirty="0" err="1" smtClean="0"/>
              <a:t>гідроксильні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групи</a:t>
            </a:r>
            <a:r>
              <a:rPr lang="ru-RU" sz="1800" dirty="0"/>
              <a:t>,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належить</a:t>
            </a:r>
            <a:r>
              <a:rPr lang="ru-RU" sz="1800" dirty="0"/>
              <a:t> до</a:t>
            </a:r>
            <a:r>
              <a:rPr lang="ru-RU" sz="1800" b="1" dirty="0"/>
              <a:t> </a:t>
            </a:r>
            <a:r>
              <a:rPr lang="ru-RU" sz="1800" dirty="0" err="1" smtClean="0"/>
              <a:t>трьохатомних</a:t>
            </a:r>
            <a:r>
              <a:rPr lang="ru-RU" sz="1800" dirty="0"/>
              <a:t> </a:t>
            </a:r>
            <a:r>
              <a:rPr lang="ru-RU" sz="1800" dirty="0" err="1"/>
              <a:t>спиртів</a:t>
            </a:r>
            <a:r>
              <a:rPr lang="ru-RU" sz="1800" dirty="0"/>
              <a:t>.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гліцероли</a:t>
            </a:r>
            <a:r>
              <a:rPr lang="ru-RU" sz="1800" dirty="0" smtClean="0"/>
              <a:t>. </a:t>
            </a:r>
            <a:r>
              <a:rPr lang="ru-RU" sz="1800" dirty="0" err="1" smtClean="0"/>
              <a:t>Загальна</a:t>
            </a:r>
            <a:r>
              <a:rPr lang="ru-RU" sz="1800" dirty="0" smtClean="0"/>
              <a:t> формула </a:t>
            </a:r>
            <a:r>
              <a:rPr lang="ru-RU" sz="1800" dirty="0" err="1" smtClean="0"/>
              <a:t>гліцеролів</a:t>
            </a:r>
            <a:r>
              <a:rPr lang="ru-RU" sz="1800" dirty="0" smtClean="0"/>
              <a:t> - </a:t>
            </a:r>
            <a:r>
              <a:rPr lang="uk-UA" sz="1800" dirty="0" smtClean="0"/>
              <a:t>С</a:t>
            </a:r>
            <a:r>
              <a:rPr lang="en-US" sz="1800" baseline="-25000" dirty="0" smtClean="0"/>
              <a:t>n</a:t>
            </a:r>
            <a:r>
              <a:rPr lang="uk-UA" sz="1800" dirty="0" smtClean="0"/>
              <a:t>Н</a:t>
            </a:r>
            <a:r>
              <a:rPr lang="uk-UA" sz="1800" baseline="-25000" dirty="0" smtClean="0"/>
              <a:t>2</a:t>
            </a:r>
            <a:r>
              <a:rPr lang="en-US" sz="1800" baseline="-25000" dirty="0" smtClean="0"/>
              <a:t>n</a:t>
            </a:r>
            <a:r>
              <a:rPr lang="uk-UA" sz="1800" baseline="-25000" dirty="0" smtClean="0"/>
              <a:t>-1</a:t>
            </a:r>
            <a:r>
              <a:rPr lang="uk-UA" sz="1800" dirty="0" smtClean="0"/>
              <a:t>(ОН)3</a:t>
            </a:r>
            <a:r>
              <a:rPr lang="uk-UA" sz="1800" dirty="0" smtClean="0"/>
              <a:t>. перший представник цього </a:t>
            </a:r>
            <a:r>
              <a:rPr lang="uk-UA" sz="1800" dirty="0" err="1" smtClean="0"/>
              <a:t>ряду-</a:t>
            </a:r>
            <a:r>
              <a:rPr lang="uk-UA" sz="1800" dirty="0" smtClean="0"/>
              <a:t> пропан 1,2,3-тріол (</a:t>
            </a:r>
            <a:r>
              <a:rPr lang="uk-UA" sz="1800" dirty="0" err="1" smtClean="0"/>
              <a:t>гліцерол</a:t>
            </a:r>
            <a:r>
              <a:rPr lang="uk-UA" sz="1800" dirty="0" smtClean="0"/>
              <a:t>, застаріла тривіальна </a:t>
            </a:r>
            <a:r>
              <a:rPr lang="uk-UA" sz="1800" dirty="0" err="1" smtClean="0"/>
              <a:t>назва-</a:t>
            </a:r>
            <a:r>
              <a:rPr lang="uk-UA" sz="1800" dirty="0" smtClean="0"/>
              <a:t> гліцерин).</a:t>
            </a:r>
          </a:p>
          <a:p>
            <a:pPr algn="just"/>
            <a:r>
              <a:rPr lang="uk-UA" sz="1800" dirty="0" smtClean="0"/>
              <a:t>Кількість гідроксильних груп позначається на  хімічній активності сполук, зокрема, з ростом їх кількості підсилюються кислотні властивості сполуки.</a:t>
            </a:r>
          </a:p>
          <a:p>
            <a:pPr algn="just"/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Багатоатомні спирти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18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0040" y="1124744"/>
            <a:ext cx="8532440" cy="48965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Гліцерол</a:t>
            </a:r>
            <a:r>
              <a:rPr lang="ru-RU" sz="1600" dirty="0"/>
              <a:t> – густа, солодка на смак </a:t>
            </a:r>
            <a:r>
              <a:rPr lang="ru-RU" sz="1600" dirty="0" err="1"/>
              <a:t>рідина</a:t>
            </a:r>
            <a:r>
              <a:rPr lang="ru-RU" sz="1600" dirty="0"/>
              <a:t> без </a:t>
            </a:r>
            <a:r>
              <a:rPr lang="ru-RU" sz="1600" dirty="0" err="1"/>
              <a:t>кольору</a:t>
            </a:r>
            <a:r>
              <a:rPr lang="ru-RU" sz="1600" dirty="0"/>
              <a:t>, </a:t>
            </a:r>
            <a:r>
              <a:rPr lang="ru-RU" sz="1600" dirty="0" err="1"/>
              <a:t>змішується</a:t>
            </a:r>
            <a:r>
              <a:rPr lang="ru-RU" sz="1600" dirty="0"/>
              <a:t> з водою у будь-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співвідношеннях</a:t>
            </a:r>
            <a:r>
              <a:rPr lang="ru-RU" sz="1600" dirty="0"/>
              <a:t> ; </a:t>
            </a:r>
            <a:r>
              <a:rPr lang="ru-RU" sz="1600" dirty="0" err="1"/>
              <a:t>важча</a:t>
            </a:r>
            <a:r>
              <a:rPr lang="ru-RU" sz="1600" dirty="0"/>
              <a:t> за воду , </a:t>
            </a:r>
            <a:r>
              <a:rPr lang="ru-RU" sz="1600" dirty="0" err="1"/>
              <a:t>розчиняється</a:t>
            </a:r>
            <a:r>
              <a:rPr lang="ru-RU" sz="1600" dirty="0"/>
              <a:t> в </a:t>
            </a:r>
            <a:r>
              <a:rPr lang="ru-RU" sz="1600" dirty="0" err="1"/>
              <a:t>спирті</a:t>
            </a:r>
            <a:r>
              <a:rPr lang="ru-RU" sz="1600" dirty="0"/>
              <a:t>, </a:t>
            </a:r>
            <a:r>
              <a:rPr lang="en-US" sz="1600" dirty="0"/>
              <a:t>t</a:t>
            </a:r>
            <a:r>
              <a:rPr lang="ru-RU" sz="1600" dirty="0"/>
              <a:t>кип. = 290 0С.</a:t>
            </a:r>
            <a:br>
              <a:rPr lang="ru-RU" sz="1600" dirty="0"/>
            </a:br>
            <a:endParaRPr lang="ru-RU" sz="1600" dirty="0"/>
          </a:p>
          <a:p>
            <a:pPr algn="just"/>
            <a:r>
              <a:rPr lang="ru-RU" sz="1600" dirty="0" err="1"/>
              <a:t>Наявність</a:t>
            </a:r>
            <a:r>
              <a:rPr lang="ru-RU" sz="1600" dirty="0"/>
              <a:t> </a:t>
            </a:r>
            <a:r>
              <a:rPr lang="ru-RU" sz="1600" dirty="0" err="1"/>
              <a:t>гідроксильних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зумовлює</a:t>
            </a:r>
            <a:r>
              <a:rPr lang="ru-RU" sz="1600" dirty="0"/>
              <a:t> </a:t>
            </a:r>
            <a:r>
              <a:rPr lang="ru-RU" sz="1600" dirty="0" err="1"/>
              <a:t>подібність</a:t>
            </a:r>
            <a:r>
              <a:rPr lang="ru-RU" sz="1600" dirty="0"/>
              <a:t> </a:t>
            </a:r>
            <a:r>
              <a:rPr lang="ru-RU" sz="1600" dirty="0" err="1"/>
              <a:t>гліцерину</a:t>
            </a:r>
            <a:r>
              <a:rPr lang="ru-RU" sz="1600" dirty="0"/>
              <a:t> до </a:t>
            </a:r>
            <a:r>
              <a:rPr lang="ru-RU" sz="1600" dirty="0" err="1"/>
              <a:t>одноатомних</a:t>
            </a:r>
            <a:r>
              <a:rPr lang="ru-RU" sz="1600" dirty="0"/>
              <a:t> </a:t>
            </a:r>
            <a:r>
              <a:rPr lang="ru-RU" sz="1600" dirty="0" err="1"/>
              <a:t>спиртів</a:t>
            </a:r>
            <a:r>
              <a:rPr lang="ru-RU" sz="1600" dirty="0"/>
              <a:t>, тому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вступає</a:t>
            </a:r>
            <a:r>
              <a:rPr lang="ru-RU" sz="1600" dirty="0"/>
              <a:t> в </a:t>
            </a:r>
            <a:r>
              <a:rPr lang="ru-RU" sz="1600" dirty="0" err="1"/>
              <a:t>реакції</a:t>
            </a:r>
            <a:r>
              <a:rPr lang="ru-RU" sz="1600" dirty="0"/>
              <a:t> </a:t>
            </a:r>
            <a:r>
              <a:rPr lang="ru-RU" sz="1600" dirty="0" err="1"/>
              <a:t>характерні</a:t>
            </a:r>
            <a:r>
              <a:rPr lang="ru-RU" sz="1600" dirty="0"/>
              <a:t> для </a:t>
            </a:r>
            <a:r>
              <a:rPr lang="ru-RU" sz="1600" dirty="0" err="1"/>
              <a:t>спиртів</a:t>
            </a:r>
            <a:r>
              <a:rPr lang="ru-RU" sz="1600" dirty="0"/>
              <a:t>. </a:t>
            </a:r>
            <a:endParaRPr lang="ru-RU" sz="1600" dirty="0" smtClean="0"/>
          </a:p>
          <a:p>
            <a:pPr algn="just"/>
            <a:r>
              <a:rPr lang="ru-RU" sz="1600" dirty="0"/>
              <a:t>У </a:t>
            </a:r>
            <a:r>
              <a:rPr lang="ru-RU" sz="1600" dirty="0" err="1" smtClean="0"/>
              <a:t>промисловості</a:t>
            </a:r>
            <a:r>
              <a:rPr lang="ru-RU" sz="1600" dirty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/>
              <a:t>отримують</a:t>
            </a:r>
            <a:r>
              <a:rPr lang="ru-RU" sz="1600" dirty="0"/>
              <a:t> </a:t>
            </a:r>
            <a:r>
              <a:rPr lang="ru-RU" sz="1600" dirty="0" err="1"/>
              <a:t>головним</a:t>
            </a:r>
            <a:r>
              <a:rPr lang="ru-RU" sz="1600" dirty="0"/>
              <a:t> чином при </a:t>
            </a:r>
            <a:r>
              <a:rPr lang="ru-RU" sz="1600" dirty="0" err="1"/>
              <a:t>гідролітичному</a:t>
            </a:r>
            <a:r>
              <a:rPr lang="ru-RU" sz="1600" dirty="0"/>
              <a:t> </a:t>
            </a:r>
            <a:r>
              <a:rPr lang="ru-RU" sz="1600" dirty="0" err="1"/>
              <a:t>розщепленні</a:t>
            </a:r>
            <a:r>
              <a:rPr lang="ru-RU" sz="1600" dirty="0"/>
              <a:t> </a:t>
            </a:r>
            <a:r>
              <a:rPr lang="ru-RU" sz="1600" dirty="0" err="1" smtClean="0"/>
              <a:t>жирів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 err="1"/>
              <a:t>Гліцерин</a:t>
            </a:r>
            <a:r>
              <a:rPr lang="ru-RU" sz="1600" dirty="0"/>
              <a:t> </a:t>
            </a:r>
            <a:r>
              <a:rPr lang="ru-RU" sz="1600" dirty="0" err="1"/>
              <a:t>випускають</a:t>
            </a:r>
            <a:r>
              <a:rPr lang="ru-RU" sz="1600" dirty="0"/>
              <a:t>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 — </a:t>
            </a:r>
            <a:r>
              <a:rPr lang="ru-RU" sz="1600" dirty="0" err="1"/>
              <a:t>сирий</a:t>
            </a:r>
            <a:r>
              <a:rPr lang="ru-RU" sz="1600" dirty="0"/>
              <a:t>, </a:t>
            </a:r>
            <a:r>
              <a:rPr lang="ru-RU" sz="1600" dirty="0" err="1"/>
              <a:t>дистильований</a:t>
            </a:r>
            <a:r>
              <a:rPr lang="ru-RU" sz="1600" dirty="0"/>
              <a:t> та </a:t>
            </a:r>
            <a:r>
              <a:rPr lang="ru-RU" sz="1600" dirty="0" err="1"/>
              <a:t>технічно</a:t>
            </a:r>
            <a:r>
              <a:rPr lang="ru-RU" sz="1600" dirty="0"/>
              <a:t> </a:t>
            </a:r>
            <a:r>
              <a:rPr lang="ru-RU" sz="1600" dirty="0" err="1"/>
              <a:t>чистий</a:t>
            </a:r>
            <a:r>
              <a:rPr lang="ru-RU" sz="1600" dirty="0"/>
              <a:t>. </a:t>
            </a:r>
            <a:r>
              <a:rPr lang="ru-RU" sz="1600" dirty="0" err="1"/>
              <a:t>Вкосметиці</a:t>
            </a:r>
            <a:r>
              <a:rPr lang="ru-RU" sz="1600" dirty="0"/>
              <a:t> дозволено </a:t>
            </a:r>
            <a:r>
              <a:rPr lang="ru-RU" sz="1600" dirty="0" err="1"/>
              <a:t>застосування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останніх</a:t>
            </a:r>
            <a:r>
              <a:rPr lang="ru-RU" sz="1600" dirty="0"/>
              <a:t>. </a:t>
            </a:r>
            <a:r>
              <a:rPr lang="ru-RU" sz="1600" dirty="0" err="1"/>
              <a:t>Гліцерин</a:t>
            </a:r>
            <a:r>
              <a:rPr lang="ru-RU" sz="1600" dirty="0"/>
              <a:t> </a:t>
            </a:r>
            <a:r>
              <a:rPr lang="ru-RU" sz="1600" dirty="0" err="1"/>
              <a:t>гігроскопічний</a:t>
            </a:r>
            <a:r>
              <a:rPr lang="ru-RU" sz="1600" dirty="0"/>
              <a:t>. </a:t>
            </a:r>
            <a:r>
              <a:rPr lang="ru-RU" sz="1600" dirty="0" err="1"/>
              <a:t>Завдяки</a:t>
            </a:r>
            <a:r>
              <a:rPr lang="ru-RU" sz="1600" dirty="0"/>
              <a:t> властивості </a:t>
            </a:r>
            <a:r>
              <a:rPr lang="ru-RU" sz="1600" dirty="0" err="1"/>
              <a:t>поглинати</a:t>
            </a:r>
            <a:r>
              <a:rPr lang="ru-RU" sz="1600" dirty="0"/>
              <a:t> з </a:t>
            </a:r>
            <a:r>
              <a:rPr lang="ru-RU" sz="1600" dirty="0" err="1"/>
              <a:t>повітря</a:t>
            </a:r>
            <a:r>
              <a:rPr lang="ru-RU" sz="1600" dirty="0"/>
              <a:t> до 40-50 % води по </a:t>
            </a:r>
            <a:r>
              <a:rPr lang="ru-RU" sz="1600" dirty="0" err="1"/>
              <a:t>відношенню</a:t>
            </a:r>
            <a:r>
              <a:rPr lang="ru-RU" sz="1600" dirty="0"/>
              <a:t> до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початкової</a:t>
            </a:r>
            <a:r>
              <a:rPr lang="ru-RU" sz="1600" dirty="0"/>
              <a:t> </a:t>
            </a:r>
            <a:r>
              <a:rPr lang="ru-RU" sz="1600" dirty="0" err="1"/>
              <a:t>маси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отримав</a:t>
            </a:r>
            <a:r>
              <a:rPr lang="ru-RU" sz="1600" dirty="0"/>
              <a:t> </a:t>
            </a:r>
            <a:r>
              <a:rPr lang="ru-RU" sz="1600" dirty="0" err="1"/>
              <a:t>широке</a:t>
            </a:r>
            <a:r>
              <a:rPr lang="ru-RU" sz="1600" dirty="0"/>
              <a:t> </a:t>
            </a:r>
            <a:r>
              <a:rPr lang="ru-RU" sz="1600" dirty="0" err="1"/>
              <a:t>розповсюдження</a:t>
            </a:r>
            <a:r>
              <a:rPr lang="ru-RU" sz="1600" dirty="0"/>
              <a:t> в </a:t>
            </a:r>
            <a:r>
              <a:rPr lang="ru-RU" sz="1600" dirty="0" err="1"/>
              <a:t>косметиці</a:t>
            </a:r>
            <a:r>
              <a:rPr lang="ru-RU" sz="1600" dirty="0"/>
              <a:t>, як </a:t>
            </a:r>
            <a:r>
              <a:rPr lang="ru-RU" sz="1600" dirty="0" err="1"/>
              <a:t>речовина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відбирає</a:t>
            </a:r>
            <a:r>
              <a:rPr lang="ru-RU" sz="1600" dirty="0"/>
              <a:t> воду з </a:t>
            </a:r>
            <a:r>
              <a:rPr lang="ru-RU" sz="1600" dirty="0" err="1"/>
              <a:t>тваринної</a:t>
            </a:r>
            <a:r>
              <a:rPr lang="ru-RU" sz="1600" dirty="0"/>
              <a:t> та </a:t>
            </a:r>
            <a:r>
              <a:rPr lang="ru-RU" sz="1600" dirty="0" err="1"/>
              <a:t>рослинної</a:t>
            </a:r>
            <a:r>
              <a:rPr lang="ru-RU" sz="1600" dirty="0"/>
              <a:t> </a:t>
            </a:r>
            <a:r>
              <a:rPr lang="ru-RU" sz="1600" dirty="0" err="1"/>
              <a:t>тканини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застосовується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у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косметичних</a:t>
            </a:r>
            <a:r>
              <a:rPr lang="ru-RU" sz="1600" dirty="0"/>
              <a:t> препаратах як </a:t>
            </a:r>
            <a:r>
              <a:rPr lang="ru-RU" sz="1600" dirty="0" err="1"/>
              <a:t>пом'якшуючий</a:t>
            </a:r>
            <a:r>
              <a:rPr lang="ru-RU" sz="1600" dirty="0"/>
              <a:t> </a:t>
            </a:r>
            <a:r>
              <a:rPr lang="ru-RU" sz="1600" dirty="0" err="1"/>
              <a:t>засіб</a:t>
            </a:r>
            <a:r>
              <a:rPr lang="ru-RU" sz="1600" dirty="0"/>
              <a:t> та є одним з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сировини</a:t>
            </a:r>
            <a:r>
              <a:rPr lang="ru-RU" sz="1600" dirty="0"/>
              <a:t> для </a:t>
            </a:r>
            <a:r>
              <a:rPr lang="ru-RU" sz="1600" dirty="0" err="1"/>
              <a:t>виготовлення</a:t>
            </a:r>
            <a:r>
              <a:rPr lang="ru-RU" sz="1600" dirty="0"/>
              <a:t> </a:t>
            </a:r>
            <a:r>
              <a:rPr lang="ru-RU" sz="1600" dirty="0" err="1"/>
              <a:t>зубних</a:t>
            </a:r>
            <a:r>
              <a:rPr lang="ru-RU" sz="1600" dirty="0"/>
              <a:t> </a:t>
            </a:r>
            <a:r>
              <a:rPr lang="ru-RU" sz="1600" dirty="0" smtClean="0"/>
              <a:t>паст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не </a:t>
            </a:r>
            <a:r>
              <a:rPr lang="ru-RU" sz="1600" dirty="0" err="1"/>
              <a:t>засихає</a:t>
            </a:r>
            <a:r>
              <a:rPr lang="ru-RU" sz="1600" dirty="0"/>
              <a:t>, не </a:t>
            </a:r>
            <a:r>
              <a:rPr lang="ru-RU" sz="1600" dirty="0" err="1"/>
              <a:t>гіркне</a:t>
            </a:r>
            <a:r>
              <a:rPr lang="ru-RU" sz="1600" dirty="0"/>
              <a:t>, </a:t>
            </a:r>
            <a:r>
              <a:rPr lang="ru-RU" sz="1600" dirty="0" err="1"/>
              <a:t>замерзає</a:t>
            </a:r>
            <a:r>
              <a:rPr lang="ru-RU" sz="1600" dirty="0"/>
              <a:t> при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низьких</a:t>
            </a:r>
            <a:r>
              <a:rPr lang="ru-RU" sz="1600" dirty="0"/>
              <a:t> температурах і тому </a:t>
            </a:r>
            <a:r>
              <a:rPr lang="ru-RU" sz="1600" dirty="0" err="1"/>
              <a:t>застосовується</a:t>
            </a:r>
            <a:r>
              <a:rPr lang="ru-RU" sz="1600" dirty="0"/>
              <a:t> як </a:t>
            </a:r>
            <a:r>
              <a:rPr lang="ru-RU" sz="1600" dirty="0" err="1"/>
              <a:t>речовина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перешкоджає</a:t>
            </a:r>
            <a:r>
              <a:rPr lang="ru-RU" sz="1600" dirty="0"/>
              <a:t> </a:t>
            </a:r>
            <a:r>
              <a:rPr lang="ru-RU" sz="1600" dirty="0" err="1"/>
              <a:t>висиханню</a:t>
            </a:r>
            <a:r>
              <a:rPr lang="ru-RU" sz="1600" dirty="0"/>
              <a:t> та </a:t>
            </a:r>
            <a:r>
              <a:rPr lang="ru-RU" sz="1600" dirty="0" err="1"/>
              <a:t>замерзанню</a:t>
            </a:r>
            <a:r>
              <a:rPr lang="ru-RU" sz="1600" dirty="0"/>
              <a:t> </a:t>
            </a:r>
            <a:r>
              <a:rPr lang="ru-RU" sz="1600" dirty="0" err="1"/>
              <a:t>косметичних</a:t>
            </a:r>
            <a:r>
              <a:rPr lang="ru-RU" sz="1600" dirty="0"/>
              <a:t> </a:t>
            </a:r>
            <a:r>
              <a:rPr lang="ru-RU" sz="1600" dirty="0" err="1"/>
              <a:t>виробів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  <a:p>
            <a:pPr marL="109728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uk-UA" dirty="0" err="1" smtClean="0"/>
              <a:t>Гліцерол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        </a:t>
            </a:r>
            <a:r>
              <a:rPr lang="en-US" b="1" dirty="0" smtClean="0"/>
              <a:t>CH</a:t>
            </a:r>
            <a:r>
              <a:rPr lang="en-US" b="1" baseline="-25000" dirty="0" smtClean="0"/>
              <a:t>2</a:t>
            </a:r>
            <a:r>
              <a:rPr lang="en-US" b="1" dirty="0"/>
              <a:t> –  CH –  CH</a:t>
            </a:r>
            <a:r>
              <a:rPr lang="en-US" b="1" baseline="-25000" dirty="0"/>
              <a:t>2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              </a:t>
            </a:r>
            <a:r>
              <a:rPr lang="he-IL" b="1" dirty="0"/>
              <a:t>׀          ׀          ׀</a:t>
            </a:r>
            <a:br>
              <a:rPr lang="he-IL" b="1" dirty="0"/>
            </a:br>
            <a:r>
              <a:rPr lang="he-IL" b="1" dirty="0"/>
              <a:t>             </a:t>
            </a:r>
            <a:r>
              <a:rPr lang="en-US" b="1" dirty="0"/>
              <a:t>OH     </a:t>
            </a:r>
            <a:r>
              <a:rPr lang="en-US" b="1" dirty="0" err="1"/>
              <a:t>OH</a:t>
            </a:r>
            <a:r>
              <a:rPr lang="en-US" b="1" dirty="0"/>
              <a:t>     </a:t>
            </a:r>
            <a:r>
              <a:rPr lang="en-US" b="1" dirty="0" err="1"/>
              <a:t>OH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8" name="Picture 4" descr="http://prishchi.ru/wp-content/uploads/2013/09/%D0%B7%D1%83%D0%B1%D0%BD%D0%B0%D1%8F-%D0%BF%D0%B0%D1%81%D1%82%D0%B0-%D0%BE%D1%82-%D0%BF%D1%80%D1%8B%D1%89%D0%B5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87" y="5472229"/>
            <a:ext cx="2065477" cy="13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72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422</TotalTime>
  <Words>960</Words>
  <Application>Microsoft Office PowerPoint</Application>
  <PresentationFormat>Экран (4:3)</PresentationFormat>
  <Paragraphs>196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Оксигеновмісні сполуки</vt:lpstr>
      <vt:lpstr>План </vt:lpstr>
      <vt:lpstr>Спирти </vt:lpstr>
      <vt:lpstr>Насичені одноатомні спирти</vt:lpstr>
      <vt:lpstr>Презентация PowerPoint</vt:lpstr>
      <vt:lpstr>Представники гомологічного ряду насичених одноатомних спиртів</vt:lpstr>
      <vt:lpstr>Застосування спиртів</vt:lpstr>
      <vt:lpstr>Багатоатомні спирти</vt:lpstr>
      <vt:lpstr>Гліцерол </vt:lpstr>
      <vt:lpstr>Презентация PowerPoint</vt:lpstr>
      <vt:lpstr>Фенол</vt:lpstr>
      <vt:lpstr>Альдегіди </vt:lpstr>
      <vt:lpstr>Презентация PowerPoint</vt:lpstr>
      <vt:lpstr>Насичені одноосновні карбонові кислоти</vt:lpstr>
      <vt:lpstr>Презентация PowerPoint</vt:lpstr>
      <vt:lpstr>Естери </vt:lpstr>
      <vt:lpstr>Презентация PowerPoint</vt:lpstr>
      <vt:lpstr>Жири </vt:lpstr>
      <vt:lpstr>Презентация PowerPoint</vt:lpstr>
      <vt:lpstr>Мила </vt:lpstr>
      <vt:lpstr>Презентация PowerPoint</vt:lpstr>
      <vt:lpstr>Висновок: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2014-12-21T13:25:18Z</dcterms:created>
  <dcterms:modified xsi:type="dcterms:W3CDTF">2014-12-22T20:17:51Z</dcterms:modified>
</cp:coreProperties>
</file>