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  <p:sldMasterId id="2147483744" r:id="rId3"/>
    <p:sldMasterId id="2147483756" r:id="rId4"/>
    <p:sldMasterId id="2147483768" r:id="rId5"/>
    <p:sldMasterId id="2147483780" r:id="rId6"/>
    <p:sldMasterId id="2147483804" r:id="rId7"/>
    <p:sldMasterId id="2147483816" r:id="rId8"/>
    <p:sldMasterId id="2147483828" r:id="rId9"/>
    <p:sldMasterId id="2147483840" r:id="rId10"/>
  </p:sldMasterIdLst>
  <p:notesMasterIdLst>
    <p:notesMasterId r:id="rId27"/>
  </p:notesMasterIdLst>
  <p:handoutMasterIdLst>
    <p:handoutMasterId r:id="rId28"/>
  </p:handoutMasterIdLst>
  <p:sldIdLst>
    <p:sldId id="256" r:id="rId11"/>
    <p:sldId id="269" r:id="rId12"/>
    <p:sldId id="259" r:id="rId13"/>
    <p:sldId id="271" r:id="rId14"/>
    <p:sldId id="260" r:id="rId15"/>
    <p:sldId id="261" r:id="rId16"/>
    <p:sldId id="267" r:id="rId17"/>
    <p:sldId id="265" r:id="rId18"/>
    <p:sldId id="268" r:id="rId19"/>
    <p:sldId id="263" r:id="rId20"/>
    <p:sldId id="264" r:id="rId21"/>
    <p:sldId id="272" r:id="rId22"/>
    <p:sldId id="273" r:id="rId23"/>
    <p:sldId id="274" r:id="rId24"/>
    <p:sldId id="270" r:id="rId25"/>
    <p:sldId id="26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98" autoAdjust="0"/>
    <p:restoredTop sz="98699" autoAdjust="0"/>
  </p:normalViewPr>
  <p:slideViewPr>
    <p:cSldViewPr>
      <p:cViewPr varScale="1">
        <p:scale>
          <a:sx n="90" d="100"/>
          <a:sy n="90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5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421B7-AEF9-4706-894E-3036308C926F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216CA-91BE-4B18-9839-D6B68B36AE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3E71F-910E-4C67-9CAE-F811E6C43094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E0C0D-C760-4771-8DDE-E7A715BAE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12/23/2012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21D778-B565-4D7E-94D7-64010A445B68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12/23/2012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12/23/2012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12/23/2012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12/23/2012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12/23/2012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12/23/2012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12/23/2012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12/23/2012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12/23/2012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12/23/2012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8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sites.google.com/site/easyphisicks/3-zakon-nutona/image008.gif?attredirects=0" TargetMode="External"/><Relationship Id="rId13" Type="http://schemas.openxmlformats.org/officeDocument/2006/relationships/image" Target="../media/image29.png"/><Relationship Id="rId3" Type="http://schemas.openxmlformats.org/officeDocument/2006/relationships/image" Target="../media/image24.jpeg"/><Relationship Id="rId7" Type="http://schemas.openxmlformats.org/officeDocument/2006/relationships/image" Target="../media/image26.png"/><Relationship Id="rId12" Type="http://schemas.openxmlformats.org/officeDocument/2006/relationships/hyperlink" Target="https://sites.google.com/site/easyphisicks/3-zakon-nutona/image012.gif?attredirects=0" TargetMode="External"/><Relationship Id="rId2" Type="http://schemas.openxmlformats.org/officeDocument/2006/relationships/hyperlink" Target="https://sites.google.com/site/easyphisicks/3-zakon-nutona/image002.jpg?attredirects=0" TargetMode="External"/><Relationship Id="rId1" Type="http://schemas.openxmlformats.org/officeDocument/2006/relationships/slideLayout" Target="../slideLayouts/slideLayout101.xml"/><Relationship Id="rId6" Type="http://schemas.openxmlformats.org/officeDocument/2006/relationships/hyperlink" Target="https://sites.google.com/site/easyphisicks/3-zakon-nutona/image006.gif?attredirects=0" TargetMode="External"/><Relationship Id="rId11" Type="http://schemas.openxmlformats.org/officeDocument/2006/relationships/image" Target="../media/image28.png"/><Relationship Id="rId5" Type="http://schemas.openxmlformats.org/officeDocument/2006/relationships/image" Target="../media/image25.png"/><Relationship Id="rId10" Type="http://schemas.openxmlformats.org/officeDocument/2006/relationships/hyperlink" Target="https://sites.google.com/site/easyphisicks/3-zakon-nutona/image010.gif?attredirects=0" TargetMode="External"/><Relationship Id="rId4" Type="http://schemas.openxmlformats.org/officeDocument/2006/relationships/hyperlink" Target="https://sites.google.com/site/easyphisicks/3-zakon-nutona/image004.gif?attredirects=0" TargetMode="External"/><Relationship Id="rId9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hyperlink" Target="https://sites.google.com/site/easyphisicks/3-zakon-nutona/image016.gif?attredirects=0" TargetMode="External"/><Relationship Id="rId1" Type="http://schemas.openxmlformats.org/officeDocument/2006/relationships/slideLayout" Target="../slideLayouts/slideLayout101.xml"/><Relationship Id="rId5" Type="http://schemas.openxmlformats.org/officeDocument/2006/relationships/image" Target="../media/image31.png"/><Relationship Id="rId4" Type="http://schemas.openxmlformats.org/officeDocument/2006/relationships/hyperlink" Target="https://sites.google.com/site/easyphisicks/3-zakon-nutona/image018.png?attredirects=0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Закони ньютона та межі їх застосування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00034" y="3643314"/>
            <a:ext cx="7854696" cy="1752600"/>
          </a:xfrm>
        </p:spPr>
        <p:txBody>
          <a:bodyPr/>
          <a:lstStyle/>
          <a:p>
            <a:r>
              <a:rPr lang="uk-UA" b="1" dirty="0" smtClean="0"/>
              <a:t>Робота учениці 10 класу</a:t>
            </a:r>
          </a:p>
          <a:p>
            <a:r>
              <a:rPr lang="uk-UA" b="1" dirty="0" smtClean="0"/>
              <a:t>Демченко Наталії</a:t>
            </a:r>
            <a:endParaRPr lang="ru-RU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521497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uk-UA" b="1" i="1" dirty="0" smtClean="0"/>
              <a:t>Прискорення матеріальної точки прямо пропорційне силі, що на неї діє, та направлене в сторону дії цієї сили</a:t>
            </a:r>
            <a:endParaRPr lang="ru-RU" b="1" dirty="0" smtClean="0"/>
          </a:p>
          <a:p>
            <a:r>
              <a:rPr lang="uk-UA" dirty="0" smtClean="0"/>
              <a:t>Математично це формулювання може бути записано так: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                            або</a:t>
            </a:r>
            <a:r>
              <a:rPr lang="ru-RU" dirty="0" smtClean="0"/>
              <a:t>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, </a:t>
            </a:r>
            <a:r>
              <a:rPr lang="uk-UA" dirty="0" smtClean="0"/>
              <a:t>якщо </a:t>
            </a:r>
            <a:r>
              <a:rPr lang="uk-UA" i="1" dirty="0" smtClean="0"/>
              <a:t>m</a:t>
            </a:r>
            <a:r>
              <a:rPr lang="uk-UA" dirty="0" smtClean="0"/>
              <a:t> — константа.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 де</a:t>
            </a:r>
            <a:endParaRPr lang="ru-RU" dirty="0" smtClean="0"/>
          </a:p>
          <a:p>
            <a:pPr lvl="0">
              <a:buNone/>
            </a:pPr>
            <a:r>
              <a:rPr lang="uk-UA" b="1" dirty="0" smtClean="0"/>
              <a:t>     F</a:t>
            </a:r>
            <a:r>
              <a:rPr lang="uk-UA" dirty="0" smtClean="0"/>
              <a:t> — сила, яка діє на тіло</a:t>
            </a:r>
          </a:p>
          <a:p>
            <a:pPr lvl="0">
              <a:buNone/>
            </a:pPr>
            <a:r>
              <a:rPr lang="uk-UA" dirty="0" smtClean="0"/>
              <a:t>     </a:t>
            </a:r>
            <a:r>
              <a:rPr lang="uk-UA" b="1" dirty="0" smtClean="0"/>
              <a:t>a</a:t>
            </a:r>
            <a:r>
              <a:rPr lang="uk-UA" dirty="0" smtClean="0"/>
              <a:t> — прискорення</a:t>
            </a:r>
            <a:endParaRPr lang="ru-RU" dirty="0" smtClean="0"/>
          </a:p>
          <a:p>
            <a:pPr lvl="0">
              <a:buNone/>
            </a:pPr>
            <a:r>
              <a:rPr lang="uk-UA" b="1" dirty="0" smtClean="0"/>
              <a:t>     </a:t>
            </a:r>
            <a:r>
              <a:rPr lang="en-US" b="1" dirty="0" smtClean="0"/>
              <a:t>V</a:t>
            </a:r>
            <a:r>
              <a:rPr lang="uk-UA" b="1" dirty="0" smtClean="0"/>
              <a:t> </a:t>
            </a:r>
            <a:r>
              <a:rPr lang="uk-UA" dirty="0" smtClean="0"/>
              <a:t> — швидкість</a:t>
            </a:r>
            <a:endParaRPr lang="ru-RU" dirty="0" smtClean="0"/>
          </a:p>
          <a:p>
            <a:pPr lvl="0">
              <a:buNone/>
            </a:pPr>
            <a:r>
              <a:rPr lang="uk-UA" i="1" dirty="0" smtClean="0"/>
              <a:t>     </a:t>
            </a:r>
            <a:r>
              <a:rPr lang="uk-UA" b="1" i="1" dirty="0" smtClean="0"/>
              <a:t>m </a:t>
            </a:r>
            <a:r>
              <a:rPr lang="uk-UA" b="1" dirty="0" smtClean="0"/>
              <a:t>v</a:t>
            </a:r>
            <a:r>
              <a:rPr lang="uk-UA" dirty="0" smtClean="0"/>
              <a:t> — імпульс, який також позначається як 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uk-UA" dirty="0" smtClean="0"/>
              <a:t>     Це рівняння фактично означає, що чим більша за абсолютним значенням сила буде прикладена до тіла, тим більшим буде його прискорення. Параметр </a:t>
            </a:r>
            <a:r>
              <a:rPr lang="uk-UA" i="1" dirty="0" smtClean="0"/>
              <a:t>m</a:t>
            </a:r>
            <a:r>
              <a:rPr lang="uk-UA" dirty="0" smtClean="0"/>
              <a:t> або маса в цьому рівнянні — це насправді коефіцієнт пропорційності, який характеризує інерційні властивості об'єкта.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Другий закон Ньютона: базовий закон динаміки</a:t>
            </a:r>
            <a:endParaRPr lang="ru-RU" dirty="0"/>
          </a:p>
        </p:txBody>
      </p:sp>
      <p:pic>
        <p:nvPicPr>
          <p:cNvPr id="4" name="Рисунок 3" descr=" \mathbf{F} = \frac{d}{dt}(m\mathbf{v}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85992"/>
            <a:ext cx="135732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\mathbf{F} = m\frac{d\mathbf{v}}{dt} = m\mathbf{a}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214554"/>
            <a:ext cx="142876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\mathbf{p}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4143380"/>
            <a:ext cx="21431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428604"/>
            <a:ext cx="8072494" cy="5929354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У рівнянні </a:t>
            </a:r>
            <a:r>
              <a:rPr lang="uk-UA" b="1" dirty="0" err="1" smtClean="0"/>
              <a:t>F</a:t>
            </a:r>
            <a:r>
              <a:rPr lang="uk-UA" dirty="0" err="1" smtClean="0"/>
              <a:t>=</a:t>
            </a:r>
            <a:r>
              <a:rPr lang="uk-UA" i="1" dirty="0" err="1" smtClean="0"/>
              <a:t>m</a:t>
            </a:r>
            <a:r>
              <a:rPr lang="uk-UA" b="1" dirty="0" err="1" smtClean="0"/>
              <a:t>a</a:t>
            </a:r>
            <a:r>
              <a:rPr lang="uk-UA" dirty="0" smtClean="0"/>
              <a:t> прискорення може бути безпосередньо виміряне, на відміну від сили. Тому цей закон має сенс, якщо ми можемо визначити силу </a:t>
            </a:r>
            <a:r>
              <a:rPr lang="uk-UA" b="1" dirty="0" smtClean="0"/>
              <a:t>F</a:t>
            </a:r>
            <a:r>
              <a:rPr lang="uk-UA" dirty="0" smtClean="0"/>
              <a:t> безпосередньо. Одним з таких законів, який визначає правило обчислення гравітаційної сили, є закон всесвітнього тяжіння.</a:t>
            </a:r>
            <a:endParaRPr lang="ru-RU" dirty="0" smtClean="0"/>
          </a:p>
          <a:p>
            <a:r>
              <a:rPr lang="uk-UA" dirty="0" smtClean="0"/>
              <a:t>У загальному випадку, коли маса та швидкість об'єкта змінюються з часом, отримаємо: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 smtClean="0"/>
          </a:p>
          <a:p>
            <a:r>
              <a:rPr lang="uk-UA" dirty="0" smtClean="0"/>
              <a:t>Рівняння із змінною масою описує реактивний рух. Важливе фізичне значення цього закону полягає в тому, що тіла взаємодіють, обмінюючись імпульсами й роблять це за допомогою сил.</a:t>
            </a:r>
            <a:endParaRPr lang="ru-RU" dirty="0" smtClean="0"/>
          </a:p>
        </p:txBody>
      </p:sp>
      <p:pic>
        <p:nvPicPr>
          <p:cNvPr id="4" name="Рисунок 3" descr="\mathbf{F} = \frac{d}{dt}(m\mathbf{v}) &#10; = m\frac{d\mathbf{v}}{dt} + \mathbf{v}\frac{dm}{dt} &#10; = m\mathbf{a} + \mathbf{v}\frac{dm}{dt}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286124"/>
            <a:ext cx="400052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Приклади другого закону Ньютона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7467600" cy="4525963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Приклади прояву другого закону Ньютона трапляються на кожному кроці. Електровоз розганяє потяг із тим меншим прискоренням, чим більша загальна маса потяга. </a:t>
            </a:r>
          </a:p>
          <a:p>
            <a:r>
              <a:rPr lang="uk-UA" dirty="0" smtClean="0"/>
              <a:t>Відштовхуючи з однаковою силою від берега порожній і важко навантажений човен, можна змусити перший із них рухатися з більшим прискоренням ніж другий.</a:t>
            </a:r>
          </a:p>
          <a:p>
            <a:r>
              <a:rPr lang="uk-UA" dirty="0" smtClean="0"/>
              <a:t>Як приклад застосування 2-го закону Ньютона можна розглянути вимірювання маси тіла за допомогою зважування.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C0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7772400" cy="914400"/>
          </a:xfrm>
        </p:spPr>
        <p:txBody>
          <a:bodyPr/>
          <a:lstStyle/>
          <a:p>
            <a:r>
              <a:rPr lang="uk-UA" dirty="0" smtClean="0"/>
              <a:t>Третій закон Ньютона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Коли </a:t>
            </a:r>
            <a:r>
              <a:rPr lang="ru-RU" sz="2400" dirty="0" err="1" smtClean="0"/>
              <a:t>будь-яке</a:t>
            </a:r>
            <a:r>
              <a:rPr lang="ru-RU" sz="2400" dirty="0" smtClean="0"/>
              <a:t> </a:t>
            </a:r>
            <a:r>
              <a:rPr lang="ru-RU" sz="2400" dirty="0" err="1" smtClean="0"/>
              <a:t>тіло</a:t>
            </a:r>
            <a:r>
              <a:rPr lang="ru-RU" sz="2400" dirty="0" smtClean="0"/>
              <a:t> </a:t>
            </a:r>
            <a:r>
              <a:rPr lang="ru-RU" sz="2400" dirty="0" err="1" smtClean="0"/>
              <a:t>діє</a:t>
            </a:r>
            <a:r>
              <a:rPr lang="ru-RU" sz="2400" dirty="0" smtClean="0"/>
              <a:t> на </a:t>
            </a:r>
            <a:r>
              <a:rPr lang="ru-RU" sz="2400" dirty="0" err="1" smtClean="0"/>
              <a:t>інше</a:t>
            </a:r>
            <a:r>
              <a:rPr lang="ru-RU" sz="2400" dirty="0" smtClean="0"/>
              <a:t>, відбувається не одностороння </a:t>
            </a:r>
            <a:r>
              <a:rPr lang="ru-RU" sz="2400" dirty="0" err="1" smtClean="0"/>
              <a:t>дія</a:t>
            </a:r>
            <a:r>
              <a:rPr lang="ru-RU" sz="2400" dirty="0" smtClean="0"/>
              <a:t>, а </a:t>
            </a:r>
            <a:r>
              <a:rPr lang="ru-RU" sz="2400" dirty="0" err="1" smtClean="0"/>
              <a:t>взаємодія</a:t>
            </a:r>
            <a:r>
              <a:rPr lang="ru-RU" sz="2400" dirty="0" smtClean="0"/>
              <a:t> </a:t>
            </a:r>
            <a:r>
              <a:rPr lang="ru-RU" sz="2400" dirty="0" err="1" smtClean="0"/>
              <a:t>тіл</a:t>
            </a:r>
            <a:r>
              <a:rPr lang="ru-RU" sz="2400" dirty="0" smtClean="0"/>
              <a:t>. Сили </a:t>
            </a:r>
            <a:r>
              <a:rPr lang="ru-RU" sz="2400" dirty="0" err="1" smtClean="0"/>
              <a:t>такої</a:t>
            </a:r>
            <a:r>
              <a:rPr lang="ru-RU" sz="2400" dirty="0" smtClean="0"/>
              <a:t> взаємодії між </a:t>
            </a:r>
            <a:r>
              <a:rPr lang="ru-RU" sz="2400" dirty="0" err="1" smtClean="0"/>
              <a:t>тілами</a:t>
            </a:r>
            <a:r>
              <a:rPr lang="ru-RU" sz="2400" dirty="0" smtClean="0"/>
              <a:t> мають </a:t>
            </a:r>
            <a:r>
              <a:rPr lang="ru-RU" sz="2400" dirty="0" err="1" smtClean="0"/>
              <a:t>однакову</a:t>
            </a:r>
            <a:r>
              <a:rPr lang="ru-RU" sz="2400" dirty="0" smtClean="0"/>
              <a:t> природу, з'являються і </a:t>
            </a:r>
            <a:r>
              <a:rPr lang="ru-RU" sz="2400" dirty="0" err="1" smtClean="0"/>
              <a:t>зникають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одночасно</a:t>
            </a:r>
            <a:r>
              <a:rPr lang="ru-RU" sz="2400" dirty="0" smtClean="0"/>
              <a:t>. Під час взаємодії </a:t>
            </a:r>
            <a:r>
              <a:rPr lang="ru-RU" sz="2400" dirty="0" err="1" smtClean="0"/>
              <a:t>двох</a:t>
            </a:r>
            <a:r>
              <a:rPr lang="ru-RU" sz="2400" dirty="0" smtClean="0"/>
              <a:t> </a:t>
            </a:r>
            <a:r>
              <a:rPr lang="ru-RU" sz="2400" dirty="0" err="1" smtClean="0"/>
              <a:t>тіл</a:t>
            </a:r>
            <a:r>
              <a:rPr lang="ru-RU" sz="2400" dirty="0" smtClean="0"/>
              <a:t> (рис. 9) </a:t>
            </a:r>
            <a:r>
              <a:rPr lang="ru-RU" sz="2400" dirty="0" err="1" smtClean="0"/>
              <a:t>обидва</a:t>
            </a:r>
            <a:r>
              <a:rPr lang="ru-RU" sz="2400" dirty="0" smtClean="0"/>
              <a:t> </a:t>
            </a:r>
            <a:r>
              <a:rPr lang="ru-RU" sz="2400" dirty="0" err="1" smtClean="0"/>
              <a:t>тіла</a:t>
            </a:r>
            <a:r>
              <a:rPr lang="ru-RU" sz="2400" dirty="0" smtClean="0"/>
              <a:t> </a:t>
            </a:r>
            <a:r>
              <a:rPr lang="ru-RU" sz="2400" dirty="0" err="1" smtClean="0"/>
              <a:t>набувають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прискорень</a:t>
            </a:r>
            <a:r>
              <a:rPr lang="ru-RU" sz="2400" dirty="0" smtClean="0"/>
              <a:t>, що </a:t>
            </a:r>
            <a:r>
              <a:rPr lang="ru-RU" sz="2400" dirty="0" err="1" smtClean="0"/>
              <a:t>напрямлені</a:t>
            </a:r>
            <a:r>
              <a:rPr lang="ru-RU" sz="2400" dirty="0" smtClean="0"/>
              <a:t> по </a:t>
            </a:r>
            <a:r>
              <a:rPr lang="ru-RU" sz="2400" dirty="0" err="1" smtClean="0"/>
              <a:t>одній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прямій</a:t>
            </a:r>
            <a:r>
              <a:rPr lang="ru-RU" sz="2400" dirty="0" smtClean="0"/>
              <a:t> в </a:t>
            </a:r>
            <a:r>
              <a:rPr lang="ru-RU" sz="2400" dirty="0" err="1" smtClean="0"/>
              <a:t>протилежні</a:t>
            </a:r>
            <a:r>
              <a:rPr lang="ru-RU" sz="2400" dirty="0" smtClean="0"/>
              <a:t> боки.</a:t>
            </a:r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Оскільки                   , то</a:t>
            </a:r>
          </a:p>
          <a:p>
            <a:pPr>
              <a:buNone/>
            </a:pPr>
            <a:r>
              <a:rPr lang="ru-RU" dirty="0" smtClean="0"/>
              <a:t>         </a:t>
            </a:r>
          </a:p>
          <a:p>
            <a:r>
              <a:rPr lang="ru-RU" sz="2400" dirty="0" smtClean="0"/>
              <a:t>   </a:t>
            </a:r>
            <a:r>
              <a:rPr lang="ru-RU" sz="2400" dirty="0" err="1" smtClean="0"/>
              <a:t>Згідно</a:t>
            </a:r>
            <a:r>
              <a:rPr lang="ru-RU" sz="2400" dirty="0" smtClean="0"/>
              <a:t> з другим законом Ньютона</a:t>
            </a:r>
            <a:r>
              <a:rPr lang="ru-RU" dirty="0" smtClean="0"/>
              <a:t>,                       і</a:t>
            </a:r>
          </a:p>
          <a:p>
            <a:pPr>
              <a:buNone/>
            </a:pPr>
            <a:r>
              <a:rPr lang="ru-RU" dirty="0" smtClean="0"/>
              <a:t>    </a:t>
            </a:r>
            <a:r>
              <a:rPr lang="ru-RU" sz="2600" dirty="0" smtClean="0"/>
              <a:t>Тоді із </a:t>
            </a:r>
            <a:r>
              <a:rPr lang="ru-RU" sz="2600" dirty="0" err="1" smtClean="0"/>
              <a:t>формули</a:t>
            </a:r>
            <a:r>
              <a:rPr lang="ru-RU" sz="2600" dirty="0" smtClean="0"/>
              <a:t> (9) </a:t>
            </a:r>
            <a:r>
              <a:rPr lang="ru-RU" sz="2600" dirty="0" err="1" smtClean="0"/>
              <a:t>маємо</a:t>
            </a:r>
            <a:r>
              <a:rPr lang="ru-RU" sz="2600" dirty="0" smtClean="0"/>
              <a:t>:                                 </a:t>
            </a:r>
          </a:p>
          <a:p>
            <a:r>
              <a:rPr lang="ru-RU" sz="2600" dirty="0" err="1" smtClean="0"/>
              <a:t>Рівність</a:t>
            </a:r>
            <a:r>
              <a:rPr lang="ru-RU" sz="2600" dirty="0" smtClean="0"/>
              <a:t> (10) </a:t>
            </a:r>
            <a:r>
              <a:rPr lang="ru-RU" sz="2600" dirty="0" err="1" smtClean="0"/>
              <a:t>виражає</a:t>
            </a:r>
            <a:r>
              <a:rPr lang="ru-RU" sz="2600" dirty="0" smtClean="0"/>
              <a:t> </a:t>
            </a:r>
            <a:r>
              <a:rPr lang="ru-RU" sz="2600" dirty="0" err="1" smtClean="0"/>
              <a:t>третій</a:t>
            </a:r>
            <a:r>
              <a:rPr lang="ru-RU" sz="2600" dirty="0" smtClean="0"/>
              <a:t> закон Ньютона: </a:t>
            </a:r>
            <a:r>
              <a:rPr lang="ru-RU" sz="2600" dirty="0" err="1" smtClean="0"/>
              <a:t>тіла</a:t>
            </a:r>
            <a:r>
              <a:rPr lang="ru-RU" sz="2600" dirty="0" smtClean="0"/>
              <a:t> </a:t>
            </a:r>
            <a:r>
              <a:rPr lang="ru-RU" sz="2600" dirty="0" err="1" smtClean="0"/>
              <a:t>взаємодіють</a:t>
            </a:r>
            <a:r>
              <a:rPr lang="ru-RU" sz="2600" dirty="0" smtClean="0"/>
              <a:t> одне з одним із силами, </a:t>
            </a:r>
            <a:r>
              <a:rPr lang="ru-RU" sz="2600" dirty="0" err="1" smtClean="0"/>
              <a:t>однаковими</a:t>
            </a:r>
            <a:r>
              <a:rPr lang="ru-RU" sz="2600" dirty="0" smtClean="0"/>
              <a:t> за модулем і </a:t>
            </a:r>
            <a:r>
              <a:rPr lang="ru-RU" sz="2600" dirty="0" err="1" smtClean="0"/>
              <a:t>протилежними</a:t>
            </a:r>
            <a:r>
              <a:rPr lang="ru-RU" sz="2600" dirty="0" smtClean="0"/>
              <a:t> за </a:t>
            </a:r>
            <a:r>
              <a:rPr lang="ru-RU" sz="2600" dirty="0" err="1" smtClean="0"/>
              <a:t>напрямом</a:t>
            </a:r>
            <a:r>
              <a:rPr lang="ru-RU" sz="2600" dirty="0" smtClean="0"/>
              <a:t> та </a:t>
            </a:r>
            <a:r>
              <a:rPr lang="ru-RU" sz="2600" dirty="0" err="1" smtClean="0"/>
              <a:t>напрямленими</a:t>
            </a:r>
            <a:r>
              <a:rPr lang="ru-RU" sz="2600" dirty="0" smtClean="0"/>
              <a:t> </a:t>
            </a:r>
            <a:r>
              <a:rPr lang="ru-RU" sz="2600" dirty="0" err="1" smtClean="0"/>
              <a:t>вздовж</a:t>
            </a:r>
            <a:r>
              <a:rPr lang="ru-RU" sz="2600" dirty="0" smtClean="0"/>
              <a:t> </a:t>
            </a:r>
            <a:r>
              <a:rPr lang="ru-RU" sz="2600" dirty="0" err="1" smtClean="0"/>
              <a:t>однієї</a:t>
            </a:r>
            <a:r>
              <a:rPr lang="ru-RU" sz="2600" dirty="0" smtClean="0"/>
              <a:t> </a:t>
            </a:r>
            <a:r>
              <a:rPr lang="ru-RU" sz="2600" dirty="0" err="1" smtClean="0"/>
              <a:t>прямої</a:t>
            </a:r>
            <a:r>
              <a:rPr lang="ru-RU" sz="2600" dirty="0" smtClean="0"/>
              <a:t>.</a:t>
            </a:r>
          </a:p>
          <a:p>
            <a:endParaRPr lang="ru-RU" dirty="0" smtClean="0"/>
          </a:p>
        </p:txBody>
      </p:sp>
      <p:pic>
        <p:nvPicPr>
          <p:cNvPr id="4" name="Рисунок 3" descr="https://sites.google.com/site/easyphisicks/_/rsrc/1323984138576/3-zakon-nutona/image002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2643182"/>
            <a:ext cx="185738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sites.google.com/site/easyphisicks/_/rsrc/1323984164620/3-zakon-nutona/image004.gif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3000372"/>
            <a:ext cx="85725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sites.google.com/site/easyphisicks/_/rsrc/1323984184363/3-zakon-nutona/image006.gif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7554" y="3143248"/>
            <a:ext cx="137636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sites.google.com/site/easyphisicks/_/rsrc/1323984187878/3-zakon-nutona/image008.gif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28992" y="3643314"/>
            <a:ext cx="114300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s://sites.google.com/site/easyphisicks/_/rsrc/1323984272170/3-zakon-nutona/image010.gif">
            <a:hlinkClick r:id="rId10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86446" y="4071942"/>
            <a:ext cx="85725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s://sites.google.com/site/easyphisicks/_/rsrc/1323984304214/3-zakon-nutona/image012.gif">
            <a:hlinkClick r:id="rId12"/>
          </p:cNvPr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358082" y="4143380"/>
            <a:ext cx="92869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329642" cy="1069298"/>
          </a:xfrm>
        </p:spPr>
        <p:txBody>
          <a:bodyPr/>
          <a:lstStyle/>
          <a:p>
            <a:r>
              <a:rPr lang="ru-RU" sz="3600" b="1" i="1" dirty="0" err="1" smtClean="0"/>
              <a:t>Приклади</a:t>
            </a:r>
            <a:r>
              <a:rPr lang="ru-RU" sz="3600" b="1" i="1" dirty="0" smtClean="0"/>
              <a:t>, що </a:t>
            </a:r>
            <a:r>
              <a:rPr lang="ru-RU" sz="3600" b="1" i="1" dirty="0" err="1" smtClean="0"/>
              <a:t>ілюструють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третій</a:t>
            </a:r>
            <a:r>
              <a:rPr lang="ru-RU" sz="3600" b="1" i="1" dirty="0" smtClean="0"/>
              <a:t> закон Ньютона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1071546"/>
            <a:ext cx="9429784" cy="492922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Візьмемо</a:t>
            </a:r>
            <a:r>
              <a:rPr lang="ru-RU" b="1" dirty="0" smtClean="0"/>
              <a:t> в руки два </a:t>
            </a:r>
            <a:r>
              <a:rPr lang="ru-RU" b="1" dirty="0" err="1" smtClean="0"/>
              <a:t>однакові</a:t>
            </a:r>
            <a:r>
              <a:rPr lang="ru-RU" b="1" dirty="0" smtClean="0"/>
              <a:t> </a:t>
            </a:r>
            <a:r>
              <a:rPr lang="ru-RU" b="1" dirty="0" err="1" smtClean="0"/>
              <a:t>динамометри</a:t>
            </a:r>
            <a:r>
              <a:rPr lang="ru-RU" b="1" dirty="0" smtClean="0"/>
              <a:t>, </a:t>
            </a:r>
            <a:r>
              <a:rPr lang="ru-RU" b="1" dirty="0" err="1" smtClean="0"/>
              <a:t>зчепимо</a:t>
            </a:r>
            <a:r>
              <a:rPr lang="ru-RU" b="1" dirty="0" smtClean="0"/>
              <a:t> їх </a:t>
            </a:r>
            <a:r>
              <a:rPr lang="ru-RU" b="1" dirty="0" err="1" smtClean="0"/>
              <a:t>гачками</a:t>
            </a:r>
            <a:r>
              <a:rPr lang="ru-RU" b="1" dirty="0" smtClean="0"/>
              <a:t> і </a:t>
            </a:r>
            <a:r>
              <a:rPr lang="ru-RU" b="1" dirty="0" err="1" smtClean="0"/>
              <a:t>будемо</a:t>
            </a:r>
            <a:r>
              <a:rPr lang="ru-RU" b="1" dirty="0" smtClean="0"/>
              <a:t> </a:t>
            </a:r>
            <a:r>
              <a:rPr lang="ru-RU" b="1" dirty="0" err="1" smtClean="0"/>
              <a:t>тягти</a:t>
            </a:r>
            <a:r>
              <a:rPr lang="ru-RU" b="1" dirty="0" smtClean="0"/>
              <a:t> в різні боки (рис.10). </a:t>
            </a:r>
            <a:r>
              <a:rPr lang="ru-RU" b="1" dirty="0" err="1" smtClean="0"/>
              <a:t>Обидва</a:t>
            </a:r>
            <a:r>
              <a:rPr lang="ru-RU" b="1" dirty="0" smtClean="0"/>
              <a:t> </a:t>
            </a:r>
            <a:r>
              <a:rPr lang="ru-RU" b="1" dirty="0" err="1" smtClean="0"/>
              <a:t>динамометри</a:t>
            </a:r>
            <a:r>
              <a:rPr lang="ru-RU" b="1" dirty="0" smtClean="0"/>
              <a:t> </a:t>
            </a:r>
            <a:r>
              <a:rPr lang="ru-RU" b="1" dirty="0" err="1" smtClean="0"/>
              <a:t>покажуть</a:t>
            </a:r>
            <a:r>
              <a:rPr lang="ru-RU" b="1" dirty="0" smtClean="0"/>
              <a:t> </a:t>
            </a:r>
            <a:r>
              <a:rPr lang="ru-RU" b="1" dirty="0" err="1" smtClean="0"/>
              <a:t>однакові</a:t>
            </a:r>
            <a:r>
              <a:rPr lang="ru-RU" b="1" dirty="0" smtClean="0"/>
              <a:t> за модулем сили натягу, тобто</a:t>
            </a:r>
          </a:p>
          <a:p>
            <a:r>
              <a:rPr lang="ru-RU" b="1" dirty="0" smtClean="0"/>
              <a:t> </a:t>
            </a:r>
            <a:r>
              <a:rPr lang="ru-RU" b="1" dirty="0" err="1" smtClean="0"/>
              <a:t>Поставимо</a:t>
            </a:r>
            <a:r>
              <a:rPr lang="ru-RU" b="1" dirty="0" smtClean="0"/>
              <a:t> на </a:t>
            </a:r>
            <a:r>
              <a:rPr lang="ru-RU" b="1" dirty="0" err="1" smtClean="0"/>
              <a:t>горизонтальну</a:t>
            </a:r>
            <a:r>
              <a:rPr lang="ru-RU" b="1" dirty="0" smtClean="0"/>
              <a:t> </a:t>
            </a:r>
            <a:r>
              <a:rPr lang="ru-RU" b="1" dirty="0" err="1" smtClean="0"/>
              <a:t>поверхню</a:t>
            </a:r>
            <a:r>
              <a:rPr lang="ru-RU" b="1" dirty="0" smtClean="0"/>
              <a:t> два </a:t>
            </a:r>
            <a:r>
              <a:rPr lang="ru-RU" b="1" dirty="0" err="1" smtClean="0"/>
              <a:t>однакові</a:t>
            </a:r>
            <a:r>
              <a:rPr lang="ru-RU" b="1" dirty="0" smtClean="0"/>
              <a:t> </a:t>
            </a:r>
            <a:r>
              <a:rPr lang="ru-RU" b="1" dirty="0" err="1" smtClean="0"/>
              <a:t>візки</a:t>
            </a:r>
            <a:r>
              <a:rPr lang="ru-RU" b="1" dirty="0" smtClean="0"/>
              <a:t> і за допомогою </a:t>
            </a:r>
            <a:r>
              <a:rPr lang="ru-RU" b="1" dirty="0" err="1" smtClean="0"/>
              <a:t>двох</a:t>
            </a:r>
            <a:r>
              <a:rPr lang="ru-RU" b="1" dirty="0" smtClean="0"/>
              <a:t> </a:t>
            </a:r>
            <a:r>
              <a:rPr lang="ru-RU" b="1" dirty="0" err="1" smtClean="0"/>
              <a:t>однакових</a:t>
            </a:r>
            <a:r>
              <a:rPr lang="ru-RU" b="1" dirty="0" smtClean="0"/>
              <a:t> </a:t>
            </a:r>
            <a:r>
              <a:rPr lang="ru-RU" b="1" dirty="0" err="1" smtClean="0"/>
              <a:t>динамометрів</a:t>
            </a:r>
            <a:r>
              <a:rPr lang="ru-RU" b="1" dirty="0" smtClean="0"/>
              <a:t> </a:t>
            </a:r>
            <a:r>
              <a:rPr lang="ru-RU" b="1" dirty="0" err="1" smtClean="0"/>
              <a:t>прикріпимо</a:t>
            </a:r>
            <a:r>
              <a:rPr lang="ru-RU" b="1" dirty="0" smtClean="0"/>
              <a:t> їх до </a:t>
            </a:r>
            <a:r>
              <a:rPr lang="ru-RU" b="1" dirty="0" err="1" smtClean="0"/>
              <a:t>вертикальних</a:t>
            </a:r>
            <a:r>
              <a:rPr lang="ru-RU" b="1" dirty="0" smtClean="0"/>
              <a:t> </a:t>
            </a:r>
            <a:r>
              <a:rPr lang="ru-RU" b="1" dirty="0" err="1" smtClean="0"/>
              <a:t>стояків</a:t>
            </a:r>
            <a:r>
              <a:rPr lang="ru-RU" b="1" dirty="0" smtClean="0"/>
              <a:t>. На один </a:t>
            </a:r>
            <a:r>
              <a:rPr lang="ru-RU" b="1" dirty="0" err="1" smtClean="0"/>
              <a:t>візок</a:t>
            </a:r>
            <a:r>
              <a:rPr lang="ru-RU" b="1" dirty="0" smtClean="0"/>
              <a:t> </a:t>
            </a:r>
            <a:r>
              <a:rPr lang="ru-RU" b="1" dirty="0" err="1" smtClean="0"/>
              <a:t>покладемо</a:t>
            </a:r>
            <a:r>
              <a:rPr lang="ru-RU" b="1" dirty="0" smtClean="0"/>
              <a:t> кусок </a:t>
            </a:r>
            <a:r>
              <a:rPr lang="ru-RU" b="1" dirty="0" err="1" smtClean="0"/>
              <a:t>металу</a:t>
            </a:r>
            <a:r>
              <a:rPr lang="ru-RU" b="1" dirty="0" smtClean="0"/>
              <a:t>, а на </a:t>
            </a:r>
            <a:r>
              <a:rPr lang="ru-RU" b="1" dirty="0" err="1" smtClean="0"/>
              <a:t>другий</a:t>
            </a:r>
            <a:r>
              <a:rPr lang="ru-RU" b="1" dirty="0" smtClean="0"/>
              <a:t> -</a:t>
            </a:r>
            <a:r>
              <a:rPr lang="ru-RU" b="1" dirty="0" err="1" smtClean="0"/>
              <a:t>магніт</a:t>
            </a:r>
            <a:r>
              <a:rPr lang="ru-RU" b="1" dirty="0" smtClean="0"/>
              <a:t> (рис.11). </a:t>
            </a:r>
            <a:r>
              <a:rPr lang="ru-RU" b="1" dirty="0" err="1" smtClean="0"/>
              <a:t>Обидва</a:t>
            </a:r>
            <a:r>
              <a:rPr lang="ru-RU" b="1" dirty="0" smtClean="0"/>
              <a:t> </a:t>
            </a:r>
            <a:r>
              <a:rPr lang="ru-RU" b="1" dirty="0" err="1" smtClean="0"/>
              <a:t>візки</a:t>
            </a:r>
            <a:r>
              <a:rPr lang="ru-RU" b="1" dirty="0" smtClean="0"/>
              <a:t> </a:t>
            </a:r>
            <a:r>
              <a:rPr lang="ru-RU" b="1" dirty="0" err="1" smtClean="0"/>
              <a:t>рушать</a:t>
            </a:r>
            <a:r>
              <a:rPr lang="ru-RU" b="1" dirty="0" smtClean="0"/>
              <a:t> </a:t>
            </a:r>
            <a:r>
              <a:rPr lang="ru-RU" b="1" dirty="0" err="1" smtClean="0"/>
              <a:t>назустріч</a:t>
            </a:r>
            <a:r>
              <a:rPr lang="ru-RU" b="1" dirty="0" smtClean="0"/>
              <a:t> один одному й </a:t>
            </a:r>
            <a:r>
              <a:rPr lang="ru-RU" b="1" dirty="0" err="1" smtClean="0"/>
              <a:t>обидва</a:t>
            </a:r>
            <a:r>
              <a:rPr lang="ru-RU" b="1" dirty="0" smtClean="0"/>
              <a:t> </a:t>
            </a:r>
            <a:r>
              <a:rPr lang="ru-RU" b="1" dirty="0" err="1" smtClean="0"/>
              <a:t>динамометри</a:t>
            </a:r>
            <a:r>
              <a:rPr lang="ru-RU" b="1" dirty="0" smtClean="0"/>
              <a:t> </a:t>
            </a:r>
            <a:r>
              <a:rPr lang="ru-RU" b="1" dirty="0" err="1" smtClean="0"/>
              <a:t>покажуть</a:t>
            </a:r>
            <a:r>
              <a:rPr lang="ru-RU" b="1" dirty="0" smtClean="0"/>
              <a:t> </a:t>
            </a:r>
            <a:r>
              <a:rPr lang="ru-RU" b="1" dirty="0" err="1" smtClean="0"/>
              <a:t>однакові</a:t>
            </a:r>
            <a:r>
              <a:rPr lang="ru-RU" b="1" dirty="0" smtClean="0"/>
              <a:t> сили взаємодії, тобто </a:t>
            </a:r>
          </a:p>
          <a:p>
            <a:r>
              <a:rPr lang="ru-RU" b="1" dirty="0" smtClean="0"/>
              <a:t>Тобто, з </a:t>
            </a:r>
            <a:r>
              <a:rPr lang="ru-RU" b="1" dirty="0" err="1" smtClean="0"/>
              <a:t>якою</a:t>
            </a:r>
            <a:r>
              <a:rPr lang="ru-RU" b="1" dirty="0" smtClean="0"/>
              <a:t> силою </a:t>
            </a:r>
            <a:r>
              <a:rPr lang="ru-RU" b="1" dirty="0" err="1" smtClean="0"/>
              <a:t>магніт</a:t>
            </a:r>
            <a:r>
              <a:rPr lang="ru-RU" b="1" dirty="0" smtClean="0"/>
              <a:t> </a:t>
            </a:r>
            <a:r>
              <a:rPr lang="ru-RU" b="1" dirty="0" err="1" smtClean="0"/>
              <a:t>притягує</a:t>
            </a:r>
            <a:r>
              <a:rPr lang="ru-RU" b="1" dirty="0" smtClean="0"/>
              <a:t> кусок </a:t>
            </a:r>
            <a:r>
              <a:rPr lang="ru-RU" b="1" dirty="0" err="1" smtClean="0"/>
              <a:t>металу</a:t>
            </a:r>
            <a:r>
              <a:rPr lang="ru-RU" b="1" dirty="0" smtClean="0"/>
              <a:t>, з такою ж силою і метал </a:t>
            </a:r>
            <a:r>
              <a:rPr lang="ru-RU" b="1" dirty="0" err="1" smtClean="0"/>
              <a:t>притягає</a:t>
            </a:r>
            <a:r>
              <a:rPr lang="ru-RU" b="1" dirty="0" smtClean="0"/>
              <a:t> до себе </a:t>
            </a:r>
            <a:r>
              <a:rPr lang="ru-RU" b="1" dirty="0" err="1" smtClean="0"/>
              <a:t>магніт</a:t>
            </a:r>
            <a:r>
              <a:rPr lang="ru-RU" b="1" dirty="0" smtClean="0"/>
              <a:t>. </a:t>
            </a:r>
          </a:p>
          <a:p>
            <a:r>
              <a:rPr lang="ru-RU" b="1" dirty="0" smtClean="0"/>
              <a:t> </a:t>
            </a:r>
            <a:r>
              <a:rPr lang="ru-RU" b="1" dirty="0" err="1" smtClean="0"/>
              <a:t>Приклади</a:t>
            </a:r>
            <a:r>
              <a:rPr lang="ru-RU" b="1" dirty="0" smtClean="0"/>
              <a:t> </a:t>
            </a:r>
            <a:r>
              <a:rPr lang="ru-RU" b="1" dirty="0" err="1" smtClean="0"/>
              <a:t>показують</a:t>
            </a:r>
            <a:r>
              <a:rPr lang="ru-RU" b="1" dirty="0" smtClean="0"/>
              <a:t>, що </a:t>
            </a:r>
            <a:r>
              <a:rPr lang="ru-RU" b="1" dirty="0" err="1" smtClean="0"/>
              <a:t>третій</a:t>
            </a:r>
            <a:r>
              <a:rPr lang="ru-RU" b="1" dirty="0" smtClean="0"/>
              <a:t> закон Ньютона </a:t>
            </a:r>
            <a:r>
              <a:rPr lang="ru-RU" b="1" dirty="0" err="1" smtClean="0"/>
              <a:t>виконується</a:t>
            </a:r>
            <a:r>
              <a:rPr lang="ru-RU" b="1" dirty="0" smtClean="0"/>
              <a:t> як у </a:t>
            </a:r>
            <a:r>
              <a:rPr lang="ru-RU" b="1" dirty="0" err="1" smtClean="0"/>
              <a:t>разі</a:t>
            </a:r>
            <a:r>
              <a:rPr lang="ru-RU" b="1" dirty="0" smtClean="0"/>
              <a:t> взаємодії </a:t>
            </a:r>
            <a:r>
              <a:rPr lang="ru-RU" b="1" dirty="0" err="1" smtClean="0"/>
              <a:t>безпосередньо</a:t>
            </a:r>
            <a:r>
              <a:rPr lang="ru-RU" b="1" dirty="0" smtClean="0"/>
              <a:t> </a:t>
            </a:r>
            <a:r>
              <a:rPr lang="ru-RU" b="1" dirty="0" err="1" smtClean="0"/>
              <a:t>контактуючих</a:t>
            </a:r>
            <a:r>
              <a:rPr lang="ru-RU" b="1" dirty="0" smtClean="0"/>
              <a:t> </a:t>
            </a:r>
            <a:r>
              <a:rPr lang="ru-RU" b="1" dirty="0" err="1" smtClean="0"/>
              <a:t>тіл</a:t>
            </a:r>
            <a:r>
              <a:rPr lang="ru-RU" b="1" dirty="0" smtClean="0"/>
              <a:t>, так і у </a:t>
            </a:r>
            <a:r>
              <a:rPr lang="ru-RU" b="1" dirty="0" err="1" smtClean="0"/>
              <a:t>разі</a:t>
            </a:r>
            <a:r>
              <a:rPr lang="ru-RU" b="1" dirty="0" smtClean="0"/>
              <a:t> взаємодії </a:t>
            </a:r>
            <a:r>
              <a:rPr lang="ru-RU" b="1" dirty="0" err="1" smtClean="0"/>
              <a:t>тіл</a:t>
            </a:r>
            <a:r>
              <a:rPr lang="ru-RU" b="1" dirty="0" smtClean="0"/>
              <a:t> </a:t>
            </a:r>
            <a:r>
              <a:rPr lang="ru-RU" b="1" dirty="0" err="1" smtClean="0"/>
              <a:t>завдяки</a:t>
            </a:r>
            <a:r>
              <a:rPr lang="ru-RU" b="1" dirty="0" smtClean="0"/>
              <a:t> </a:t>
            </a:r>
            <a:r>
              <a:rPr lang="ru-RU" b="1" dirty="0" err="1" smtClean="0"/>
              <a:t>наявності</a:t>
            </a:r>
            <a:r>
              <a:rPr lang="ru-RU" b="1" dirty="0" smtClean="0"/>
              <a:t> </a:t>
            </a:r>
            <a:r>
              <a:rPr lang="ru-RU" b="1" dirty="0" err="1" smtClean="0"/>
              <a:t>магнітного</a:t>
            </a:r>
            <a:r>
              <a:rPr lang="ru-RU" b="1" dirty="0" smtClean="0"/>
              <a:t> поля. </a:t>
            </a:r>
            <a:r>
              <a:rPr lang="ru-RU" b="1" dirty="0" err="1" smtClean="0"/>
              <a:t>Найпростішим</a:t>
            </a:r>
            <a:r>
              <a:rPr lang="ru-RU" b="1" dirty="0" smtClean="0"/>
              <a:t> буде таке </a:t>
            </a:r>
            <a:r>
              <a:rPr lang="ru-RU" b="1" dirty="0" err="1" smtClean="0"/>
              <a:t>формулювання</a:t>
            </a:r>
            <a:r>
              <a:rPr lang="ru-RU" b="1" dirty="0" smtClean="0"/>
              <a:t> </a:t>
            </a:r>
            <a:r>
              <a:rPr lang="ru-RU" b="1" dirty="0" err="1" smtClean="0"/>
              <a:t>третього</a:t>
            </a:r>
            <a:r>
              <a:rPr lang="ru-RU" b="1" dirty="0" smtClean="0"/>
              <a:t> закону Ньютона: </a:t>
            </a:r>
            <a:r>
              <a:rPr lang="ru-RU" b="1" dirty="0" err="1" smtClean="0"/>
              <a:t>дія</a:t>
            </a:r>
            <a:r>
              <a:rPr lang="ru-RU" b="1" dirty="0" smtClean="0"/>
              <a:t> </a:t>
            </a:r>
            <a:r>
              <a:rPr lang="ru-RU" b="1" dirty="0" err="1" smtClean="0"/>
              <a:t>дорівнює</a:t>
            </a:r>
            <a:r>
              <a:rPr lang="ru-RU" b="1" dirty="0" smtClean="0"/>
              <a:t> </a:t>
            </a:r>
            <a:r>
              <a:rPr lang="ru-RU" b="1" dirty="0" err="1" smtClean="0"/>
              <a:t>протидії</a:t>
            </a:r>
            <a:r>
              <a:rPr lang="ru-RU" b="1" dirty="0" smtClean="0"/>
              <a:t>.</a:t>
            </a:r>
          </a:p>
          <a:p>
            <a:endParaRPr lang="ru-RU" b="1" dirty="0"/>
          </a:p>
        </p:txBody>
      </p:sp>
      <p:pic>
        <p:nvPicPr>
          <p:cNvPr id="4" name="Рисунок 3" descr="https://sites.google.com/site/easyphisicks/_/rsrc/1323984467610/3-zakon-nutona/image016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643050"/>
            <a:ext cx="819151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sites.google.com/site/easyphisicks/_/rsrc/1323984467610/3-zakon-nutona/image016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429000"/>
            <a:ext cx="785818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sites.google.com/site/easyphisicks/_/rsrc/1323984626018/3-zakon-nutona/image018.pn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5643578"/>
            <a:ext cx="607223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183880" cy="1051560"/>
          </a:xfrm>
        </p:spPr>
        <p:txBody>
          <a:bodyPr/>
          <a:lstStyle/>
          <a:p>
            <a:r>
              <a:rPr lang="uk-UA" dirty="0" smtClean="0"/>
              <a:t>Домашнє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183880" cy="5143536"/>
          </a:xfrm>
        </p:spPr>
        <p:txBody>
          <a:bodyPr/>
          <a:lstStyle/>
          <a:p>
            <a:r>
              <a:rPr lang="uk-UA" dirty="0" smtClean="0"/>
              <a:t>Опрацювати тему “ закони Ньютона та межі їх застосування “ </a:t>
            </a:r>
          </a:p>
          <a:p>
            <a:r>
              <a:rPr lang="uk-UA" dirty="0" smtClean="0"/>
              <a:t>Дати відповіді на </a:t>
            </a:r>
            <a:r>
              <a:rPr lang="uk-UA" dirty="0" err="1" smtClean="0"/>
              <a:t>питиння</a:t>
            </a:r>
            <a:r>
              <a:rPr lang="uk-UA" dirty="0" smtClean="0"/>
              <a:t>:</a:t>
            </a:r>
          </a:p>
          <a:p>
            <a:pPr>
              <a:buNone/>
            </a:pPr>
            <a:r>
              <a:rPr lang="uk-UA" dirty="0" smtClean="0"/>
              <a:t>  1.Чи може тіло рухатися </a:t>
            </a:r>
            <a:r>
              <a:rPr lang="uk-UA" dirty="0" err="1" smtClean="0"/>
              <a:t>кривалінійно</a:t>
            </a:r>
            <a:r>
              <a:rPr lang="uk-UA" dirty="0" smtClean="0"/>
              <a:t> під дією</a:t>
            </a:r>
            <a:r>
              <a:rPr lang="ru-RU" dirty="0" smtClean="0"/>
              <a:t> сталої сили, яка не змінює ні величини, ні напрямку? ( так )</a:t>
            </a:r>
          </a:p>
          <a:p>
            <a:pPr>
              <a:buNone/>
            </a:pPr>
            <a:r>
              <a:rPr lang="uk-UA" dirty="0" smtClean="0"/>
              <a:t>  2.Відомі маса тіла і прокладена сила. Чи досить цього, щоб передбачити рух тіла? ( ні )</a:t>
            </a:r>
          </a:p>
          <a:p>
            <a:pPr>
              <a:buNone/>
            </a:pPr>
            <a:endParaRPr lang="uk-UA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857364"/>
            <a:ext cx="8643966" cy="2357454"/>
          </a:xfrm>
        </p:spPr>
        <p:txBody>
          <a:bodyPr>
            <a:prstTxWarp prst="textDeflate">
              <a:avLst/>
            </a:prstTxWarp>
            <a:normAutofit/>
          </a:bodyPr>
          <a:lstStyle/>
          <a:p>
            <a:r>
              <a:rPr lang="uk-UA" sz="80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Дякую за увагу !</a:t>
            </a:r>
            <a:endParaRPr lang="ru-RU" sz="8000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Ісаак ньютон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6572264" cy="535785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Ісаак Ньютон – видатний англійський вчений, який заклав основи сучасного природознавства, творець класичної фізики. Його наукові праці належать до механіки, оптики, астрономії, математики. Сформулював основні закони механіки</a:t>
            </a:r>
            <a:r>
              <a:rPr lang="ru-RU" dirty="0" smtClean="0"/>
              <a:t>, відкрив корпускулярну теорію світла, розробив диференціальне та інтаргральне числення.</a:t>
            </a:r>
            <a:endParaRPr lang="uk-UA" dirty="0" smtClean="0"/>
          </a:p>
        </p:txBody>
      </p:sp>
      <p:pic>
        <p:nvPicPr>
          <p:cNvPr id="31745" name="Picture 1" descr="C:\Users\TEST\Saved Games\Desktop\images-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75717">
            <a:off x="6329731" y="1104823"/>
            <a:ext cx="2337971" cy="321471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38200"/>
          </a:xfrm>
        </p:spPr>
        <p:txBody>
          <a:bodyPr/>
          <a:lstStyle/>
          <a:p>
            <a:r>
              <a:rPr lang="uk-UA" dirty="0" smtClean="0"/>
              <a:t>Важливість законів Ньютона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7215206" cy="5929354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 Закони Ньютона разом з його ж законом всесвітнього тяжіння та апаратом математичного аналізу вперше в свій час надали загальне та кількісне пояснення широкому спектру фізичних явищ, починаючи з особливостей руху маятника та закінчуючи орбітами Місяця та планет. Закон збереження імпульсу, який Ньютон вивів як наслідок своїх другого та третього законів, також став першим з відомих законом збереження.</a:t>
            </a:r>
            <a:endParaRPr lang="ru-RU" dirty="0" smtClean="0"/>
          </a:p>
          <a:p>
            <a:r>
              <a:rPr lang="uk-UA" dirty="0" smtClean="0"/>
              <a:t>Закони Ньютона піддавались експериментальній перевірці протягом більш як двохсот років. Для масштабів від 10</a:t>
            </a:r>
            <a:r>
              <a:rPr lang="uk-UA" baseline="30000" dirty="0" smtClean="0"/>
              <a:t>-6</a:t>
            </a:r>
            <a:r>
              <a:rPr lang="uk-UA" dirty="0" smtClean="0"/>
              <a:t> метра на швидкостях від 0 до 100 000 000 м/с вони дають задовільні результати. Але спеціальна теорія відносності Ейнштейна внесла свої корективи в закони Ньютона, розширивши в такому модифікованому вигляді сферу їхнього застосування, хоча для нерелятивістських фізичних об'єктів вигляд модифікованих законів Ньютона стає звичним.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38865">
            <a:off x="7008153" y="2356676"/>
            <a:ext cx="2179920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 1-го закону Ньютона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1935480"/>
            <a:ext cx="5257808" cy="4922520"/>
          </a:xfrm>
        </p:spPr>
        <p:txBody>
          <a:bodyPr/>
          <a:lstStyle/>
          <a:p>
            <a:r>
              <a:rPr lang="uk-UA" dirty="0" smtClean="0"/>
              <a:t>З життєвого досвіду відомо, що причиною зміни швидкості тіла, тобто причиною прискорення, є дія іншого тіла. Наприклад, шайба починає рухатись по льоду під дією ключки; ця шайба зупиняється через деякий час від дії на неї сили тертя об лід</a:t>
            </a:r>
            <a:endParaRPr lang="ru-RU" dirty="0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69327">
            <a:off x="239962" y="2746623"/>
            <a:ext cx="3214698" cy="22324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uk-UA" dirty="0" smtClean="0"/>
              <a:t>Перший закон Ньютона</a:t>
            </a:r>
            <a:endParaRPr lang="ru-RU" dirty="0"/>
          </a:p>
        </p:txBody>
      </p:sp>
      <p:sp>
        <p:nvSpPr>
          <p:cNvPr id="4" name="Місце для вмісту 2"/>
          <p:cNvSpPr>
            <a:spLocks noGrp="1"/>
          </p:cNvSpPr>
          <p:nvPr>
            <p:ph idx="1"/>
          </p:nvPr>
        </p:nvSpPr>
        <p:spPr>
          <a:xfrm>
            <a:off x="0" y="1142984"/>
            <a:ext cx="8786842" cy="516637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Існують такі системи відліку, відносно яких тіло зберігає стан спокою чи прямолінійно та рівномірно рухається, якщо на нього не діють інші тіла або дія інших тіл скомпенсована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uk-UA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000372"/>
            <a:ext cx="3817938" cy="827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143380"/>
            <a:ext cx="6357982" cy="16887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700"/>
                            </p:stCondLst>
                            <p:childTnLst>
                              <p:par>
                                <p:cTn id="2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7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467600" cy="1143000"/>
          </a:xfrm>
        </p:spPr>
        <p:txBody>
          <a:bodyPr/>
          <a:lstStyle/>
          <a:p>
            <a:pPr algn="ctr"/>
            <a:r>
              <a:rPr lang="uk-UA" dirty="0" smtClean="0"/>
              <a:t>ІНЕРЦІЯ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6786578" cy="5786454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 </a:t>
            </a:r>
            <a:r>
              <a:rPr lang="ru-RU" b="1" i="1" dirty="0" err="1" smtClean="0"/>
              <a:t>Інерція</a:t>
            </a:r>
            <a:r>
              <a:rPr lang="ru-RU" b="1" i="1" dirty="0" smtClean="0"/>
              <a:t> </a:t>
            </a:r>
            <a:r>
              <a:rPr lang="ru-RU" dirty="0" smtClean="0"/>
              <a:t>– це явище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тілами</a:t>
            </a:r>
            <a:r>
              <a:rPr lang="ru-RU" dirty="0" smtClean="0"/>
              <a:t> сталої </a:t>
            </a:r>
            <a:r>
              <a:rPr lang="ru-RU" dirty="0" err="1" smtClean="0"/>
              <a:t>швидкості</a:t>
            </a:r>
            <a:r>
              <a:rPr lang="ru-RU" dirty="0" smtClean="0"/>
              <a:t>, коли на них не </a:t>
            </a:r>
            <a:r>
              <a:rPr lang="ru-RU" dirty="0" err="1" smtClean="0"/>
              <a:t>діють</a:t>
            </a:r>
            <a:r>
              <a:rPr lang="ru-RU" dirty="0" smtClean="0"/>
              <a:t> інші </a:t>
            </a:r>
            <a:r>
              <a:rPr lang="ru-RU" dirty="0" err="1" smtClean="0"/>
              <a:t>тіла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Полягає  </a:t>
            </a:r>
            <a:r>
              <a:rPr lang="ru-RU" dirty="0" err="1" smtClean="0"/>
              <a:t>дане</a:t>
            </a:r>
            <a:r>
              <a:rPr lang="ru-RU" dirty="0" smtClean="0"/>
              <a:t> явище у тому, що для 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швидкості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потрібен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час. </a:t>
            </a:r>
            <a:r>
              <a:rPr lang="ru-RU" dirty="0" err="1" smtClean="0"/>
              <a:t>Інерцію</a:t>
            </a:r>
            <a:r>
              <a:rPr lang="ru-RU" dirty="0" smtClean="0"/>
              <a:t> не можна </a:t>
            </a:r>
            <a:r>
              <a:rPr lang="ru-RU" dirty="0" err="1" smtClean="0"/>
              <a:t>виміряти</a:t>
            </a:r>
            <a:r>
              <a:rPr lang="ru-RU" dirty="0" smtClean="0"/>
              <a:t>, її можна лише спостерігати, або </a:t>
            </a:r>
            <a:r>
              <a:rPr lang="ru-RU" dirty="0" err="1" smtClean="0"/>
              <a:t>відтворити</a:t>
            </a:r>
            <a:r>
              <a:rPr lang="ru-RU" dirty="0" smtClean="0"/>
              <a:t>. </a:t>
            </a:r>
            <a:r>
              <a:rPr lang="ru-RU" dirty="0" err="1" smtClean="0"/>
              <a:t>Зауважимо</a:t>
            </a:r>
            <a:r>
              <a:rPr lang="ru-RU" dirty="0" smtClean="0"/>
              <a:t>, що в </a:t>
            </a:r>
            <a:r>
              <a:rPr lang="ru-RU" dirty="0" err="1" smtClean="0"/>
              <a:t>земних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не можна створити </a:t>
            </a:r>
            <a:r>
              <a:rPr lang="ru-RU" dirty="0" err="1" smtClean="0"/>
              <a:t>обставини</a:t>
            </a:r>
            <a:r>
              <a:rPr lang="ru-RU" dirty="0" smtClean="0"/>
              <a:t>, за яких на </a:t>
            </a:r>
            <a:r>
              <a:rPr lang="ru-RU" dirty="0" err="1" smtClean="0"/>
              <a:t>тіло</a:t>
            </a:r>
            <a:r>
              <a:rPr lang="ru-RU" dirty="0" smtClean="0"/>
              <a:t> не </a:t>
            </a:r>
            <a:r>
              <a:rPr lang="ru-RU" dirty="0" err="1" smtClean="0"/>
              <a:t>діють</a:t>
            </a:r>
            <a:r>
              <a:rPr lang="ru-RU" dirty="0" smtClean="0"/>
              <a:t> сили,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існує </a:t>
            </a:r>
            <a:r>
              <a:rPr lang="ru-RU" dirty="0" err="1" smtClean="0"/>
              <a:t>земне</a:t>
            </a:r>
            <a:r>
              <a:rPr lang="ru-RU" dirty="0" smtClean="0"/>
              <a:t> </a:t>
            </a:r>
            <a:r>
              <a:rPr lang="ru-RU" dirty="0" err="1" smtClean="0"/>
              <a:t>тяжіння</a:t>
            </a:r>
            <a:r>
              <a:rPr lang="ru-RU" dirty="0" smtClean="0"/>
              <a:t>, сила опору </a:t>
            </a:r>
            <a:r>
              <a:rPr lang="ru-RU" dirty="0" err="1" smtClean="0"/>
              <a:t>рухові</a:t>
            </a:r>
            <a:r>
              <a:rPr lang="ru-RU" dirty="0" smtClean="0"/>
              <a:t> тощо. Ми </a:t>
            </a:r>
            <a:r>
              <a:rPr lang="ru-RU" dirty="0" err="1" smtClean="0"/>
              <a:t>можемо</a:t>
            </a:r>
            <a:r>
              <a:rPr lang="ru-RU" dirty="0" smtClean="0"/>
              <a:t> лише </a:t>
            </a:r>
            <a:r>
              <a:rPr lang="ru-RU" dirty="0" err="1" smtClean="0"/>
              <a:t>уявити</a:t>
            </a:r>
            <a:r>
              <a:rPr lang="ru-RU" dirty="0" smtClean="0"/>
              <a:t>, що </a:t>
            </a:r>
            <a:r>
              <a:rPr lang="ru-RU" dirty="0" err="1" smtClean="0"/>
              <a:t>десь</a:t>
            </a:r>
            <a:r>
              <a:rPr lang="ru-RU" dirty="0" smtClean="0"/>
              <a:t> далеко від </a:t>
            </a:r>
            <a:r>
              <a:rPr lang="ru-RU" dirty="0" err="1" smtClean="0"/>
              <a:t>зір</a:t>
            </a:r>
            <a:r>
              <a:rPr lang="ru-RU" dirty="0" smtClean="0"/>
              <a:t> у </a:t>
            </a:r>
            <a:r>
              <a:rPr lang="ru-RU" dirty="0" err="1" smtClean="0"/>
              <a:t>космічному</a:t>
            </a:r>
            <a:r>
              <a:rPr lang="ru-RU" dirty="0" smtClean="0"/>
              <a:t> </a:t>
            </a:r>
            <a:r>
              <a:rPr lang="ru-RU" dirty="0" err="1" smtClean="0"/>
              <a:t>просторі</a:t>
            </a:r>
            <a:r>
              <a:rPr lang="ru-RU" dirty="0" smtClean="0"/>
              <a:t>  </a:t>
            </a:r>
            <a:r>
              <a:rPr lang="ru-RU" dirty="0" err="1" smtClean="0"/>
              <a:t>рухається</a:t>
            </a:r>
            <a:r>
              <a:rPr lang="ru-RU" dirty="0" smtClean="0"/>
              <a:t>  </a:t>
            </a:r>
            <a:r>
              <a:rPr lang="ru-RU" dirty="0" err="1" smtClean="0"/>
              <a:t>тіло</a:t>
            </a:r>
            <a:r>
              <a:rPr lang="ru-RU" dirty="0" smtClean="0"/>
              <a:t>,  на  яке </a:t>
            </a:r>
            <a:r>
              <a:rPr lang="ru-RU" dirty="0" err="1" smtClean="0"/>
              <a:t>діють</a:t>
            </a:r>
            <a:r>
              <a:rPr lang="ru-RU" dirty="0" smtClean="0"/>
              <a:t>  настільки  </a:t>
            </a:r>
            <a:r>
              <a:rPr lang="ru-RU" dirty="0" err="1" smtClean="0"/>
              <a:t>малі</a:t>
            </a:r>
            <a:r>
              <a:rPr lang="ru-RU" dirty="0" smtClean="0"/>
              <a:t> сили, що  ними  можна </a:t>
            </a:r>
            <a:r>
              <a:rPr lang="ru-RU" dirty="0" err="1" smtClean="0"/>
              <a:t>знехтувати</a:t>
            </a:r>
            <a:r>
              <a:rPr lang="ru-RU" dirty="0" smtClean="0"/>
              <a:t>.</a:t>
            </a: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31653">
            <a:off x="6707640" y="1538948"/>
            <a:ext cx="2143140" cy="16793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Інерційні системи відліку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0624" lvl="2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uk-UA" dirty="0" smtClean="0"/>
              <a:t>Системи відліку відносно яких тіло перебуває в стані спокою або прямолінійного рівномірного руху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3" y="3000372"/>
            <a:ext cx="3318179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928934"/>
            <a:ext cx="3436119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Принцип відносності Галілея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5500694" cy="5257800"/>
          </a:xfrm>
        </p:spPr>
        <p:txBody>
          <a:bodyPr>
            <a:noAutofit/>
          </a:bodyPr>
          <a:lstStyle/>
          <a:p>
            <a:r>
              <a:rPr lang="uk-UA" sz="3000" dirty="0" smtClean="0"/>
              <a:t>У всіх інерційних систем відліку усі фізичні явища протікають однаково при однакових початкових умовах</a:t>
            </a:r>
            <a:r>
              <a:rPr lang="ru-RU" sz="3000" dirty="0" smtClean="0"/>
              <a:t>.</a:t>
            </a:r>
          </a:p>
          <a:p>
            <a:r>
              <a:rPr lang="uk-UA" sz="3000" dirty="0" smtClean="0"/>
              <a:t>Цей принцип лежить в основі класичної механіки ,   з нього також випливає, що час абсолютний – він протікає у будь-якій системі відліку</a:t>
            </a:r>
            <a:r>
              <a:rPr lang="uk-UA" sz="2800" dirty="0" smtClean="0"/>
              <a:t>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09886">
            <a:off x="5694195" y="1605200"/>
            <a:ext cx="3143249" cy="37536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Принцип відносності Ейнштейна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1643050"/>
            <a:ext cx="6072198" cy="5214950"/>
          </a:xfrm>
        </p:spPr>
        <p:txBody>
          <a:bodyPr>
            <a:normAutofit lnSpcReduction="10000"/>
          </a:bodyPr>
          <a:lstStyle/>
          <a:p>
            <a:pPr algn="r"/>
            <a:r>
              <a:rPr lang="uk-UA" dirty="0" smtClean="0"/>
              <a:t>Робиться припущення, що взаємодія між тілами поширюється з скінченною силою. Цей принцип лежить в основі системи відліку, створеної Ейнштейном. Як наслідок, в цій теорії поняття абсолютного </a:t>
            </a:r>
            <a:r>
              <a:rPr lang="ru-RU" dirty="0" smtClean="0"/>
              <a:t>часу немає – одна і та ж подія відбувається (триває ) різний час в різних системах відліку.</a:t>
            </a:r>
            <a:endParaRPr lang="ru-RU" dirty="0"/>
          </a:p>
        </p:txBody>
      </p:sp>
      <p:pic>
        <p:nvPicPr>
          <p:cNvPr id="32769" name="Picture 1" descr="C:\Users\TEST\Saved Games\Desktop\images-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87270">
            <a:off x="199573" y="1776414"/>
            <a:ext cx="2973816" cy="290831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Поток">
  <a:themeElements>
    <a:clrScheme name="Другая 137">
      <a:dk1>
        <a:srgbClr val="AB0042"/>
      </a:dk1>
      <a:lt1>
        <a:srgbClr val="550021"/>
      </a:lt1>
      <a:dk2>
        <a:srgbClr val="0186BB"/>
      </a:dk2>
      <a:lt2>
        <a:srgbClr val="FF3382"/>
      </a:lt2>
      <a:accent1>
        <a:srgbClr val="4E003F"/>
      </a:accent1>
      <a:accent2>
        <a:srgbClr val="FF0000"/>
      </a:accent2>
      <a:accent3>
        <a:srgbClr val="FF6566"/>
      </a:accent3>
      <a:accent4>
        <a:srgbClr val="3C3C3C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Метро">
  <a:themeElements>
    <a:clrScheme name="Другая 155">
      <a:dk1>
        <a:srgbClr val="AB0042"/>
      </a:dk1>
      <a:lt1>
        <a:srgbClr val="181818"/>
      </a:lt1>
      <a:dk2>
        <a:srgbClr val="0186BB"/>
      </a:dk2>
      <a:lt2>
        <a:srgbClr val="00194F"/>
      </a:lt2>
      <a:accent1>
        <a:srgbClr val="4E003F"/>
      </a:accent1>
      <a:accent2>
        <a:srgbClr val="FF0000"/>
      </a:accent2>
      <a:accent3>
        <a:srgbClr val="FF6566"/>
      </a:accent3>
      <a:accent4>
        <a:srgbClr val="3C3C3C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Другая 138">
      <a:dk1>
        <a:sysClr val="windowText" lastClr="000000"/>
      </a:dk1>
      <a:lt1>
        <a:srgbClr val="FA72E7"/>
      </a:lt1>
      <a:dk2>
        <a:srgbClr val="0C0C0C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пекс">
  <a:themeElements>
    <a:clrScheme name="Другая 139">
      <a:dk1>
        <a:sysClr val="windowText" lastClr="000000"/>
      </a:dk1>
      <a:lt1>
        <a:srgbClr val="0C0C0C"/>
      </a:lt1>
      <a:dk2>
        <a:srgbClr val="28C2CA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хническая">
  <a:themeElements>
    <a:clrScheme name="Другая 109">
      <a:dk1>
        <a:srgbClr val="683B06"/>
      </a:dk1>
      <a:lt1>
        <a:srgbClr val="543E78"/>
      </a:lt1>
      <a:dk2>
        <a:srgbClr val="FFC000"/>
      </a:dk2>
      <a:lt2>
        <a:srgbClr val="161911"/>
      </a:lt2>
      <a:accent1>
        <a:srgbClr val="DBE1D3"/>
      </a:accent1>
      <a:accent2>
        <a:srgbClr val="7153A0"/>
      </a:accent2>
      <a:accent3>
        <a:srgbClr val="4E74A3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Открытая">
  <a:themeElements>
    <a:clrScheme name="Другая 66">
      <a:dk1>
        <a:sysClr val="windowText" lastClr="000000"/>
      </a:dk1>
      <a:lt1>
        <a:srgbClr val="079FCA"/>
      </a:lt1>
      <a:dk2>
        <a:srgbClr val="0C0C0C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Литейная">
  <a:themeElements>
    <a:clrScheme name="Другая 143">
      <a:dk1>
        <a:sysClr val="windowText" lastClr="000000"/>
      </a:dk1>
      <a:lt1>
        <a:srgbClr val="F4E7ED"/>
      </a:lt1>
      <a:dk2>
        <a:srgbClr val="FF0B0D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Эркер">
  <a:themeElements>
    <a:clrScheme name="Другая 12">
      <a:dk1>
        <a:srgbClr val="371F02"/>
      </a:dk1>
      <a:lt1>
        <a:srgbClr val="F6B669"/>
      </a:lt1>
      <a:dk2>
        <a:srgbClr val="6E3F06"/>
      </a:dk2>
      <a:lt2>
        <a:srgbClr val="4E74A3"/>
      </a:lt2>
      <a:accent1>
        <a:srgbClr val="DBE1D3"/>
      </a:accent1>
      <a:accent2>
        <a:srgbClr val="7153A0"/>
      </a:accent2>
      <a:accent3>
        <a:srgbClr val="4E74A3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Аспект">
  <a:themeElements>
    <a:clrScheme name="Другая 149">
      <a:dk1>
        <a:srgbClr val="FDD8BC"/>
      </a:dk1>
      <a:lt1>
        <a:srgbClr val="FB8B38"/>
      </a:lt1>
      <a:dk2>
        <a:srgbClr val="92D050"/>
      </a:dk2>
      <a:lt2>
        <a:srgbClr val="552501"/>
      </a:lt2>
      <a:accent1>
        <a:srgbClr val="B83D68"/>
      </a:accent1>
      <a:accent2>
        <a:srgbClr val="AC66BB"/>
      </a:accent2>
      <a:accent3>
        <a:srgbClr val="FEE7D7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38">
    <a:dk1>
      <a:sysClr val="windowText" lastClr="000000"/>
    </a:dk1>
    <a:lt1>
      <a:srgbClr val="FA72E7"/>
    </a:lt1>
    <a:dk2>
      <a:srgbClr val="0C0C0C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Другая 68">
    <a:dk1>
      <a:sysClr val="windowText" lastClr="000000"/>
    </a:dk1>
    <a:lt1>
      <a:srgbClr val="0C0C0C"/>
    </a:lt1>
    <a:dk2>
      <a:srgbClr val="50D3F8"/>
    </a:dk2>
    <a:lt2>
      <a:srgbClr val="DBF5F9"/>
    </a:lt2>
    <a:accent1>
      <a:srgbClr val="248D7B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399</TotalTime>
  <Words>603</Words>
  <Application>Microsoft Office PowerPoint</Application>
  <PresentationFormat>Экран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Поток</vt:lpstr>
      <vt:lpstr>Трек</vt:lpstr>
      <vt:lpstr>Апекс</vt:lpstr>
      <vt:lpstr>Техническая</vt:lpstr>
      <vt:lpstr>Открытая</vt:lpstr>
      <vt:lpstr>Литейная</vt:lpstr>
      <vt:lpstr>1_Открытая</vt:lpstr>
      <vt:lpstr>Эркер</vt:lpstr>
      <vt:lpstr>Аспект</vt:lpstr>
      <vt:lpstr>Метро</vt:lpstr>
      <vt:lpstr>Закони ньютона та межі їх застосування</vt:lpstr>
      <vt:lpstr>Ісаак ньютон</vt:lpstr>
      <vt:lpstr>Важливість законів Ньютона</vt:lpstr>
      <vt:lpstr>Приклад 1-го закону Ньютона</vt:lpstr>
      <vt:lpstr>Перший закон Ньютона</vt:lpstr>
      <vt:lpstr>ІНЕРЦІЯ</vt:lpstr>
      <vt:lpstr>Інерційні системи відліку</vt:lpstr>
      <vt:lpstr>Принцип відносності Галілея</vt:lpstr>
      <vt:lpstr>Принцип відносності Ейнштейна</vt:lpstr>
      <vt:lpstr>Другий закон Ньютона: базовий закон динаміки</vt:lpstr>
      <vt:lpstr>Слайд 11</vt:lpstr>
      <vt:lpstr>Приклади другого закону Ньютона</vt:lpstr>
      <vt:lpstr>Третій закон Ньютона</vt:lpstr>
      <vt:lpstr>Приклади, що ілюструють третій закон Ньютона</vt:lpstr>
      <vt:lpstr>Домашнє завдання</vt:lpstr>
      <vt:lpstr>Дякую за увагу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TEST</dc:creator>
  <cp:lastModifiedBy>TEST</cp:lastModifiedBy>
  <cp:revision>41</cp:revision>
  <dcterms:created xsi:type="dcterms:W3CDTF">2012-12-22T08:55:14Z</dcterms:created>
  <dcterms:modified xsi:type="dcterms:W3CDTF">2012-12-23T14:49:34Z</dcterms:modified>
</cp:coreProperties>
</file>