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6126D-986F-488B-B4E1-0AA224D87A4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A85AB-7378-41F2-B831-1F14362D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A85AB-7378-41F2-B831-1F14362DE5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75F79-8F47-46A6-87AB-59FA06C393B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30FB46-73EC-4D44-96A7-E356613C80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gbZXU96JAe0IgM&amp;tbnid=tT1HnK6bXFgBYM:&amp;ved=0CAUQjRw&amp;url=http://www.ukrcenter.com/%D0%9B%D1%96%D1%82%D0%B5%D1%80%D0%B0%D1%82%D1%83%D1%80%D0%B0/42626/%D0%AE%D0%B4%D0%B6%D0%B8%D0%BD-%D0%9E%D0%9D%D1%96%D0%BB/%D0%91%D1%96%D0%BE%D0%B3%D1%80%D0%B0%D1%84%D1%96%D1%8F&amp;ei=uIIFUbe9MofgtQa5wYBo&amp;psig=AFQjCNHs0x_WQCy6j6ltZ6paZi556c_rTA&amp;ust=135940204146173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736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Розвиток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культури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 </a:t>
            </a:r>
            <a:r>
              <a:rPr lang="ru-RU" sz="4000" b="1" dirty="0">
                <a:solidFill>
                  <a:srgbClr val="002060"/>
                </a:solidFill>
              </a:rPr>
              <a:t>ІІ </a:t>
            </a:r>
            <a:r>
              <a:rPr lang="ru-RU" sz="4000" b="1" dirty="0" smtClean="0">
                <a:solidFill>
                  <a:srgbClr val="002060"/>
                </a:solidFill>
              </a:rPr>
              <a:t>пол. </a:t>
            </a:r>
            <a:r>
              <a:rPr lang="uk-UA" sz="4000" b="1" dirty="0" smtClean="0">
                <a:solidFill>
                  <a:srgbClr val="002060"/>
                </a:solidFill>
              </a:rPr>
              <a:t>ХХ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ст. – на </a:t>
            </a:r>
            <a:r>
              <a:rPr lang="ru-RU" sz="4000" b="1" dirty="0" err="1" smtClean="0">
                <a:solidFill>
                  <a:srgbClr val="002060"/>
                </a:solidFill>
              </a:rPr>
              <a:t>поч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  <a:r>
              <a:rPr lang="ru-RU" sz="4000" b="1" dirty="0">
                <a:solidFill>
                  <a:srgbClr val="002060"/>
                </a:solidFill>
              </a:rPr>
              <a:t>ХХІ ст.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6446" y="550070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Підготувала </a:t>
            </a:r>
          </a:p>
          <a:p>
            <a:pPr algn="r"/>
            <a:r>
              <a:rPr lang="uk-UA" dirty="0" smtClean="0"/>
              <a:t>учениця 11-Б класу</a:t>
            </a:r>
          </a:p>
          <a:p>
            <a:pPr algn="r"/>
            <a:r>
              <a:rPr lang="uk-UA" dirty="0" err="1" smtClean="0"/>
              <a:t>Лавренчук</a:t>
            </a:r>
            <a:r>
              <a:rPr lang="uk-UA" dirty="0" smtClean="0"/>
              <a:t> Ірина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Comic Sans MS" pitchFamily="66" charset="0"/>
              </a:rPr>
              <a:t>У </a:t>
            </a:r>
            <a:r>
              <a:rPr lang="uk-UA" dirty="0">
                <a:latin typeface="Comic Sans MS" pitchFamily="66" charset="0"/>
              </a:rPr>
              <a:t>роки Другої світової війни значна кількість діячів культури – Е.Хемінгуей, </a:t>
            </a:r>
            <a:r>
              <a:rPr lang="uk-UA" dirty="0" err="1">
                <a:latin typeface="Comic Sans MS" pitchFamily="66" charset="0"/>
              </a:rPr>
              <a:t>А.де</a:t>
            </a:r>
            <a:r>
              <a:rPr lang="uk-UA" dirty="0">
                <a:latin typeface="Comic Sans MS" pitchFamily="66" charset="0"/>
              </a:rPr>
              <a:t> Сент-Екзюпері, Л.Арагон та інші зі зброєю в руках воювали проти фашистів. Твори в галузі літератури, музики, мистецтва, кіно відігравали важливу роль в загартуванні морального духу народів, наближаючи перемогу над фашизмом. Осмислення причин і наслідків війни, її жорстокості, поведінки людей в екстремальних умовах стало важливою темою світового мистецтва.</a:t>
            </a:r>
          </a:p>
          <a:p>
            <a:pPr indent="457200" algn="just"/>
            <a:r>
              <a:rPr lang="uk-UA" dirty="0">
                <a:latin typeface="Comic Sans MS" pitchFamily="66" charset="0"/>
              </a:rPr>
              <a:t>В умовах "холодної війни" ідеологічний бік творчості став переважати над художнім. Періодичні загострення </a:t>
            </a:r>
            <a:r>
              <a:rPr lang="uk-UA" dirty="0" smtClean="0">
                <a:latin typeface="Comic Sans MS" pitchFamily="66" charset="0"/>
              </a:rPr>
              <a:t>соціально-економічних </a:t>
            </a:r>
            <a:r>
              <a:rPr lang="uk-UA" dirty="0">
                <a:latin typeface="Comic Sans MS" pitchFamily="66" charset="0"/>
              </a:rPr>
              <a:t>суперечностей, масові суспільні рухи обумовили появу різних форм контркультури ("розгнівані", рокери і т.д.). Вони ніби протистояли бездуховності масової культури та класичній культурі минулого. Назрівання екологічної катастрофи, гонка озброєнь, гострі міжнародні кризи сприяли зростанню настроїв песимізму, передчуття апокаліпсису.</a:t>
            </a:r>
          </a:p>
          <a:p>
            <a:pPr indent="457200" algn="just"/>
            <a:r>
              <a:rPr lang="uk-UA" dirty="0">
                <a:latin typeface="Comic Sans MS" pitchFamily="66" charset="0"/>
              </a:rPr>
              <a:t>Розпад колоніальної системи сприяв підвищенню ролі країн, що розвиваються, у світовій культурі. Міжнародне визнання отримали індійський кінематограф, африканські і латиноамериканські музикальні ритми й мелодії.</a:t>
            </a:r>
          </a:p>
          <a:p>
            <a:pPr indent="457200" algn="just"/>
            <a:r>
              <a:rPr lang="uk-UA" dirty="0">
                <a:latin typeface="Comic Sans MS" pitchFamily="66" charset="0"/>
              </a:rPr>
              <a:t>Одним із наслідків науково-технічної революції (НТР) став прискорений розвиток засобів масової комунікації, що створило матеріальну основу для небувалого розквіту масової культури і появи рок-музики.</a:t>
            </a:r>
          </a:p>
          <a:p>
            <a:pPr indent="457200" algn="just"/>
            <a:r>
              <a:rPr lang="uk-UA" dirty="0">
                <a:latin typeface="Comic Sans MS" pitchFamily="66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00042"/>
            <a:ext cx="5953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atin typeface="Comic Sans MS" pitchFamily="66" charset="0"/>
              </a:rPr>
              <a:t>Умови розвитку культури</a:t>
            </a:r>
            <a:endParaRPr lang="uk-UA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4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Театр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9375" y="56067"/>
            <a:ext cx="2500343" cy="212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  <p:sp>
        <p:nvSpPr>
          <p:cNvPr id="7" name="Прямоугольник 6"/>
          <p:cNvSpPr/>
          <p:nvPr/>
        </p:nvSpPr>
        <p:spPr>
          <a:xfrm>
            <a:off x="3000364" y="2571744"/>
            <a:ext cx="600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Comic Sans MS" pitchFamily="66" charset="0"/>
              </a:rPr>
              <a:t>У повоєнні роки театральне мистецтво переживало не кращі часи, тому що увагу глядача притягав більш доступний і видовищний кінематограф, а потім і телебачення. За цих умов для повернення глядачів у театральні зали величезну роботу було здійснено драматургами і театральними режисерами. У США, наприклад, виникла суто американська традиція організації театральної справи. Найвідоміший американський драматург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Юджин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О’Нїл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визначив шляхи розвитку театру на десятиріччі. В його п’єсах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«Продавець льоду прийде», «Довга подорож у ніч», «Місяць для пасинків долі» </a:t>
            </a:r>
            <a:r>
              <a:rPr lang="uk-UA" dirty="0" smtClean="0">
                <a:latin typeface="Comic Sans MS" pitchFamily="66" charset="0"/>
              </a:rPr>
              <a:t>створено картину абсурдності й глибокої ганебності людських відносин. 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8" name="Picture 2" descr="http://upload.wikimedia.org/wikipedia/commons/thumb/3/38/ONeill-Eugene-LOC.jpg/240px-ONeill-Eugene-LO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2643174" cy="35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4572008"/>
            <a:ext cx="2786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Найвідоміший американський драматург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Юджин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О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’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Ніл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14356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Comic Sans MS" pitchFamily="66" charset="0"/>
              </a:rPr>
              <a:t>Ці твори проклали дорогу для сприйняття публікою таких складних драматургів, як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Тенессі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Вільямс </a:t>
            </a:r>
            <a:r>
              <a:rPr lang="uk-UA" dirty="0" smtClean="0">
                <a:latin typeface="Comic Sans MS" pitchFamily="66" charset="0"/>
              </a:rPr>
              <a:t>і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Артур Міллер</a:t>
            </a:r>
            <a:r>
              <a:rPr lang="uk-UA" dirty="0" smtClean="0">
                <a:latin typeface="Comic Sans MS" pitchFamily="66" charset="0"/>
              </a:rPr>
              <a:t>. У п’єсах Вільямса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«Скляний звіринець», «Трамвай бажання», «Орфей спускається в пекло» </a:t>
            </a:r>
            <a:r>
              <a:rPr lang="uk-UA" dirty="0" smtClean="0">
                <a:latin typeface="Comic Sans MS" pitchFamily="66" charset="0"/>
              </a:rPr>
              <a:t>та інших світ людських відносин постає в усій своїй трагічності й проблемності. </a:t>
            </a:r>
            <a:endParaRPr lang="uk-UA" dirty="0"/>
          </a:p>
        </p:txBody>
      </p:sp>
      <p:pic>
        <p:nvPicPr>
          <p:cNvPr id="11266" name="Picture 2" descr="http://s00.yaplakal.com/pics/pics_preview/7/4/4/395447.jpg"/>
          <p:cNvPicPr>
            <a:picLocks noChangeAspect="1" noChangeArrowheads="1"/>
          </p:cNvPicPr>
          <p:nvPr/>
        </p:nvPicPr>
        <p:blipFill>
          <a:blip r:embed="rId2"/>
          <a:srcRect b="11545"/>
          <a:stretch>
            <a:fillRect/>
          </a:stretch>
        </p:blipFill>
        <p:spPr bwMode="auto">
          <a:xfrm>
            <a:off x="5988153" y="285728"/>
            <a:ext cx="2941565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388" y="3071810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Тенессі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Вільямс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500438"/>
            <a:ext cx="50720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Comic Sans MS" pitchFamily="66" charset="0"/>
              </a:rPr>
              <a:t>П’єси Вільямса було перекладено багатьма мовами, вони з успіхом ставилися на сценах найбільш престижних театрів світу. У роботах А. Міллера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«Смерть комівояжера», «Вид з мосту», «Після гріхопадіння»</a:t>
            </a:r>
            <a:r>
              <a:rPr lang="uk-UA" dirty="0" smtClean="0">
                <a:latin typeface="Comic Sans MS" pitchFamily="66" charset="0"/>
              </a:rPr>
              <a:t> підносяться проблеми цінності внутрішнього світу людини, його неповторності, відповідальності кожного за те добро і зло, яке він учинив.</a:t>
            </a:r>
            <a:endParaRPr lang="uk-UA" dirty="0"/>
          </a:p>
        </p:txBody>
      </p:sp>
      <p:pic>
        <p:nvPicPr>
          <p:cNvPr id="11270" name="Picture 6" descr="http://freelance.ru/img/portfolio/pics/00/17/3D/1523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2857520" cy="2857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6286520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Артур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Міллер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 smtClean="0">
                <a:latin typeface="Comic Sans MS" pitchFamily="66" charset="0"/>
              </a:rPr>
              <a:t>Співзвучні мотиви спостерігаються і в творчості європейських драматургів, які створили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«драму абсурду». </a:t>
            </a:r>
            <a:r>
              <a:rPr lang="uk-UA" dirty="0" smtClean="0">
                <a:latin typeface="Comic Sans MS" pitchFamily="66" charset="0"/>
              </a:rPr>
              <a:t>Найвідоміші представники цієї течії французькі драматурги –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Ежен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Йонеско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(румун із походження) і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Семюель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Беккет </a:t>
            </a:r>
            <a:r>
              <a:rPr lang="uk-UA" dirty="0" smtClean="0">
                <a:latin typeface="Comic Sans MS" pitchFamily="66" charset="0"/>
              </a:rPr>
              <a:t>(походженням ірландець).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357694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Comic Sans MS" pitchFamily="66" charset="0"/>
              </a:rPr>
              <a:t>У п’єсах </a:t>
            </a:r>
            <a:r>
              <a:rPr lang="uk-UA" dirty="0" err="1" smtClean="0">
                <a:latin typeface="Comic Sans MS" pitchFamily="66" charset="0"/>
              </a:rPr>
              <a:t>Йонеско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«Лиса співачка», «Урок», «Носоріг», «Небесний пішохід» </a:t>
            </a:r>
            <a:r>
              <a:rPr lang="uk-UA" dirty="0" smtClean="0">
                <a:latin typeface="Comic Sans MS" pitchFamily="66" charset="0"/>
              </a:rPr>
              <a:t>домінують відчуття кошмару і нісенітності існування. Широкої популярності набули п’єси С. Беккета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«В чеканні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Годо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«Кінець гри», «Остання стрічка». </a:t>
            </a:r>
            <a:r>
              <a:rPr lang="uk-UA" dirty="0" smtClean="0">
                <a:latin typeface="Comic Sans MS" pitchFamily="66" charset="0"/>
              </a:rPr>
              <a:t>У 1969 р. творчість драматурга було відзначено Нобелівською премією.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10242" name="Picture 2" descr="http://www.gazeta-nd.com.ua/i/ci/11966873714754000be64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2786082" cy="33064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6143644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Ежен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Йонеско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4" name="Picture 4" descr="http://img1.liveinternet.ru/images/attach/c/4/82/752/82752417_6372004EE2C6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2818129" cy="33111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57950" y="3643314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Семюель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Беккет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omop.su/images/51/300px-Palace-p1030655.jpg"/>
          <p:cNvPicPr>
            <a:picLocks noChangeAspect="1" noChangeArrowheads="1"/>
          </p:cNvPicPr>
          <p:nvPr/>
        </p:nvPicPr>
        <p:blipFill>
          <a:blip r:embed="rId2"/>
          <a:srcRect b="12925"/>
          <a:stretch>
            <a:fillRect/>
          </a:stretch>
        </p:blipFill>
        <p:spPr bwMode="auto">
          <a:xfrm>
            <a:off x="5072066" y="214290"/>
            <a:ext cx="3857632" cy="25192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2714620"/>
            <a:ext cx="400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Великий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драматичний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театр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Ленінграді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чолі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Товстоноговим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29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відміну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кіномистецтва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розрахованого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мільйонні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аудиторії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значною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мірою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пересічного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споживача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театр усе ж таки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залишається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елітарним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мистецтвом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Радянському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Союзі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театральне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мистецтво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високому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рівні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В кожному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обласному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центрі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існували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театри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музичні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драматичні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дитячі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столиці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Ленінграді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декількох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великих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містах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склалися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цікаві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творчі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колективи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очолювані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видатними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режисерами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працювали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талановиті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актори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відомі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популярні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усій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країні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відзначити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Великий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драматичний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театр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Ленінграді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чолі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Г.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Товстоноговим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Московський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театр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Таганці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головним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режисером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Ю. Любимов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>
                <a:latin typeface="Comic Sans MS" pitchFamily="66" charset="0"/>
              </a:rPr>
              <a:t>а в </a:t>
            </a:r>
            <a:r>
              <a:rPr lang="ru-RU" dirty="0" err="1">
                <a:latin typeface="Comic Sans MS" pitchFamily="66" charset="0"/>
              </a:rPr>
              <a:t>трупі</a:t>
            </a:r>
            <a:r>
              <a:rPr lang="ru-RU" dirty="0">
                <a:latin typeface="Comic Sans MS" pitchFamily="66" charset="0"/>
              </a:rPr>
              <a:t> театру </a:t>
            </a:r>
            <a:r>
              <a:rPr lang="ru-RU" dirty="0" err="1">
                <a:latin typeface="Comic Sans MS" pitchFamily="66" charset="0"/>
              </a:rPr>
              <a:t>працював</a:t>
            </a:r>
            <a:r>
              <a:rPr lang="ru-RU" dirty="0">
                <a:latin typeface="Comic Sans MS" pitchFamily="66" charset="0"/>
              </a:rPr>
              <a:t> В. </a:t>
            </a:r>
            <a:r>
              <a:rPr lang="ru-RU" dirty="0" err="1">
                <a:latin typeface="Comic Sans MS" pitchFamily="66" charset="0"/>
              </a:rPr>
              <a:t>Висоцький</a:t>
            </a:r>
            <a:r>
              <a:rPr lang="ru-RU" dirty="0">
                <a:latin typeface="Comic Sans MS" pitchFamily="66" charset="0"/>
              </a:rPr>
              <a:t>, МХАТ, театр «</a:t>
            </a:r>
            <a:r>
              <a:rPr lang="ru-RU" dirty="0" err="1">
                <a:latin typeface="Comic Sans MS" pitchFamily="66" charset="0"/>
              </a:rPr>
              <a:t>Сучасник</a:t>
            </a:r>
            <a:r>
              <a:rPr lang="ru-RU" dirty="0">
                <a:latin typeface="Comic Sans MS" pitchFamily="66" charset="0"/>
              </a:rPr>
              <a:t>» та </a:t>
            </a:r>
            <a:r>
              <a:rPr lang="ru-RU" dirty="0" err="1">
                <a:latin typeface="Comic Sans MS" pitchFamily="66" charset="0"/>
              </a:rPr>
              <a:t>деякі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інші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  <p:pic>
        <p:nvPicPr>
          <p:cNvPr id="9225" name="Picture 9" descr="http://foretime.ru/wp-content/uploads/2013/05/teatr-na-tagan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3929090" cy="2946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72132" y="6429396"/>
            <a:ext cx="2779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Московський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театр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Таганці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ib.rus.ec/i/47/152847/i010-001-267844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79"/>
            <a:ext cx="3500462" cy="49302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6435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Георгій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Товстоногов -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радянський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театральний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режисер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педагог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6" name="Picture 4" descr="http://www.sarreg.ru/uploads/posts/2011-07/1309507112_lyubim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0"/>
            <a:ext cx="3299844" cy="49659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571501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Юрій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Любимов -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російський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театральний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режисер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актор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педагог.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 smtClean="0">
                <a:latin typeface="Comic Sans MS" pitchFamily="66" charset="0"/>
              </a:rPr>
              <a:t>На весь світ були відомі балетні трупи Великого театру в Москві, ленінградського Марийського театру, Київського театру опери та балету. Відомі балерини Г. </a:t>
            </a:r>
            <a:r>
              <a:rPr lang="uk-UA" dirty="0" err="1" smtClean="0">
                <a:latin typeface="Comic Sans MS" pitchFamily="66" charset="0"/>
              </a:rPr>
              <a:t>Уланова</a:t>
            </a:r>
            <a:r>
              <a:rPr lang="uk-UA" dirty="0" smtClean="0">
                <a:latin typeface="Comic Sans MS" pitchFamily="66" charset="0"/>
              </a:rPr>
              <a:t>, М. </a:t>
            </a:r>
            <a:r>
              <a:rPr lang="uk-UA" dirty="0" err="1" smtClean="0">
                <a:latin typeface="Comic Sans MS" pitchFamily="66" charset="0"/>
              </a:rPr>
              <a:t>Плісецька</a:t>
            </a:r>
            <a:r>
              <a:rPr lang="uk-UA" dirty="0" smtClean="0">
                <a:latin typeface="Comic Sans MS" pitchFamily="66" charset="0"/>
              </a:rPr>
              <a:t>, танцювальні колективи — ансамблі «Берізка», під керівництвом І. </a:t>
            </a:r>
            <a:r>
              <a:rPr lang="uk-UA" dirty="0" err="1" smtClean="0">
                <a:latin typeface="Comic Sans MS" pitchFamily="66" charset="0"/>
              </a:rPr>
              <a:t>Мойсеева</a:t>
            </a:r>
            <a:r>
              <a:rPr lang="uk-UA" dirty="0" smtClean="0">
                <a:latin typeface="Comic Sans MS" pitchFamily="66" charset="0"/>
              </a:rPr>
              <a:t>, ім. П. Вірського, хор ім. Г. Вірьовки під час закордонних гастролей демонстрували найвищий мистецький рівень.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photos.wikimapia.org/p/00/00/36/82/9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0"/>
            <a:ext cx="4500594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3071810"/>
            <a:ext cx="381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Київський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театр опери та балету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2" name="Picture 4" descr="http://img-fotki.yandex.ru/get/5314/102934060.54/0_60214_e2c0539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62"/>
            <a:ext cx="2236099" cy="3643338"/>
          </a:xfrm>
          <a:prstGeom prst="rect">
            <a:avLst/>
          </a:prstGeom>
          <a:noFill/>
        </p:spPr>
      </p:pic>
      <p:pic>
        <p:nvPicPr>
          <p:cNvPr id="7174" name="Picture 6" descr="http://www.kinoexpert.ru/foto/017972_2.jpg"/>
          <p:cNvPicPr>
            <a:picLocks noChangeAspect="1" noChangeArrowheads="1"/>
          </p:cNvPicPr>
          <p:nvPr/>
        </p:nvPicPr>
        <p:blipFill>
          <a:blip r:embed="rId4"/>
          <a:srcRect l="13453" b="3749"/>
          <a:stretch>
            <a:fillRect/>
          </a:stretch>
        </p:blipFill>
        <p:spPr bwMode="auto">
          <a:xfrm>
            <a:off x="2428860" y="3190852"/>
            <a:ext cx="1838323" cy="3667148"/>
          </a:xfrm>
          <a:prstGeom prst="rect">
            <a:avLst/>
          </a:prstGeom>
          <a:noFill/>
        </p:spPr>
      </p:pic>
      <p:pic>
        <p:nvPicPr>
          <p:cNvPr id="7176" name="Picture 8" descr="http://zivopis.com/wp-content/uploads/2013/11/Beriozha-Little-Birch-tree.-Russian-girls-round-dance_Planeta-1978.-Photo-A.-Nevezhina-Berez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50251"/>
            <a:ext cx="4786314" cy="340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Comic Sans MS" pitchFamily="66" charset="0"/>
              </a:rPr>
              <a:t>Найбільші центри світового театрального мистецтва</a:t>
            </a:r>
            <a:endParaRPr lang="uk-UA" sz="2400" b="1" dirty="0">
              <a:latin typeface="Comic Sans MS" pitchFamily="66" charset="0"/>
            </a:endParaRPr>
          </a:p>
        </p:txBody>
      </p:sp>
      <p:pic>
        <p:nvPicPr>
          <p:cNvPr id="1026" name="Picture 2" descr="http://homecinemasoundsystem.com/wp-content/uploads/2014/01/b809b313e87384d2a1a40ae5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524243" cy="26431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“Театр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Кабукі”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(Японія)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://cocorico.com/wp-content/uploads/2009/02/Com%C3%A9die_Fran%C3%A7a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3929058" cy="26079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0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“Комеді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Франзес”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(Франція)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4" name="Picture 10" descr="http://www.tourprom.ru/site_media/images/poiphoto/cache/korolevskii-teatr-shekspira-2_1_w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1518"/>
            <a:ext cx="4000496" cy="26564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643314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Королівський Шекспірівський театр (Велика Британія)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6" name="Picture 12" descr="http://www.chindyaykin.ru/bimages/mhtfoto_fine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86241"/>
            <a:ext cx="3571868" cy="267175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72132" y="3786190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МХАТ (СРСР, Росія, Москва)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506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2014-05-04T07:54:56Z</dcterms:created>
  <dcterms:modified xsi:type="dcterms:W3CDTF">2014-05-04T11:34:59Z</dcterms:modified>
</cp:coreProperties>
</file>