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77" r:id="rId3"/>
    <p:sldId id="260" r:id="rId4"/>
    <p:sldId id="269" r:id="rId5"/>
    <p:sldId id="271" r:id="rId6"/>
    <p:sldId id="273" r:id="rId7"/>
    <p:sldId id="278" r:id="rId8"/>
    <p:sldId id="272" r:id="rId9"/>
    <p:sldId id="263" r:id="rId10"/>
    <p:sldId id="276" r:id="rId11"/>
    <p:sldId id="279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2B166-5570-4BCD-95B3-7523B90B59E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C968F2-7CE6-4078-AD94-833E3CCA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2B166-5570-4BCD-95B3-7523B90B59E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C968F2-7CE6-4078-AD94-833E3CCA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2B166-5570-4BCD-95B3-7523B90B59E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C968F2-7CE6-4078-AD94-833E3CCA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2B166-5570-4BCD-95B3-7523B90B59E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C968F2-7CE6-4078-AD94-833E3CCA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2B166-5570-4BCD-95B3-7523B90B59E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C968F2-7CE6-4078-AD94-833E3CCA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2B166-5570-4BCD-95B3-7523B90B59E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C968F2-7CE6-4078-AD94-833E3CCA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2B166-5570-4BCD-95B3-7523B90B59E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C968F2-7CE6-4078-AD94-833E3CCA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2B166-5570-4BCD-95B3-7523B90B59E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C968F2-7CE6-4078-AD94-833E3CCA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2B166-5570-4BCD-95B3-7523B90B59E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C968F2-7CE6-4078-AD94-833E3CCA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2B166-5570-4BCD-95B3-7523B90B59E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C968F2-7CE6-4078-AD94-833E3CCA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A2B166-5570-4BCD-95B3-7523B90B59E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C968F2-7CE6-4078-AD94-833E3CCA4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A2B166-5570-4BCD-95B3-7523B90B59E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3C968F2-7CE6-4078-AD94-833E3CCA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091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26654" b="58755"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2857496"/>
            <a:ext cx="9144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Григорій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Косинка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(1899-1934)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71546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7030A0"/>
                </a:solidFill>
              </a:rPr>
              <a:t>Нове́ла</a:t>
            </a:r>
            <a:r>
              <a:rPr lang="vi-VN" sz="2400" i="1" dirty="0" smtClean="0">
                <a:solidFill>
                  <a:srgbClr val="7030A0"/>
                </a:solidFill>
              </a:rPr>
              <a:t> (італ. </a:t>
            </a:r>
            <a:r>
              <a:rPr lang="en-US" sz="2400" i="1" dirty="0" smtClean="0">
                <a:solidFill>
                  <a:srgbClr val="7030A0"/>
                </a:solidFill>
                <a:latin typeface="Arial Narrow" pitchFamily="34" charset="0"/>
              </a:rPr>
              <a:t>novella, </a:t>
            </a:r>
            <a:r>
              <a:rPr lang="vi-VN" sz="2400" i="1" dirty="0" smtClean="0">
                <a:solidFill>
                  <a:srgbClr val="7030A0"/>
                </a:solidFill>
              </a:rPr>
              <a:t>від лат. </a:t>
            </a:r>
            <a:r>
              <a:rPr lang="en-US" sz="2400" i="1" dirty="0" err="1" smtClean="0">
                <a:solidFill>
                  <a:srgbClr val="7030A0"/>
                </a:solidFill>
                <a:latin typeface="Arial Narrow" pitchFamily="34" charset="0"/>
              </a:rPr>
              <a:t>novellus</a:t>
            </a:r>
            <a:r>
              <a:rPr lang="en-US" sz="2400" i="1" dirty="0" smtClean="0">
                <a:solidFill>
                  <a:srgbClr val="7030A0"/>
                </a:solidFill>
                <a:latin typeface="Arial Narrow" pitchFamily="34" charset="0"/>
              </a:rPr>
              <a:t> — </a:t>
            </a:r>
            <a:r>
              <a:rPr lang="vi-VN" sz="2400" i="1" dirty="0" smtClean="0">
                <a:solidFill>
                  <a:srgbClr val="7030A0"/>
                </a:solidFill>
              </a:rPr>
              <a:t>новітній) — невеликий за обсягом прозовий епічний твір про незвичайну життєву подію з несподіваним фіналом, сконденсованою та яскраво вимальованою дією.</a:t>
            </a:r>
            <a:endParaRPr lang="ru-RU" sz="2400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26654" b="58755"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88cbd74428b82780-ma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00760" y="4214818"/>
            <a:ext cx="2472474" cy="23282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2675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Arial Narrow" pitchFamily="34" charset="0"/>
              </a:rPr>
              <a:t>Жанр твору:</a:t>
            </a:r>
            <a:endParaRPr lang="ru-RU" sz="36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143248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Arial Narrow" pitchFamily="34" charset="0"/>
              </a:rPr>
              <a:t>Ідея новели </a:t>
            </a: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– з'ясування сенсу людського  існування, адже інколи все своє життя людина чекає на одну мит щастя,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а це наштовхує на думку, що життя кожної миті ставить нас перед вибором, як і героя твору.</a:t>
            </a:r>
            <a:endParaRPr lang="ru-RU" sz="2800" i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3286148" cy="4451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121123220444167910_f0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428736"/>
            <a:ext cx="2928958" cy="4418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991093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4857760"/>
            <a:ext cx="3357618" cy="120032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C00000"/>
                </a:solidFill>
                <a:latin typeface="Arial Narrow" pitchFamily="34" charset="0"/>
              </a:rPr>
              <a:t>Бюст Г. М. Косинки на будинку по вул. Володимирській</a:t>
            </a:r>
            <a:endParaRPr lang="uk-UA" sz="24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500042"/>
            <a:ext cx="464347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7030A0"/>
                </a:solidFill>
                <a:latin typeface="Arial Narrow" pitchFamily="34" charset="0"/>
              </a:rPr>
              <a:t>Григорію Косинці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Ми тебе </a:t>
            </a:r>
            <a:r>
              <a:rPr lang="uk-UA" sz="2800" i="1" dirty="0" err="1" smtClean="0">
                <a:solidFill>
                  <a:srgbClr val="7030A0"/>
                </a:solidFill>
                <a:latin typeface="Arial Narrow" pitchFamily="34" charset="0"/>
              </a:rPr>
              <a:t>шукаєм</a:t>
            </a: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 по росинці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В </a:t>
            </a:r>
            <a:r>
              <a:rPr lang="uk-UA" sz="2800" i="1" dirty="0" err="1" smtClean="0">
                <a:solidFill>
                  <a:srgbClr val="7030A0"/>
                </a:solidFill>
                <a:latin typeface="Arial Narrow" pitchFamily="34" charset="0"/>
              </a:rPr>
              <a:t>Щербанівці</a:t>
            </a: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, серед тополин,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І виходить мати у косинці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Виглядає, чи не прийде син.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Не приймав ти підлості нітрохи,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Прогримів, немов весняний грім,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І стоїть замучена епоха</a:t>
            </a:r>
          </a:p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Над безсмертним іменем твоїм.</a:t>
            </a:r>
          </a:p>
          <a:p>
            <a:endParaRPr lang="uk-UA" sz="2400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r>
              <a:rPr lang="ru-RU" sz="2400" i="1" dirty="0" smtClean="0">
                <a:solidFill>
                  <a:srgbClr val="7030A0"/>
                </a:solidFill>
                <a:latin typeface="Arial Narrow" pitchFamily="34" charset="0"/>
              </a:rPr>
              <a:t>                     </a:t>
            </a:r>
            <a:r>
              <a:rPr lang="ru-RU" sz="2400" i="1" dirty="0" err="1" smtClean="0">
                <a:solidFill>
                  <a:srgbClr val="7030A0"/>
                </a:solidFill>
                <a:latin typeface="Arial Narrow" pitchFamily="34" charset="0"/>
              </a:rPr>
              <a:t>Андрій</a:t>
            </a:r>
            <a:r>
              <a:rPr lang="ru-RU" sz="2400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  <a:latin typeface="Arial Narrow" pitchFamily="34" charset="0"/>
              </a:rPr>
              <a:t>Малишко</a:t>
            </a:r>
            <a:r>
              <a:rPr lang="ru-RU" sz="2400" i="1" dirty="0" smtClean="0">
                <a:solidFill>
                  <a:srgbClr val="7030A0"/>
                </a:solidFill>
                <a:latin typeface="Arial Narrow" pitchFamily="34" charset="0"/>
              </a:rPr>
              <a:t> 1956 р.</a:t>
            </a:r>
            <a:endParaRPr lang="uk-UA" sz="2400" i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endParaRPr lang="uk-UA" sz="2400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26654" b="58755"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8cbd74428b82780-ma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86380" y="3714752"/>
            <a:ext cx="3034460" cy="285750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26654" b="58755"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09258ea6-cbe1-4578-b9a8-9701c83052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785794"/>
            <a:ext cx="3638565" cy="5191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t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2551837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	Косинка  умів декількома фразами,  образом або символом передати найширшу гаму почуттів, думок, ідей. Недарма ж класик української новелістики Василь Стефаник називав Григорія своїм онуком.</a:t>
            </a:r>
            <a:endParaRPr lang="uk-UA" sz="3200" b="1" i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Григорій Михайлович Стрілець (таким було справжнє прізвище письменника) народився у бідній селянській родині 29 листопада 1899 р. в селі </a:t>
            </a:r>
            <a:r>
              <a:rPr lang="uk-UA" sz="2800" i="1" dirty="0" err="1" smtClean="0">
                <a:solidFill>
                  <a:srgbClr val="7030A0"/>
                </a:solidFill>
                <a:latin typeface="Arial Narrow" pitchFamily="34" charset="0"/>
              </a:rPr>
              <a:t>Щербанівці</a:t>
            </a:r>
            <a:r>
              <a:rPr lang="uk-UA" sz="2800" i="1" dirty="0" smtClean="0">
                <a:solidFill>
                  <a:srgbClr val="7030A0"/>
                </a:solidFill>
                <a:latin typeface="Arial Narrow" pitchFamily="34" charset="0"/>
              </a:rPr>
              <a:t>, тепер Обухівського району Київської області. Сім'я не вилазила із злиднів. Батько щоліта мандрував на заробітки, а восени наймався до цукроварні. І все мріяв про кращі часи, «про землі вільні», як напише згодом Г. Косинка.</a:t>
            </a:r>
            <a:endParaRPr lang="uk-UA" sz="2800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3" name="Picture 4" descr="88cbd74428b82780-ma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86380" y="3714752"/>
            <a:ext cx="3034460" cy="285750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26654" b="58755"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3576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Фото і зворотній бік документа,  що засвідчує особу  Григорія Косинки (Стрільця). 1919 р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3750" t="5051" r="2499" b="6565"/>
          <a:stretch>
            <a:fillRect/>
          </a:stretch>
        </p:blipFill>
        <p:spPr bwMode="auto">
          <a:xfrm>
            <a:off x="1285852" y="785794"/>
            <a:ext cx="4786346" cy="3350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4" descr="88cbd74428b82780-ma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86380" y="3714752"/>
            <a:ext cx="3034460" cy="285750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t="26654" b="58755"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/>
          <a:stretch>
            <a:fillRect/>
          </a:stretch>
        </p:blipFill>
        <p:spPr bwMode="auto">
          <a:xfrm>
            <a:off x="714348" y="428604"/>
            <a:ext cx="2714644" cy="3501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000496" y="4286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latin typeface="Arial Narrow" pitchFamily="34" charset="0"/>
              </a:rPr>
              <a:t>Зі спогадів Тамари Михайлівни Мороз-Стрілець про чоловіка: </a:t>
            </a:r>
            <a:r>
              <a:rPr lang="uk-UA" sz="2400" b="1" i="1" dirty="0" smtClean="0">
                <a:solidFill>
                  <a:srgbClr val="7030A0"/>
                </a:solidFill>
                <a:latin typeface="Arial Narrow" pitchFamily="34" charset="0"/>
              </a:rPr>
              <a:t>«дуже любив квіти..., а серед них... червоні косинці». Квітка ця по-науковому названа «плакун </a:t>
            </a:r>
            <a:r>
              <a:rPr lang="uk-UA" sz="2400" b="1" i="1" dirty="0" err="1" smtClean="0">
                <a:solidFill>
                  <a:srgbClr val="7030A0"/>
                </a:solidFill>
                <a:latin typeface="Arial Narrow" pitchFamily="34" charset="0"/>
              </a:rPr>
              <a:t>верболистий</a:t>
            </a:r>
            <a:r>
              <a:rPr lang="uk-UA" sz="2400" b="1" i="1" dirty="0" smtClean="0">
                <a:solidFill>
                  <a:srgbClr val="7030A0"/>
                </a:solidFill>
                <a:latin typeface="Arial Narrow" pitchFamily="34" charset="0"/>
              </a:rPr>
              <a:t>», має чимало народних назв: «залізняк червоний», «болотний бурячок» та інші. Від неї й походить літературний псевдонім Григорія Михайловича Стрільця – «Косинка».  Тамара Михайлівна розповіла це, щоб знали: письменник узяв його від квітки. Щоб не думали, що то хустинка.</a:t>
            </a:r>
            <a:endParaRPr lang="uk-UA" sz="24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500570"/>
            <a:ext cx="3500462" cy="163121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Дружина письменника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Тамара Михайлівна Мороз-Стрілець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</a:rPr>
              <a:t>(1905 — 1994)</a:t>
            </a:r>
            <a:endParaRPr lang="uk-UA" sz="2000" b="1" i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26654" b="58755"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102522082643405_f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69"/>
            <a:ext cx="3714776" cy="5200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1142984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7030A0"/>
                </a:solidFill>
                <a:latin typeface="Arial Narrow" pitchFamily="34" charset="0"/>
              </a:rPr>
              <a:t>Перша збірка новел </a:t>
            </a:r>
            <a:r>
              <a:rPr lang="uk-UA" sz="2400" i="1" dirty="0" err="1" smtClean="0">
                <a:solidFill>
                  <a:srgbClr val="7030A0"/>
                </a:solidFill>
                <a:latin typeface="Arial Narrow" pitchFamily="34" charset="0"/>
              </a:rPr>
              <a:t>“На</a:t>
            </a:r>
            <a:r>
              <a:rPr lang="uk-UA" sz="2400" i="1" dirty="0" smtClean="0">
                <a:solidFill>
                  <a:srgbClr val="7030A0"/>
                </a:solidFill>
                <a:latin typeface="Arial Narrow" pitchFamily="34" charset="0"/>
              </a:rPr>
              <a:t> золотих </a:t>
            </a:r>
            <a:r>
              <a:rPr lang="uk-UA" sz="2400" i="1" dirty="0" err="1" smtClean="0">
                <a:solidFill>
                  <a:srgbClr val="7030A0"/>
                </a:solidFill>
                <a:latin typeface="Arial Narrow" pitchFamily="34" charset="0"/>
              </a:rPr>
              <a:t>богів”</a:t>
            </a:r>
            <a:r>
              <a:rPr lang="uk-UA" sz="2400" i="1" dirty="0" smtClean="0">
                <a:solidFill>
                  <a:srgbClr val="7030A0"/>
                </a:solidFill>
                <a:latin typeface="Arial Narrow" pitchFamily="34" charset="0"/>
              </a:rPr>
              <a:t>  була опублікована у 1922р.</a:t>
            </a:r>
            <a:endParaRPr lang="ru-RU" sz="2400" i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0108"/>
            <a:ext cx="3500462" cy="2858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3786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Arial Narrow" pitchFamily="34" charset="0"/>
              </a:rPr>
              <a:t>Літературне об’єднання </a:t>
            </a:r>
            <a:r>
              <a:rPr lang="uk-UA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”Ланка”</a:t>
            </a:r>
            <a:r>
              <a:rPr lang="uk-UA" sz="2800" b="1" i="1" dirty="0" smtClean="0">
                <a:solidFill>
                  <a:srgbClr val="7030A0"/>
                </a:solidFill>
                <a:latin typeface="Arial Narrow" pitchFamily="34" charset="0"/>
              </a:rPr>
              <a:t> (згодом — МАРС — Майстерня революційного слова).</a:t>
            </a:r>
          </a:p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Arial Narrow" pitchFamily="34" charset="0"/>
              </a:rPr>
              <a:t>Зліва направо: Борис Антоненко-Давидович, Григорій Косинка, Марія Галич, Євген Плужник, Валер’ян Підмогильний, </a:t>
            </a:r>
            <a:r>
              <a:rPr lang="uk-UA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Тодось</a:t>
            </a:r>
            <a:r>
              <a:rPr lang="uk-UA" sz="2800" b="1" i="1" dirty="0" smtClean="0">
                <a:solidFill>
                  <a:srgbClr val="7030A0"/>
                </a:solidFill>
                <a:latin typeface="Arial Narrow" pitchFamily="34" charset="0"/>
              </a:rPr>
              <a:t> Осьмачка.    Київ, 1925 рік.</a:t>
            </a:r>
            <a:endParaRPr lang="uk-UA" sz="28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Picture 4" descr="88cbd74428b82780-ma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86380" y="3714752"/>
            <a:ext cx="3034460" cy="285750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t="26654" b="58755"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b="7606"/>
          <a:stretch>
            <a:fillRect/>
          </a:stretch>
        </p:blipFill>
        <p:spPr bwMode="auto">
          <a:xfrm>
            <a:off x="571472" y="500042"/>
            <a:ext cx="3233667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714876" y="500042"/>
            <a:ext cx="2945925" cy="4809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88cbd74428b82780-ma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29322" y="4143380"/>
            <a:ext cx="2579304" cy="242889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 t="26654" b="58755"/>
          <a:stretch>
            <a:fillRect/>
          </a:stretch>
        </p:blipFill>
        <p:spPr bwMode="auto">
          <a:xfrm rot="16200000">
            <a:off x="5357810" y="3071810"/>
            <a:ext cx="68580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241</TotalTime>
  <Words>371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Admin</cp:lastModifiedBy>
  <cp:revision>30</cp:revision>
  <dcterms:created xsi:type="dcterms:W3CDTF">2012-07-06T12:34:05Z</dcterms:created>
  <dcterms:modified xsi:type="dcterms:W3CDTF">2013-11-05T17:52:25Z</dcterms:modified>
</cp:coreProperties>
</file>