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63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9A7"/>
    <a:srgbClr val="4D4D4D"/>
    <a:srgbClr val="777777"/>
    <a:srgbClr val="253327"/>
    <a:srgbClr val="415B45"/>
    <a:srgbClr val="9DB9A2"/>
    <a:srgbClr val="D1F3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438400"/>
            <a:ext cx="6324600" cy="838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200400"/>
            <a:ext cx="5943600" cy="838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D1F3D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B9DE-F130-44EB-83E9-708AE3F9A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2F04E-92C2-47DB-ACF7-549811088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A12EC-9087-4FEA-A55E-C0B44C29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042E4-EFE1-4912-93B8-58F4922E5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8A42-0220-4DF9-B308-C8A50BDD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8BA6-4C38-4AFD-9AAE-3F1221D79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B8ED9-2CEF-49D3-984E-E9FB53848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7F7C-2C78-4CA5-95FF-B88B4C67B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7BDE-2B96-47F7-89F4-5C0E63BD5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683A-88F3-446B-8308-62C6C3113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6103-598E-405C-BF0C-21E3F9F60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619D9E-EC07-4E6D-96F9-7D0CE9185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5332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5332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5332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5332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5332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5332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5332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5332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5332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7.xml"/><Relationship Id="rId18" Type="http://schemas.openxmlformats.org/officeDocument/2006/relationships/image" Target="../media/image22.png"/><Relationship Id="rId3" Type="http://schemas.openxmlformats.org/officeDocument/2006/relationships/slide" Target="slide12.xml"/><Relationship Id="rId21" Type="http://schemas.openxmlformats.org/officeDocument/2006/relationships/slide" Target="slide21.xml"/><Relationship Id="rId7" Type="http://schemas.openxmlformats.org/officeDocument/2006/relationships/slide" Target="slide14.xml"/><Relationship Id="rId12" Type="http://schemas.openxmlformats.org/officeDocument/2006/relationships/image" Target="../media/image19.png"/><Relationship Id="rId17" Type="http://schemas.openxmlformats.org/officeDocument/2006/relationships/slide" Target="slide19.xml"/><Relationship Id="rId2" Type="http://schemas.openxmlformats.org/officeDocument/2006/relationships/image" Target="../media/image14.jpeg"/><Relationship Id="rId16" Type="http://schemas.openxmlformats.org/officeDocument/2006/relationships/image" Target="../media/image21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16.xml"/><Relationship Id="rId24" Type="http://schemas.openxmlformats.org/officeDocument/2006/relationships/image" Target="../media/image25.png"/><Relationship Id="rId5" Type="http://schemas.openxmlformats.org/officeDocument/2006/relationships/slide" Target="slide13.xml"/><Relationship Id="rId15" Type="http://schemas.openxmlformats.org/officeDocument/2006/relationships/slide" Target="slide18.xml"/><Relationship Id="rId23" Type="http://schemas.openxmlformats.org/officeDocument/2006/relationships/slide" Target="slide22.xml"/><Relationship Id="rId10" Type="http://schemas.openxmlformats.org/officeDocument/2006/relationships/image" Target="../media/image18.png"/><Relationship Id="rId19" Type="http://schemas.openxmlformats.org/officeDocument/2006/relationships/slide" Target="slide20.xml"/><Relationship Id="rId4" Type="http://schemas.openxmlformats.org/officeDocument/2006/relationships/image" Target="../media/image15.jpeg"/><Relationship Id="rId9" Type="http://schemas.openxmlformats.org/officeDocument/2006/relationships/slide" Target="slide15.xml"/><Relationship Id="rId14" Type="http://schemas.openxmlformats.org/officeDocument/2006/relationships/image" Target="../media/image20.png"/><Relationship Id="rId2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1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slide" Target="slide1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slide" Target="slide11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ІНТЕРНЕТ</a:t>
            </a:r>
            <a:endParaRPr lang="en-US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І СОЦІАЛЬНІ МЕРЕЖІ</a:t>
            </a:r>
            <a:endParaRPr lang="en-US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29188" y="3857625"/>
            <a:ext cx="4214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kern="0" dirty="0" err="1" smtClean="0">
                <a:solidFill>
                  <a:srgbClr val="D1F3DF"/>
                </a:solidFill>
                <a:latin typeface="Monotype Corsiva" pitchFamily="66" charset="0"/>
                <a:cs typeface="+mn-cs"/>
              </a:rPr>
              <a:t>Виконала</a:t>
            </a:r>
            <a:r>
              <a:rPr lang="ru-RU" sz="2000" kern="0" dirty="0" smtClean="0">
                <a:solidFill>
                  <a:srgbClr val="D1F3DF"/>
                </a:solidFill>
                <a:latin typeface="Monotype Corsiva" pitchFamily="66" charset="0"/>
                <a:cs typeface="+mn-cs"/>
              </a:rPr>
              <a:t>: </a:t>
            </a:r>
            <a:r>
              <a:rPr lang="ru-RU" sz="2000" kern="0" dirty="0" err="1" smtClean="0">
                <a:solidFill>
                  <a:srgbClr val="D1F3DF"/>
                </a:solidFill>
                <a:latin typeface="Monotype Corsiva" pitchFamily="66" charset="0"/>
                <a:cs typeface="+mn-cs"/>
              </a:rPr>
              <a:t>Криковлюк</a:t>
            </a:r>
            <a:r>
              <a:rPr lang="ru-RU" sz="2000" kern="0" dirty="0" smtClean="0">
                <a:solidFill>
                  <a:srgbClr val="D1F3DF"/>
                </a:solidFill>
                <a:latin typeface="Monotype Corsiva" pitchFamily="66" charset="0"/>
                <a:cs typeface="+mn-cs"/>
              </a:rPr>
              <a:t>  </a:t>
            </a:r>
            <a:r>
              <a:rPr lang="ru-RU" sz="2000" kern="0" dirty="0" err="1" smtClean="0">
                <a:solidFill>
                  <a:srgbClr val="D1F3DF"/>
                </a:solidFill>
                <a:latin typeface="Monotype Corsiva" pitchFamily="66" charset="0"/>
                <a:cs typeface="+mn-cs"/>
              </a:rPr>
              <a:t>Зоряна</a:t>
            </a:r>
            <a:endParaRPr lang="ru-RU" sz="2000" kern="0" dirty="0">
              <a:solidFill>
                <a:srgbClr val="D1F3DF"/>
              </a:solidFill>
              <a:latin typeface="Monotype Corsiva" pitchFamily="66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ru-RU" sz="2000" kern="0" dirty="0" err="1" smtClean="0">
                <a:solidFill>
                  <a:srgbClr val="D1F3DF"/>
                </a:solidFill>
                <a:latin typeface="Monotype Corsiva" pitchFamily="66" charset="0"/>
                <a:cs typeface="+mn-cs"/>
              </a:rPr>
              <a:t>Учениця</a:t>
            </a:r>
            <a:r>
              <a:rPr lang="ru-RU" sz="2000" kern="0" dirty="0" smtClean="0">
                <a:solidFill>
                  <a:srgbClr val="D1F3DF"/>
                </a:solidFill>
                <a:latin typeface="Monotype Corsiva" pitchFamily="66" charset="0"/>
                <a:cs typeface="+mn-cs"/>
              </a:rPr>
              <a:t> 10 </a:t>
            </a:r>
            <a:r>
              <a:rPr lang="ru-RU" sz="2000" kern="0" dirty="0" err="1" smtClean="0">
                <a:solidFill>
                  <a:srgbClr val="D1F3DF"/>
                </a:solidFill>
                <a:latin typeface="Monotype Corsiva" pitchFamily="66" charset="0"/>
                <a:cs typeface="+mn-cs"/>
              </a:rPr>
              <a:t>класу</a:t>
            </a:r>
            <a:endParaRPr lang="ru-RU" sz="2000" kern="0" dirty="0" smtClean="0">
              <a:solidFill>
                <a:srgbClr val="D1F3DF"/>
              </a:solidFill>
              <a:latin typeface="Monotype Corsiva" pitchFamily="66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uk-UA" sz="2000" kern="0" dirty="0" err="1" smtClean="0">
                <a:solidFill>
                  <a:srgbClr val="D1F3DF"/>
                </a:solidFill>
                <a:latin typeface="Monotype Corsiva" pitchFamily="66" charset="0"/>
                <a:cs typeface="+mn-cs"/>
              </a:rPr>
              <a:t>Станківської</a:t>
            </a:r>
            <a:r>
              <a:rPr lang="uk-UA" sz="2000" kern="0" dirty="0" smtClean="0">
                <a:solidFill>
                  <a:srgbClr val="D1F3DF"/>
                </a:solidFill>
                <a:latin typeface="Monotype Corsiva" pitchFamily="66" charset="0"/>
                <a:cs typeface="+mn-cs"/>
              </a:rPr>
              <a:t>  СЗОШ 1-3 ст.</a:t>
            </a:r>
            <a:endParaRPr lang="ru-RU" sz="2000" kern="0" dirty="0">
              <a:solidFill>
                <a:srgbClr val="D1F3DF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5" name="Скругленный прямоугольник 4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en-US" sz="2000" u="sng">
                <a:solidFill>
                  <a:srgbClr val="3333CC"/>
                </a:solidFill>
              </a:rPr>
              <a:t>900igr.net</a:t>
            </a:r>
            <a:endParaRPr lang="ru-RU" sz="2000" u="sng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err="1" smtClean="0"/>
              <a:t>Соціальні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мережі</a:t>
            </a:r>
            <a:endParaRPr lang="en-US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026" name="Picture 2" descr="C:\Documents and Settings\Aнaстaсия\Рабочий стол\Соц. Сети\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357313"/>
            <a:ext cx="37147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нaстaсия\Рабочий стол\Соц. Сети\08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571625"/>
            <a:ext cx="4318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нaстaсия\Рабочий стол\Соц. Сети\social-network-ic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143250"/>
            <a:ext cx="3886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Aнaстaсия\Рабочий стол\Соц. Сети\socia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8" y="1857375"/>
            <a:ext cx="4629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Рейтинг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мережей в </a:t>
            </a:r>
            <a:r>
              <a:rPr lang="ru-RU" sz="2400" dirty="0" err="1" smtClean="0"/>
              <a:t>Україні</a:t>
            </a:r>
            <a:endParaRPr lang="en-US" sz="24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8229600" cy="5239469"/>
          </a:xfrm>
        </p:spPr>
        <p:txBody>
          <a:bodyPr/>
          <a:lstStyle/>
          <a:p>
            <a:pPr eaLnBrk="1" hangingPunct="1"/>
            <a:r>
              <a:rPr lang="ru-RU" dirty="0" smtClean="0"/>
              <a:t>В </a:t>
            </a:r>
            <a:r>
              <a:rPr lang="ru-RU" dirty="0" err="1" smtClean="0"/>
              <a:t>контакті</a:t>
            </a:r>
            <a:r>
              <a:rPr lang="ru-RU" dirty="0" smtClean="0"/>
              <a:t> – </a:t>
            </a:r>
            <a:r>
              <a:rPr lang="ru-RU" dirty="0" err="1" smtClean="0"/>
              <a:t>соціальна</a:t>
            </a:r>
            <a:r>
              <a:rPr lang="ru-RU" dirty="0" smtClean="0"/>
              <a:t> мережа. </a:t>
            </a:r>
            <a:r>
              <a:rPr lang="ru-RU" dirty="0" err="1" smtClean="0"/>
              <a:t>vkontakte.ru</a:t>
            </a:r>
            <a:endParaRPr lang="ru-RU" dirty="0" smtClean="0"/>
          </a:p>
          <a:p>
            <a:pPr eaLnBrk="1" hangingPunct="1"/>
            <a:r>
              <a:rPr lang="ru-RU" dirty="0" err="1" smtClean="0"/>
              <a:t>Однокласники</a:t>
            </a:r>
            <a:r>
              <a:rPr lang="ru-RU" dirty="0" smtClean="0"/>
              <a:t> </a:t>
            </a:r>
            <a:r>
              <a:rPr lang="ru-RU" dirty="0" err="1" smtClean="0"/>
              <a:t>odnoklassniki.ru</a:t>
            </a:r>
            <a:endParaRPr lang="ru-RU" dirty="0" smtClean="0"/>
          </a:p>
          <a:p>
            <a:pPr eaLnBrk="1" hangingPunct="1"/>
            <a:r>
              <a:rPr lang="ru-RU" dirty="0" err="1" smtClean="0"/>
              <a:t>Мій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ru-RU" dirty="0" err="1" smtClean="0"/>
              <a:t>mail.ru</a:t>
            </a:r>
            <a:r>
              <a:rPr lang="ru-RU" dirty="0" smtClean="0"/>
              <a:t> </a:t>
            </a:r>
            <a:r>
              <a:rPr lang="ru-RU" dirty="0" err="1" smtClean="0"/>
              <a:t>my.mail.ru</a:t>
            </a:r>
            <a:endParaRPr lang="ru-RU" dirty="0" smtClean="0"/>
          </a:p>
          <a:p>
            <a:pPr eaLnBrk="1" hangingPunct="1"/>
            <a:r>
              <a:rPr lang="ru-RU" dirty="0" err="1" smtClean="0"/>
              <a:t>Facebook</a:t>
            </a:r>
            <a:r>
              <a:rPr lang="ru-RU" dirty="0" smtClean="0"/>
              <a:t> </a:t>
            </a:r>
            <a:r>
              <a:rPr lang="ru-RU" dirty="0" err="1" smtClean="0"/>
              <a:t>facebook.com</a:t>
            </a:r>
            <a:endParaRPr lang="ru-RU" dirty="0" smtClean="0"/>
          </a:p>
          <a:p>
            <a:pPr eaLnBrk="1" hangingPunct="1"/>
            <a:r>
              <a:rPr lang="ru-RU" dirty="0" err="1" smtClean="0"/>
              <a:t>Twitter</a:t>
            </a:r>
            <a:r>
              <a:rPr lang="ru-RU" dirty="0" smtClean="0"/>
              <a:t>  </a:t>
            </a:r>
            <a:r>
              <a:rPr lang="ru-RU" dirty="0" err="1" smtClean="0"/>
              <a:t>twitter.com</a:t>
            </a:r>
            <a:endParaRPr lang="ru-RU" dirty="0" smtClean="0"/>
          </a:p>
          <a:p>
            <a:pPr eaLnBrk="1" hangingPunct="1"/>
            <a:r>
              <a:rPr lang="ru-RU" dirty="0" err="1" smtClean="0"/>
              <a:t>ХабрХабр</a:t>
            </a:r>
            <a:r>
              <a:rPr lang="ru-RU" dirty="0" smtClean="0"/>
              <a:t> </a:t>
            </a:r>
            <a:r>
              <a:rPr lang="ru-RU" dirty="0" err="1" smtClean="0"/>
              <a:t>habrahabr.ru</a:t>
            </a:r>
            <a:endParaRPr lang="ru-RU" dirty="0" smtClean="0"/>
          </a:p>
          <a:p>
            <a:pPr eaLnBrk="1" hangingPunct="1"/>
            <a:r>
              <a:rPr lang="ru-RU" dirty="0" err="1" smtClean="0"/>
              <a:t>MySpace</a:t>
            </a:r>
            <a:r>
              <a:rPr lang="ru-RU" dirty="0" smtClean="0"/>
              <a:t> </a:t>
            </a:r>
            <a:r>
              <a:rPr lang="ru-RU" dirty="0" err="1" smtClean="0"/>
              <a:t>myspace.com</a:t>
            </a:r>
            <a:endParaRPr lang="ru-RU" dirty="0" smtClean="0"/>
          </a:p>
          <a:p>
            <a:pPr eaLnBrk="1" hangingPunct="1"/>
            <a:r>
              <a:rPr lang="ru-RU" dirty="0" err="1" smtClean="0"/>
              <a:t>Мій</a:t>
            </a:r>
            <a:r>
              <a:rPr lang="ru-RU" dirty="0" smtClean="0"/>
              <a:t> круг </a:t>
            </a:r>
            <a:r>
              <a:rPr lang="ru-RU" dirty="0" err="1" smtClean="0"/>
              <a:t>moikrug.ru</a:t>
            </a:r>
            <a:endParaRPr lang="ru-RU" dirty="0" smtClean="0"/>
          </a:p>
          <a:p>
            <a:pPr eaLnBrk="1" hangingPunct="1"/>
            <a:r>
              <a:rPr lang="ru-RU" dirty="0" err="1" smtClean="0"/>
              <a:t>Фотострана</a:t>
            </a:r>
            <a:r>
              <a:rPr lang="ru-RU" dirty="0" smtClean="0"/>
              <a:t> – </a:t>
            </a:r>
            <a:r>
              <a:rPr lang="ru-RU" dirty="0" err="1" smtClean="0"/>
              <a:t>соціальна</a:t>
            </a:r>
            <a:r>
              <a:rPr lang="ru-RU" dirty="0" smtClean="0"/>
              <a:t> мережа,  </a:t>
            </a:r>
            <a:r>
              <a:rPr lang="ru-RU" dirty="0" err="1" smtClean="0"/>
              <a:t>віртуальна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–держава </a:t>
            </a:r>
            <a:r>
              <a:rPr lang="ru-RU" dirty="0" err="1" smtClean="0"/>
              <a:t>fotostrana.ru</a:t>
            </a:r>
            <a:endParaRPr lang="ru-RU" dirty="0" smtClean="0"/>
          </a:p>
          <a:p>
            <a:pPr eaLnBrk="1" hangingPunct="1"/>
            <a:r>
              <a:rPr lang="ru-RU" dirty="0" smtClean="0"/>
              <a:t>Мир тесен- </a:t>
            </a:r>
            <a:r>
              <a:rPr lang="ru-RU" dirty="0" err="1" smtClean="0"/>
              <a:t>mirtesen.ru</a:t>
            </a:r>
            <a:endParaRPr lang="ru-RU" dirty="0" smtClean="0"/>
          </a:p>
          <a:p>
            <a:pPr eaLnBrk="1" hangingPunct="1"/>
            <a:r>
              <a:rPr lang="ru-RU" dirty="0" err="1" smtClean="0"/>
              <a:t>Гайдпарк</a:t>
            </a:r>
            <a:r>
              <a:rPr lang="ru-RU" dirty="0" smtClean="0"/>
              <a:t> </a:t>
            </a:r>
            <a:r>
              <a:rPr lang="ru-RU" dirty="0" err="1" smtClean="0"/>
              <a:t>gidepark.ru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050" name="Picture 2" descr="C:\Documents and Settings\Aнaстaсия\Рабочий стол\Соц. Сети\вконтакте\28090629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13573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нaстaсия\Рабочий стол\Соц. Сети\одноклассники\odnoklassniki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1785938"/>
            <a:ext cx="571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Aнaстaсия\Рабочий стол\Соц. Сети\мой мир\mail_r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75" y="2214563"/>
            <a:ext cx="70643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Aнaстaсия\Рабочий стол\Соц. Сети\Файс\1277749375_facebook_256x256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8" y="26431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Aнaстaсия\Рабочий стол\Соц. Сети\твиттер\66699095_1289999748_TwitterIcon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875" y="30718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Aнaстaсия\Рабочий стол\Соц. Сети\хабрахабр\habr.jpe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4813" y="3500438"/>
            <a:ext cx="4286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Aнaстaсия\Рабочий стол\Соц. Сети\майспайс\myspace2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6250" y="400050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Documents and Settings\Aнaстaсия\Рабочий стол\Соц. Сети\мой круг\sites-moikrug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14750" y="4429125"/>
            <a:ext cx="57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Documents and Settings\Aнaстaсия\Рабочий стол\Соц. Сети\фото страна\strana-1307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00750" y="5286375"/>
            <a:ext cx="5000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Documents and Settings\Aнaстaсия\Рабочий стол\Соц. Сети\мир тесен\1226091819_mirtesen_ru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71938" y="5643563"/>
            <a:ext cx="7731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C:\Documents and Settings\Aнaстaсия\Рабочий стол\Соц. Сети\гайдпарк\gidepark_journalist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071938" y="6143625"/>
            <a:ext cx="447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 Контакте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928938"/>
            <a:ext cx="4214813" cy="1285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dirty="0" smtClean="0">
                <a:solidFill>
                  <a:srgbClr val="2B09A7"/>
                </a:solidFill>
              </a:rPr>
              <a:t>       </a:t>
            </a:r>
          </a:p>
          <a:p>
            <a:pPr eaLnBrk="1" hangingPunct="1">
              <a:buFontTx/>
              <a:buNone/>
            </a:pPr>
            <a:r>
              <a:rPr lang="ru-RU" sz="1400" dirty="0" smtClean="0"/>
              <a:t>      </a:t>
            </a:r>
            <a:r>
              <a:rPr lang="ru-RU" sz="1400" dirty="0" smtClean="0">
                <a:solidFill>
                  <a:srgbClr val="C00000"/>
                </a:solidFill>
              </a:rPr>
              <a:t>В </a:t>
            </a:r>
            <a:r>
              <a:rPr lang="ru-RU" sz="1400" dirty="0" err="1" smtClean="0">
                <a:solidFill>
                  <a:srgbClr val="C00000"/>
                </a:solidFill>
              </a:rPr>
              <a:t>цій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</a:rPr>
              <a:t>соціальній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</a:rPr>
              <a:t>мережі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</a:rPr>
              <a:t>зареєстровано</a:t>
            </a:r>
            <a:r>
              <a:rPr lang="ru-RU" sz="1400" dirty="0" smtClean="0">
                <a:solidFill>
                  <a:srgbClr val="C00000"/>
                </a:solidFill>
              </a:rPr>
              <a:t> 100 </a:t>
            </a:r>
            <a:r>
              <a:rPr lang="ru-RU" sz="1400" dirty="0" err="1" smtClean="0">
                <a:solidFill>
                  <a:srgbClr val="C00000"/>
                </a:solidFill>
              </a:rPr>
              <a:t>мільйонів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</a:rPr>
              <a:t>користувачів</a:t>
            </a:r>
            <a:r>
              <a:rPr lang="ru-RU" sz="1400" dirty="0" smtClean="0">
                <a:solidFill>
                  <a:srgbClr val="C00000"/>
                </a:solidFill>
              </a:rPr>
              <a:t>, </a:t>
            </a:r>
            <a:r>
              <a:rPr lang="ru-RU" sz="1400" dirty="0" err="1" smtClean="0">
                <a:solidFill>
                  <a:srgbClr val="C00000"/>
                </a:solidFill>
              </a:rPr>
              <a:t>відвідуваність</a:t>
            </a:r>
            <a:r>
              <a:rPr lang="ru-RU" sz="1400" dirty="0" smtClean="0">
                <a:solidFill>
                  <a:srgbClr val="C00000"/>
                </a:solidFill>
              </a:rPr>
              <a:t> - 21 500 000 </a:t>
            </a:r>
            <a:r>
              <a:rPr lang="ru-RU" sz="1400" dirty="0" err="1" smtClean="0">
                <a:solidFill>
                  <a:srgbClr val="C00000"/>
                </a:solidFill>
              </a:rPr>
              <a:t>користувачів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err="1" smtClean="0">
                <a:solidFill>
                  <a:srgbClr val="C00000"/>
                </a:solidFill>
              </a:rPr>
              <a:t>заходять</a:t>
            </a:r>
            <a:r>
              <a:rPr lang="ru-RU" sz="1400" dirty="0" smtClean="0">
                <a:solidFill>
                  <a:srgbClr val="C00000"/>
                </a:solidFill>
              </a:rPr>
              <a:t> на сайт            </a:t>
            </a:r>
          </a:p>
          <a:p>
            <a:pPr eaLnBrk="1" hangingPunct="1">
              <a:buFontTx/>
              <a:buNone/>
            </a:pPr>
            <a:r>
              <a:rPr lang="ru-RU" sz="1400" dirty="0" smtClean="0">
                <a:solidFill>
                  <a:srgbClr val="C00000"/>
                </a:solidFill>
              </a:rPr>
              <a:t>          </a:t>
            </a:r>
            <a:r>
              <a:rPr lang="ru-RU" sz="1400" dirty="0" err="1" smtClean="0">
                <a:solidFill>
                  <a:srgbClr val="C00000"/>
                </a:solidFill>
              </a:rPr>
              <a:t>щодня</a:t>
            </a:r>
            <a:r>
              <a:rPr lang="ru-RU" sz="1400" dirty="0" smtClean="0">
                <a:solidFill>
                  <a:srgbClr val="C00000"/>
                </a:solidFill>
              </a:rPr>
              <a:t>.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нaстaсия\Рабочий стол\Соц. Сети\вконтакте\666777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4678">
            <a:off x="6057900" y="305752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нaстaсия\Рабочий стол\Соц. Сети\вконтакте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20108">
            <a:off x="100013" y="3006725"/>
            <a:ext cx="25860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нaстaсия\Рабочий стол\Соц. Сети\вконтакте\vkontak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285875"/>
            <a:ext cx="44545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Aнaстaсия\Рабочий стол\Соц. Сети\вконтакте\123e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4357688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Одноклассники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2928937" cy="4697413"/>
          </a:xfrm>
        </p:spPr>
        <p:txBody>
          <a:bodyPr/>
          <a:lstStyle/>
          <a:p>
            <a:pPr eaLnBrk="1" hangingPunct="1"/>
            <a:r>
              <a:rPr lang="ru-RU" dirty="0" err="1" smtClean="0"/>
              <a:t>Соціальна</a:t>
            </a:r>
            <a:r>
              <a:rPr lang="ru-RU" dirty="0" smtClean="0"/>
              <a:t> мережа 45 000 000 </a:t>
            </a:r>
            <a:r>
              <a:rPr lang="ru-RU" dirty="0" err="1" smtClean="0"/>
              <a:t>зареєстрованих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, 10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відвідувачів</a:t>
            </a:r>
            <a:r>
              <a:rPr lang="ru-RU" dirty="0" smtClean="0"/>
              <a:t> в день</a:t>
            </a:r>
          </a:p>
        </p:txBody>
      </p:sp>
      <p:pic>
        <p:nvPicPr>
          <p:cNvPr id="2050" name="Picture 2" descr="C:\Documents and Settings\Aнaстaсия\Рабочий стол\Соц. Сети\одноклассники\2008011812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9843">
            <a:off x="2886075" y="367188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нaстaсия\Рабочий стол\Соц. Сети\одноклассники\odnoklassnik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858">
            <a:off x="3276600" y="1436688"/>
            <a:ext cx="250031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Aнaстaсия\Рабочий стол\Соц. Сети\одноклассники\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7400">
            <a:off x="5868988" y="1633538"/>
            <a:ext cx="265112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Aнaстaсия\Рабочий стол\Соц. Сети\одноклассники\3481971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75697">
            <a:off x="5780088" y="4021138"/>
            <a:ext cx="2689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Мой мир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4257675" cy="2124075"/>
          </a:xfrm>
        </p:spPr>
        <p:txBody>
          <a:bodyPr/>
          <a:lstStyle/>
          <a:p>
            <a:pPr eaLnBrk="1" hangingPunct="1"/>
            <a:r>
              <a:rPr lang="ru-RU" dirty="0" smtClean="0"/>
              <a:t>7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відвідує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соціальну</a:t>
            </a:r>
            <a:r>
              <a:rPr lang="ru-RU" dirty="0" smtClean="0"/>
              <a:t> мережу </a:t>
            </a:r>
            <a:r>
              <a:rPr lang="ru-RU" dirty="0" err="1" smtClean="0"/>
              <a:t>щодня</a:t>
            </a:r>
            <a:endParaRPr lang="ru-RU" dirty="0" smtClean="0"/>
          </a:p>
        </p:txBody>
      </p:sp>
      <p:pic>
        <p:nvPicPr>
          <p:cNvPr id="3074" name="Picture 2" descr="C:\Documents and Settings\Aнaстaсия\Рабочий стол\Соц. Сети\мой мир\moimi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643313"/>
            <a:ext cx="348773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Aнaстaсия\Рабочий стол\Соц. Сети\мой мир\2812b48d4f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428750"/>
            <a:ext cx="31432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Aнaстaсия\Рабочий стол\Соц. Сети\мой мир\f_48d35504388c6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571875"/>
            <a:ext cx="32146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Facebook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75" y="1714500"/>
            <a:ext cx="3857625" cy="1857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err="1" smtClean="0"/>
              <a:t>Лідер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соціальних</a:t>
            </a:r>
            <a:r>
              <a:rPr lang="ru-RU" sz="2000" dirty="0" smtClean="0"/>
              <a:t> мереж в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500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анкет по </a:t>
            </a:r>
            <a:r>
              <a:rPr lang="ru-RU" sz="2000" dirty="0" err="1" smtClean="0"/>
              <a:t>всьому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endParaRPr lang="ru-RU" sz="2200" dirty="0" smtClean="0"/>
          </a:p>
        </p:txBody>
      </p:sp>
      <p:pic>
        <p:nvPicPr>
          <p:cNvPr id="4098" name="Picture 2" descr="C:\Documents and Settings\Aнaстaсия\Рабочий стол\Соц. Сети\Файс\Canada_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3786188"/>
            <a:ext cx="2478087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Aнaстaсия\Рабочий стол\Соц. Сети\Файс\facebook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23243">
            <a:off x="422275" y="22637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Aнaстaсия\Рабочий стол\Соц. Сети\Файс\24152920d936432389b441b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7505">
            <a:off x="5926138" y="1785938"/>
            <a:ext cx="290353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Aнaстaсия\Рабочий стол\Соц. Сети\Файс\facebook-pokazhet-nam-reklamu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76311">
            <a:off x="5881688" y="4094163"/>
            <a:ext cx="26193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Documents and Settings\Aнaстaсия\Рабочий стол\Соц. Сети\Файс\facebo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3286">
            <a:off x="685800" y="4343400"/>
            <a:ext cx="2249488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Twitter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13" y="3929063"/>
            <a:ext cx="2471737" cy="2195512"/>
          </a:xfrm>
        </p:spPr>
        <p:txBody>
          <a:bodyPr/>
          <a:lstStyle/>
          <a:p>
            <a:pPr eaLnBrk="1" hangingPunct="1"/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ru-RU" dirty="0" err="1" smtClean="0"/>
              <a:t>мікроблогів</a:t>
            </a:r>
            <a:r>
              <a:rPr lang="ru-RU" dirty="0" smtClean="0"/>
              <a:t>, 175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мікроблогів</a:t>
            </a:r>
            <a:endParaRPr lang="ru-RU" dirty="0" smtClean="0"/>
          </a:p>
        </p:txBody>
      </p:sp>
      <p:pic>
        <p:nvPicPr>
          <p:cNvPr id="5122" name="Picture 2" descr="C:\Documents and Settings\Aнaстaсия\Рабочий стол\Соц. Сети\твиттер\412377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716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нaстaсия\Рабочий стол\Соц. Сети\твиттер\66699095_1289999748_Twitter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50018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Aнaстaсия\Рабочий стол\Соц. Сети\твиттер\twitter1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500438"/>
            <a:ext cx="25003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Aнaстaсия\Рабочий стол\Соц. Сети\твиттер\follow-me-on-twit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500188"/>
            <a:ext cx="27924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Documents and Settings\Aнaстaсия\Рабочий стол\Соц. Сети\твиттер\fc909b5f084b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3929063"/>
            <a:ext cx="25955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Хабрахабр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4429125"/>
            <a:ext cx="4071937" cy="1643063"/>
          </a:xfrm>
        </p:spPr>
        <p:txBody>
          <a:bodyPr/>
          <a:lstStyle/>
          <a:p>
            <a:pPr eaLnBrk="1" hangingPunct="1"/>
            <a:r>
              <a:rPr lang="ru-RU" dirty="0" smtClean="0"/>
              <a:t>400 тис </a:t>
            </a:r>
            <a:r>
              <a:rPr lang="ru-RU" dirty="0" err="1" smtClean="0"/>
              <a:t>відвідувань</a:t>
            </a:r>
            <a:r>
              <a:rPr lang="ru-RU" dirty="0" smtClean="0"/>
              <a:t> в день, 60 тис. </a:t>
            </a:r>
            <a:r>
              <a:rPr lang="ru-RU" dirty="0" err="1" smtClean="0"/>
              <a:t>зареєстрованих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endParaRPr lang="ru-RU" dirty="0" smtClean="0"/>
          </a:p>
        </p:txBody>
      </p:sp>
      <p:pic>
        <p:nvPicPr>
          <p:cNvPr id="7170" name="Picture 2" descr="C:\Documents and Settings\Aнaстaсия\Рабочий стол\Соц. Сети\хабрахабр\hab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43063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Documents and Settings\Aнaстaсия\Рабочий стол\Соц. Сети\хабрахабр\habrahabr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357688"/>
            <a:ext cx="32337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Aнaстaсия\Рабочий стол\Соц. Сети\хабрахабр\habrahab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2071688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Aнaстaсия\Рабочий стол\Соц. Сети\хабрахабр\habrahab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1428750"/>
            <a:ext cx="32432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Myspace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25" y="1447800"/>
            <a:ext cx="2543175" cy="2338388"/>
          </a:xfrm>
        </p:spPr>
        <p:txBody>
          <a:bodyPr/>
          <a:lstStyle/>
          <a:p>
            <a:pPr eaLnBrk="1" hangingPunct="1"/>
            <a:r>
              <a:rPr lang="ru-RU" dirty="0" smtClean="0"/>
              <a:t>130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(у </a:t>
            </a:r>
            <a:r>
              <a:rPr lang="ru-RU" dirty="0" err="1" smtClean="0"/>
              <a:t>світі</a:t>
            </a:r>
            <a:r>
              <a:rPr lang="ru-RU" dirty="0" smtClean="0"/>
              <a:t>), 25 млн. </a:t>
            </a:r>
            <a:r>
              <a:rPr lang="ru-RU" dirty="0" err="1" smtClean="0"/>
              <a:t>відвідувань</a:t>
            </a:r>
            <a:endParaRPr lang="ru-RU" dirty="0" smtClean="0"/>
          </a:p>
        </p:txBody>
      </p:sp>
      <p:pic>
        <p:nvPicPr>
          <p:cNvPr id="8194" name="Picture 2" descr="C:\Documents and Settings\Aнaстaсия\Рабочий стол\Соц. Сети\майспайс\myspa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9506">
            <a:off x="4251325" y="2251075"/>
            <a:ext cx="17462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Aнaстaсия\Рабочий стол\Соц. Сети\майспайс\myspac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01181">
            <a:off x="676275" y="1933575"/>
            <a:ext cx="309721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Aнaстaсия\Рабочий стол\Соц. Сети\майспайс\myspac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714875"/>
            <a:ext cx="4643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Aнaстaсия\Рабочий стол\Соц. Сети\майспайс\myspac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22669">
            <a:off x="6184900" y="4178300"/>
            <a:ext cx="24336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Мой Круг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4929188"/>
            <a:ext cx="4829175" cy="1196975"/>
          </a:xfrm>
        </p:spPr>
        <p:txBody>
          <a:bodyPr/>
          <a:lstStyle/>
          <a:p>
            <a:pPr eaLnBrk="1" hangingPunct="1"/>
            <a:r>
              <a:rPr lang="ru-RU" dirty="0" err="1" smtClean="0"/>
              <a:t>Соціальна</a:t>
            </a:r>
            <a:r>
              <a:rPr lang="ru-RU" dirty="0" smtClean="0"/>
              <a:t> мережа </a:t>
            </a:r>
            <a:r>
              <a:rPr lang="ru-RU" dirty="0" err="1" smtClean="0"/>
              <a:t>Яндекса</a:t>
            </a:r>
            <a:r>
              <a:rPr lang="ru-RU" dirty="0" smtClean="0"/>
              <a:t> для </a:t>
            </a:r>
            <a:r>
              <a:rPr lang="ru-RU" dirty="0" err="1" smtClean="0"/>
              <a:t>ділових</a:t>
            </a:r>
            <a:r>
              <a:rPr lang="ru-RU" dirty="0" smtClean="0"/>
              <a:t> людей</a:t>
            </a:r>
          </a:p>
        </p:txBody>
      </p:sp>
      <p:pic>
        <p:nvPicPr>
          <p:cNvPr id="9218" name="Picture 2" descr="C:\Documents and Settings\Aнaстaсия\Рабочий стол\Соц. Сети\мой круг\moikrug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714750"/>
            <a:ext cx="308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Documents and Settings\Aнaстaсия\Рабочий стол\Соц. Сети\мой круг\b_380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9290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Documents and Settings\Aнaстaсия\Рабочий стол\Соц. Сети\мой круг\moi_kru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1500188"/>
            <a:ext cx="42862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Documents and Settings\Aнaстaсия\Рабочий стол\Соц. Сети\мой круг\moikrug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643063"/>
            <a:ext cx="285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err="1" smtClean="0"/>
              <a:t>Історія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інтернету</a:t>
            </a:r>
            <a:endParaRPr lang="en-US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600" dirty="0" err="1" smtClean="0">
                <a:latin typeface="Monotype Corsiva" pitchFamily="66" charset="0"/>
              </a:rPr>
              <a:t>Своїм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зародженням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Інтернет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зобов'язаний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Міністерству</a:t>
            </a:r>
            <a:r>
              <a:rPr lang="ru-RU" sz="1600" dirty="0" smtClean="0">
                <a:latin typeface="Monotype Corsiva" pitchFamily="66" charset="0"/>
              </a:rPr>
              <a:t> оборони США </a:t>
            </a:r>
            <a:r>
              <a:rPr lang="ru-RU" sz="1600" dirty="0" err="1" smtClean="0">
                <a:latin typeface="Monotype Corsiva" pitchFamily="66" charset="0"/>
              </a:rPr>
              <a:t>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його</a:t>
            </a:r>
            <a:r>
              <a:rPr lang="ru-RU" sz="1600" dirty="0" smtClean="0">
                <a:latin typeface="Monotype Corsiva" pitchFamily="66" charset="0"/>
              </a:rPr>
              <a:t> секретного </a:t>
            </a:r>
            <a:r>
              <a:rPr lang="ru-RU" sz="1600" dirty="0" err="1" smtClean="0">
                <a:latin typeface="Monotype Corsiva" pitchFamily="66" charset="0"/>
              </a:rPr>
              <a:t>дослідженням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проведеним</a:t>
            </a:r>
            <a:r>
              <a:rPr lang="ru-RU" sz="1600" dirty="0" smtClean="0">
                <a:latin typeface="Monotype Corsiva" pitchFamily="66" charset="0"/>
              </a:rPr>
              <a:t> у 1969 </a:t>
            </a:r>
            <a:r>
              <a:rPr lang="ru-RU" sz="1600" dirty="0" err="1" smtClean="0">
                <a:latin typeface="Monotype Corsiva" pitchFamily="66" charset="0"/>
              </a:rPr>
              <a:t>році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</a:t>
            </a:r>
            <a:r>
              <a:rPr lang="ru-RU" sz="1600" dirty="0" smtClean="0">
                <a:latin typeface="Monotype Corsiva" pitchFamily="66" charset="0"/>
              </a:rPr>
              <a:t> метою </a:t>
            </a:r>
            <a:r>
              <a:rPr lang="ru-RU" sz="1600" dirty="0" err="1" smtClean="0">
                <a:latin typeface="Monotype Corsiva" pitchFamily="66" charset="0"/>
              </a:rPr>
              <a:t>тестування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методів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що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дозволяють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комп'ютерним</a:t>
            </a:r>
            <a:r>
              <a:rPr lang="ru-RU" sz="1600" dirty="0" smtClean="0">
                <a:latin typeface="Monotype Corsiva" pitchFamily="66" charset="0"/>
              </a:rPr>
              <a:t> мережам </a:t>
            </a:r>
            <a:r>
              <a:rPr lang="ru-RU" sz="1600" dirty="0" err="1" smtClean="0">
                <a:latin typeface="Monotype Corsiva" pitchFamily="66" charset="0"/>
              </a:rPr>
              <a:t>вижити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під</a:t>
            </a:r>
            <a:r>
              <a:rPr lang="ru-RU" sz="1600" dirty="0" smtClean="0">
                <a:latin typeface="Monotype Corsiva" pitchFamily="66" charset="0"/>
              </a:rPr>
              <a:t> час </a:t>
            </a:r>
            <a:r>
              <a:rPr lang="ru-RU" sz="1600" dirty="0" err="1" smtClean="0">
                <a:latin typeface="Monotype Corsiva" pitchFamily="66" charset="0"/>
              </a:rPr>
              <a:t>військових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дій</a:t>
            </a:r>
            <a:r>
              <a:rPr lang="ru-RU" sz="1600" dirty="0" smtClean="0">
                <a:latin typeface="Monotype Corsiva" pitchFamily="66" charset="0"/>
              </a:rPr>
              <a:t> за </a:t>
            </a:r>
            <a:r>
              <a:rPr lang="ru-RU" sz="1600" dirty="0" err="1" smtClean="0">
                <a:latin typeface="Monotype Corsiva" pitchFamily="66" charset="0"/>
              </a:rPr>
              <a:t>допомогою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динамічної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перемаршрутизации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повідомлень</a:t>
            </a:r>
            <a:r>
              <a:rPr lang="ru-RU" sz="1600" dirty="0" smtClean="0">
                <a:latin typeface="Monotype Corsiva" pitchFamily="66" charset="0"/>
              </a:rPr>
              <a:t>. </a:t>
            </a:r>
            <a:r>
              <a:rPr lang="ru-RU" sz="1600" dirty="0" err="1" smtClean="0">
                <a:latin typeface="Monotype Corsiva" pitchFamily="66" charset="0"/>
              </a:rPr>
              <a:t>Першою</a:t>
            </a:r>
            <a:r>
              <a:rPr lang="ru-RU" sz="1600" dirty="0" smtClean="0">
                <a:latin typeface="Monotype Corsiva" pitchFamily="66" charset="0"/>
              </a:rPr>
              <a:t> такою мережею </a:t>
            </a:r>
            <a:r>
              <a:rPr lang="en-US" sz="1600" dirty="0" err="1" smtClean="0">
                <a:latin typeface="Monotype Corsiva" pitchFamily="66" charset="0"/>
              </a:rPr>
              <a:t>ARPAnet</a:t>
            </a:r>
            <a:r>
              <a:rPr lang="en-US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була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що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об'єднала</a:t>
            </a:r>
            <a:r>
              <a:rPr lang="ru-RU" sz="1600" dirty="0" smtClean="0">
                <a:latin typeface="Monotype Corsiva" pitchFamily="66" charset="0"/>
              </a:rPr>
              <a:t> три </a:t>
            </a:r>
            <a:r>
              <a:rPr lang="ru-RU" sz="1600" dirty="0" err="1" smtClean="0">
                <a:latin typeface="Monotype Corsiva" pitchFamily="66" charset="0"/>
              </a:rPr>
              <a:t>мережі</a:t>
            </a:r>
            <a:r>
              <a:rPr lang="ru-RU" sz="1600" dirty="0" smtClean="0">
                <a:latin typeface="Monotype Corsiva" pitchFamily="66" charset="0"/>
              </a:rPr>
              <a:t> в </a:t>
            </a:r>
            <a:r>
              <a:rPr lang="ru-RU" sz="1600" dirty="0" err="1" smtClean="0">
                <a:latin typeface="Monotype Corsiva" pitchFamily="66" charset="0"/>
              </a:rPr>
              <a:t>Каліфорнії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</a:t>
            </a:r>
            <a:r>
              <a:rPr lang="ru-RU" sz="1600" dirty="0" smtClean="0">
                <a:latin typeface="Monotype Corsiva" pitchFamily="66" charset="0"/>
              </a:rPr>
              <a:t> мережею в </a:t>
            </a:r>
            <a:r>
              <a:rPr lang="ru-RU" sz="1600" dirty="0" err="1" smtClean="0">
                <a:latin typeface="Monotype Corsiva" pitchFamily="66" charset="0"/>
              </a:rPr>
              <a:t>штаті</a:t>
            </a:r>
            <a:r>
              <a:rPr lang="ru-RU" sz="1600" dirty="0" smtClean="0">
                <a:latin typeface="Monotype Corsiva" pitchFamily="66" charset="0"/>
              </a:rPr>
              <a:t> Юта по набору правил, </a:t>
            </a:r>
            <a:r>
              <a:rPr lang="ru-RU" sz="1600" dirty="0" err="1" smtClean="0">
                <a:latin typeface="Monotype Corsiva" pitchFamily="66" charset="0"/>
              </a:rPr>
              <a:t>названих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Інтернет-протоколу</a:t>
            </a:r>
            <a:r>
              <a:rPr lang="ru-RU" sz="1600" dirty="0" smtClean="0">
                <a:latin typeface="Monotype Corsiva" pitchFamily="66" charset="0"/>
              </a:rPr>
              <a:t> (</a:t>
            </a:r>
            <a:r>
              <a:rPr lang="en-US" sz="1600" dirty="0" smtClean="0">
                <a:latin typeface="Monotype Corsiva" pitchFamily="66" charset="0"/>
              </a:rPr>
              <a:t>Internet Protocol </a:t>
            </a:r>
            <a:r>
              <a:rPr lang="ru-RU" sz="1600" dirty="0" err="1" smtClean="0">
                <a:latin typeface="Monotype Corsiva" pitchFamily="66" charset="0"/>
              </a:rPr>
              <a:t>або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скорочено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en-US" sz="1600" dirty="0" smtClean="0">
                <a:latin typeface="Monotype Corsiva" pitchFamily="66" charset="0"/>
              </a:rPr>
              <a:t>IP). </a:t>
            </a:r>
            <a:endParaRPr lang="uk-UA" sz="1600" dirty="0" smtClean="0">
              <a:latin typeface="Monotype Corsiva" pitchFamily="66" charset="0"/>
            </a:endParaRPr>
          </a:p>
          <a:p>
            <a:pPr eaLnBrk="1" hangingPunct="1"/>
            <a:endParaRPr lang="ru-RU" sz="1600" dirty="0" smtClean="0">
              <a:latin typeface="Monotype Corsiva" pitchFamily="66" charset="0"/>
            </a:endParaRPr>
          </a:p>
          <a:p>
            <a:pPr eaLnBrk="1" hangingPunct="1"/>
            <a:r>
              <a:rPr lang="ru-RU" sz="1600" dirty="0" smtClean="0">
                <a:latin typeface="Monotype Corsiva" pitchFamily="66" charset="0"/>
              </a:rPr>
              <a:t>У 1972 </a:t>
            </a:r>
            <a:r>
              <a:rPr lang="ru-RU" sz="1600" dirty="0" err="1" smtClean="0">
                <a:latin typeface="Monotype Corsiva" pitchFamily="66" charset="0"/>
              </a:rPr>
              <a:t>році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був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відкритий</a:t>
            </a:r>
            <a:r>
              <a:rPr lang="ru-RU" sz="1600" dirty="0" smtClean="0">
                <a:latin typeface="Monotype Corsiva" pitchFamily="66" charset="0"/>
              </a:rPr>
              <a:t> доступ для </a:t>
            </a:r>
            <a:r>
              <a:rPr lang="ru-RU" sz="1600" dirty="0" err="1" smtClean="0">
                <a:latin typeface="Monotype Corsiva" pitchFamily="66" charset="0"/>
              </a:rPr>
              <a:t>університетів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дослідницьких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організацій</a:t>
            </a:r>
            <a:r>
              <a:rPr lang="ru-RU" sz="1600" dirty="0" smtClean="0">
                <a:latin typeface="Monotype Corsiva" pitchFamily="66" charset="0"/>
              </a:rPr>
              <a:t>, в </a:t>
            </a:r>
            <a:r>
              <a:rPr lang="ru-RU" sz="1600" dirty="0" err="1" smtClean="0">
                <a:latin typeface="Monotype Corsiva" pitchFamily="66" charset="0"/>
              </a:rPr>
              <a:t>результаті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чого</a:t>
            </a:r>
            <a:r>
              <a:rPr lang="ru-RU" sz="1600" dirty="0" smtClean="0">
                <a:latin typeface="Monotype Corsiva" pitchFamily="66" charset="0"/>
              </a:rPr>
              <a:t> мережа стала </a:t>
            </a:r>
            <a:r>
              <a:rPr lang="ru-RU" sz="1600" dirty="0" err="1" smtClean="0">
                <a:latin typeface="Monotype Corsiva" pitchFamily="66" charset="0"/>
              </a:rPr>
              <a:t>об'єднувати</a:t>
            </a:r>
            <a:r>
              <a:rPr lang="ru-RU" sz="1600" dirty="0" smtClean="0">
                <a:latin typeface="Monotype Corsiva" pitchFamily="66" charset="0"/>
              </a:rPr>
              <a:t> 50 </a:t>
            </a:r>
            <a:r>
              <a:rPr lang="ru-RU" sz="1600" dirty="0" err="1" smtClean="0">
                <a:latin typeface="Monotype Corsiva" pitchFamily="66" charset="0"/>
              </a:rPr>
              <a:t>університетів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дослідницьких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організацій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які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мали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контракти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Міністерством</a:t>
            </a:r>
            <a:r>
              <a:rPr lang="ru-RU" sz="1600" dirty="0" smtClean="0">
                <a:latin typeface="Monotype Corsiva" pitchFamily="66" charset="0"/>
              </a:rPr>
              <a:t> оборони США.</a:t>
            </a:r>
          </a:p>
          <a:p>
            <a:pPr eaLnBrk="1" hangingPunct="1"/>
            <a:endParaRPr lang="en-US" sz="1600" dirty="0" smtClean="0">
              <a:latin typeface="Monotype Corsiva" pitchFamily="66" charset="0"/>
            </a:endParaRPr>
          </a:p>
          <a:p>
            <a:pPr eaLnBrk="1" hangingPunct="1"/>
            <a:r>
              <a:rPr lang="ru-RU" sz="1600" dirty="0" smtClean="0">
                <a:latin typeface="Monotype Corsiva" pitchFamily="66" charset="0"/>
              </a:rPr>
              <a:t>У 1973 мережа </a:t>
            </a:r>
            <a:r>
              <a:rPr lang="ru-RU" sz="1600" dirty="0" err="1" smtClean="0">
                <a:latin typeface="Monotype Corsiva" pitchFamily="66" charset="0"/>
              </a:rPr>
              <a:t>зросла</a:t>
            </a:r>
            <a:r>
              <a:rPr lang="ru-RU" sz="1600" dirty="0" smtClean="0">
                <a:latin typeface="Monotype Corsiva" pitchFamily="66" charset="0"/>
              </a:rPr>
              <a:t> до </a:t>
            </a:r>
            <a:r>
              <a:rPr lang="ru-RU" sz="1600" dirty="0" err="1" smtClean="0">
                <a:latin typeface="Monotype Corsiva" pitchFamily="66" charset="0"/>
              </a:rPr>
              <a:t>міжнародних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масштабів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об'єднавши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мережі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що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знаходяться</a:t>
            </a:r>
            <a:r>
              <a:rPr lang="ru-RU" sz="1600" dirty="0" smtClean="0">
                <a:latin typeface="Monotype Corsiva" pitchFamily="66" charset="0"/>
              </a:rPr>
              <a:t> в </a:t>
            </a:r>
            <a:r>
              <a:rPr lang="ru-RU" sz="1600" dirty="0" err="1" smtClean="0">
                <a:latin typeface="Monotype Corsiva" pitchFamily="66" charset="0"/>
              </a:rPr>
              <a:t>Англії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Норвегії</a:t>
            </a:r>
            <a:r>
              <a:rPr lang="ru-RU" sz="1600" dirty="0" smtClean="0">
                <a:latin typeface="Monotype Corsiva" pitchFamily="66" charset="0"/>
              </a:rPr>
              <a:t>. </a:t>
            </a:r>
            <a:r>
              <a:rPr lang="ru-RU" sz="1600" dirty="0" err="1" smtClean="0">
                <a:latin typeface="Monotype Corsiva" pitchFamily="66" charset="0"/>
              </a:rPr>
              <a:t>Десятиліття</a:t>
            </a:r>
            <a:r>
              <a:rPr lang="ru-RU" sz="1600" dirty="0" smtClean="0">
                <a:latin typeface="Monotype Corsiva" pitchFamily="66" charset="0"/>
              </a:rPr>
              <a:t> через </a:t>
            </a:r>
            <a:r>
              <a:rPr lang="en-US" sz="1600" dirty="0" smtClean="0">
                <a:latin typeface="Monotype Corsiva" pitchFamily="66" charset="0"/>
              </a:rPr>
              <a:t>IP </a:t>
            </a:r>
            <a:r>
              <a:rPr lang="ru-RU" sz="1600" dirty="0" err="1" smtClean="0">
                <a:latin typeface="Monotype Corsiva" pitchFamily="66" charset="0"/>
              </a:rPr>
              <a:t>був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розширений</a:t>
            </a:r>
            <a:r>
              <a:rPr lang="ru-RU" sz="1600" dirty="0" smtClean="0">
                <a:latin typeface="Monotype Corsiva" pitchFamily="66" charset="0"/>
              </a:rPr>
              <a:t> за </a:t>
            </a:r>
            <a:r>
              <a:rPr lang="ru-RU" sz="1600" dirty="0" err="1" smtClean="0">
                <a:latin typeface="Monotype Corsiva" pitchFamily="66" charset="0"/>
              </a:rPr>
              <a:t>рахунок</a:t>
            </a:r>
            <a:r>
              <a:rPr lang="ru-RU" sz="1600" dirty="0" smtClean="0">
                <a:latin typeface="Monotype Corsiva" pitchFamily="66" charset="0"/>
              </a:rPr>
              <a:t> набору </a:t>
            </a:r>
            <a:r>
              <a:rPr lang="ru-RU" sz="1600" dirty="0" err="1" smtClean="0">
                <a:latin typeface="Monotype Corsiva" pitchFamily="66" charset="0"/>
              </a:rPr>
              <a:t>комунікаційних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протоколів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що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підтримують</a:t>
            </a:r>
            <a:r>
              <a:rPr lang="ru-RU" sz="1600" dirty="0" smtClean="0">
                <a:latin typeface="Monotype Corsiva" pitchFamily="66" charset="0"/>
              </a:rPr>
              <a:t> як </a:t>
            </a:r>
            <a:r>
              <a:rPr lang="ru-RU" sz="1600" dirty="0" err="1" smtClean="0">
                <a:latin typeface="Monotype Corsiva" pitchFamily="66" charset="0"/>
              </a:rPr>
              <a:t>локальні</a:t>
            </a:r>
            <a:r>
              <a:rPr lang="ru-RU" sz="1600" dirty="0" smtClean="0">
                <a:latin typeface="Monotype Corsiva" pitchFamily="66" charset="0"/>
              </a:rPr>
              <a:t>, так </a:t>
            </a:r>
            <a:r>
              <a:rPr lang="ru-RU" sz="1600" dirty="0" err="1" smtClean="0">
                <a:latin typeface="Monotype Corsiva" pitchFamily="66" charset="0"/>
              </a:rPr>
              <a:t>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глобальні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мережі</a:t>
            </a:r>
            <a:r>
              <a:rPr lang="ru-RU" sz="1600" dirty="0" smtClean="0">
                <a:latin typeface="Monotype Corsiva" pitchFamily="66" charset="0"/>
              </a:rPr>
              <a:t>. Так </a:t>
            </a:r>
            <a:r>
              <a:rPr lang="ru-RU" sz="1600" dirty="0" err="1" smtClean="0">
                <a:latin typeface="Monotype Corsiva" pitchFamily="66" charset="0"/>
              </a:rPr>
              <a:t>з'явився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en-US" sz="1600" dirty="0" smtClean="0">
                <a:latin typeface="Monotype Corsiva" pitchFamily="66" charset="0"/>
              </a:rPr>
              <a:t>TCP/IP. </a:t>
            </a:r>
            <a:r>
              <a:rPr lang="ru-RU" sz="1600" dirty="0" err="1" smtClean="0">
                <a:latin typeface="Monotype Corsiva" pitchFamily="66" charset="0"/>
              </a:rPr>
              <a:t>Незабаром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після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цього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en-US" sz="1600" dirty="0" smtClean="0">
                <a:latin typeface="Monotype Corsiva" pitchFamily="66" charset="0"/>
              </a:rPr>
              <a:t>National Science Foundation (NSF) </a:t>
            </a:r>
            <a:r>
              <a:rPr lang="ru-RU" sz="1600" dirty="0" err="1" smtClean="0">
                <a:latin typeface="Monotype Corsiva" pitchFamily="66" charset="0"/>
              </a:rPr>
              <a:t>відкрила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en-US" sz="1600" dirty="0" err="1" smtClean="0">
                <a:latin typeface="Monotype Corsiva" pitchFamily="66" charset="0"/>
              </a:rPr>
              <a:t>NSFnet</a:t>
            </a:r>
            <a:r>
              <a:rPr lang="en-US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</a:t>
            </a:r>
            <a:r>
              <a:rPr lang="ru-RU" sz="1600" dirty="0" smtClean="0">
                <a:latin typeface="Monotype Corsiva" pitchFamily="66" charset="0"/>
              </a:rPr>
              <a:t> метою </a:t>
            </a:r>
            <a:r>
              <a:rPr lang="ru-RU" sz="1600" dirty="0" err="1" smtClean="0">
                <a:latin typeface="Monotype Corsiva" pitchFamily="66" charset="0"/>
              </a:rPr>
              <a:t>пов'язати</a:t>
            </a:r>
            <a:r>
              <a:rPr lang="ru-RU" sz="1600" dirty="0" smtClean="0">
                <a:latin typeface="Monotype Corsiva" pitchFamily="66" charset="0"/>
              </a:rPr>
              <a:t> 5 </a:t>
            </a:r>
            <a:r>
              <a:rPr lang="ru-RU" sz="1600" dirty="0" err="1" smtClean="0">
                <a:latin typeface="Monotype Corsiva" pitchFamily="66" charset="0"/>
              </a:rPr>
              <a:t>суперкомп'ютерних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центрів</a:t>
            </a:r>
            <a:r>
              <a:rPr lang="ru-RU" sz="1600" dirty="0" smtClean="0">
                <a:latin typeface="Monotype Corsiva" pitchFamily="66" charset="0"/>
              </a:rPr>
              <a:t>. </a:t>
            </a:r>
            <a:r>
              <a:rPr lang="ru-RU" sz="1600" dirty="0" err="1" smtClean="0">
                <a:latin typeface="Monotype Corsiva" pitchFamily="66" charset="0"/>
              </a:rPr>
              <a:t>Одночасно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впровадженням</a:t>
            </a:r>
            <a:r>
              <a:rPr lang="ru-RU" sz="1600" dirty="0" smtClean="0">
                <a:latin typeface="Monotype Corsiva" pitchFamily="66" charset="0"/>
              </a:rPr>
              <a:t> протоколу </a:t>
            </a:r>
            <a:r>
              <a:rPr lang="en-US" sz="1600" dirty="0" smtClean="0">
                <a:latin typeface="Monotype Corsiva" pitchFamily="66" charset="0"/>
              </a:rPr>
              <a:t>TCP/IP </a:t>
            </a:r>
            <a:r>
              <a:rPr lang="ru-RU" sz="1600" dirty="0" smtClean="0">
                <a:latin typeface="Monotype Corsiva" pitchFamily="66" charset="0"/>
              </a:rPr>
              <a:t>нова мережа </a:t>
            </a:r>
            <a:r>
              <a:rPr lang="ru-RU" sz="1600" dirty="0" err="1" smtClean="0">
                <a:latin typeface="Monotype Corsiva" pitchFamily="66" charset="0"/>
              </a:rPr>
              <a:t>незабаром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замінила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en-US" sz="1600" dirty="0" err="1" smtClean="0">
                <a:latin typeface="Monotype Corsiva" pitchFamily="66" charset="0"/>
              </a:rPr>
              <a:t>ARPAnet</a:t>
            </a:r>
            <a:r>
              <a:rPr lang="en-US" sz="1600" dirty="0" smtClean="0">
                <a:latin typeface="Monotype Corsiva" pitchFamily="66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як "хребта" (</a:t>
            </a:r>
            <a:r>
              <a:rPr lang="en-US" sz="1600" dirty="0" smtClean="0">
                <a:latin typeface="Monotype Corsiva" pitchFamily="66" charset="0"/>
              </a:rPr>
              <a:t>backbone) </a:t>
            </a:r>
            <a:r>
              <a:rPr lang="ru-RU" sz="1600" dirty="0" err="1" smtClean="0">
                <a:latin typeface="Monotype Corsiva" pitchFamily="66" charset="0"/>
              </a:rPr>
              <a:t>Інтернет</a:t>
            </a:r>
            <a:r>
              <a:rPr lang="ru-RU" sz="1600" dirty="0" smtClean="0"/>
              <a:t>.</a:t>
            </a:r>
          </a:p>
          <a:p>
            <a:pPr eaLnBrk="1" hangingPunct="1"/>
            <a:endParaRPr lang="en-US" sz="1600" dirty="0" smtClean="0">
              <a:latin typeface="Monotype Corsiva" pitchFamily="66" charset="0"/>
            </a:endParaRPr>
          </a:p>
          <a:p>
            <a:pPr eaLnBrk="1" hangingPunct="1"/>
            <a:endParaRPr lang="ru-RU" sz="1600" dirty="0" smtClean="0">
              <a:latin typeface="Monotype Corsiva" pitchFamily="66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ФотоСтрана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4357688"/>
            <a:ext cx="3500437" cy="1857375"/>
          </a:xfrm>
        </p:spPr>
        <p:txBody>
          <a:bodyPr/>
          <a:lstStyle/>
          <a:p>
            <a:pPr eaLnBrk="1" hangingPunct="1"/>
            <a:r>
              <a:rPr lang="ru-RU" dirty="0" smtClean="0"/>
              <a:t>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пользоветелей</a:t>
            </a:r>
            <a:r>
              <a:rPr lang="ru-RU" dirty="0" smtClean="0"/>
              <a:t>, 700 тис </a:t>
            </a:r>
            <a:r>
              <a:rPr lang="ru-RU" dirty="0" err="1" smtClean="0"/>
              <a:t>відвідувачів</a:t>
            </a:r>
            <a:r>
              <a:rPr lang="ru-RU" dirty="0" smtClean="0"/>
              <a:t> в день</a:t>
            </a:r>
          </a:p>
        </p:txBody>
      </p:sp>
      <p:pic>
        <p:nvPicPr>
          <p:cNvPr id="10242" name="Picture 2" descr="C:\Documents and Settings\Aнaстaсия\Рабочий стол\Соц. Сети\фото страна\fotostrana_ru_ob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571625"/>
            <a:ext cx="40116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Documents and Settings\Aнaстaсия\Рабочий стол\Соц. Сети\фото страна\razvlechenie-na-fotostrane-300x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500188"/>
            <a:ext cx="2857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Documents and Settings\Aнaстaсия\Рабочий стол\Соц. Сети\фото страна\strana-130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714750"/>
            <a:ext cx="3186112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Мир тесен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3686175" cy="2500312"/>
          </a:xfrm>
        </p:spPr>
        <p:txBody>
          <a:bodyPr/>
          <a:lstStyle/>
          <a:p>
            <a:pPr eaLnBrk="1" hangingPunct="1"/>
            <a:r>
              <a:rPr lang="ru-RU" dirty="0" err="1" smtClean="0"/>
              <a:t>Соціальна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мережа та</a:t>
            </a:r>
            <a:br>
              <a:rPr lang="ru-RU" dirty="0" smtClean="0"/>
            </a:br>
            <a:r>
              <a:rPr lang="ru-RU" dirty="0" smtClean="0"/>
              <a:t>конструктор</a:t>
            </a:r>
            <a:br>
              <a:rPr lang="ru-RU" dirty="0" smtClean="0"/>
            </a:br>
            <a:r>
              <a:rPr lang="ru-RU" dirty="0" err="1" smtClean="0"/>
              <a:t>сайтів</a:t>
            </a:r>
            <a:r>
              <a:rPr lang="ru-RU" dirty="0" smtClean="0"/>
              <a:t>, </a:t>
            </a:r>
          </a:p>
          <a:p>
            <a:pPr eaLnBrk="1" hangingPunct="1"/>
            <a:r>
              <a:rPr lang="ru-RU" dirty="0" smtClean="0"/>
              <a:t>170 тис </a:t>
            </a:r>
            <a:r>
              <a:rPr lang="ru-RU" dirty="0" err="1" smtClean="0"/>
              <a:t>відвідувачів</a:t>
            </a:r>
            <a:r>
              <a:rPr lang="ru-RU" dirty="0" smtClean="0"/>
              <a:t> в день</a:t>
            </a:r>
          </a:p>
        </p:txBody>
      </p:sp>
      <p:pic>
        <p:nvPicPr>
          <p:cNvPr id="6146" name="Picture 2" descr="C:\Documents and Settings\Aнaстaсия\Рабочий стол\Соц. Сети\мир тесен\1246358801_mir-t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42875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Aнaстaсия\Рабочий стол\Соц. Сети\мир тесен\1226091819_mirtesen_ru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4429125"/>
            <a:ext cx="4229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Aнaстaсия\Рабочий стол\Соц. Сети\мир тесен\mirtesen-li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1285875"/>
            <a:ext cx="37607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Aнaстaсия\Рабочий стол\Соц. Сети\мир тесен\06_2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492896"/>
            <a:ext cx="36988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Гайдпарк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447800"/>
            <a:ext cx="2357437" cy="2481263"/>
          </a:xfrm>
        </p:spPr>
        <p:txBody>
          <a:bodyPr/>
          <a:lstStyle/>
          <a:p>
            <a:pPr eaLnBrk="1" hangingPunct="1"/>
            <a:r>
              <a:rPr lang="ru-RU" dirty="0" smtClean="0"/>
              <a:t>Нова </a:t>
            </a:r>
            <a:r>
              <a:rPr lang="ru-RU" dirty="0" err="1" smtClean="0"/>
              <a:t>соціальна</a:t>
            </a:r>
            <a:r>
              <a:rPr lang="ru-RU" dirty="0" smtClean="0"/>
              <a:t> мережа, ~ 500 тис </a:t>
            </a:r>
            <a:r>
              <a:rPr lang="ru-RU" dirty="0" err="1" smtClean="0"/>
              <a:t>відвідувачів</a:t>
            </a:r>
            <a:r>
              <a:rPr lang="ru-RU" dirty="0" smtClean="0"/>
              <a:t> в день</a:t>
            </a:r>
          </a:p>
        </p:txBody>
      </p:sp>
      <p:pic>
        <p:nvPicPr>
          <p:cNvPr id="11266" name="Picture 2" descr="C:\Documents and Settings\Aнaстaсия\Рабочий стол\Соц. Сети\гайдпарк\06c0fc9531ecfa9032e78777c4e7d4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360488"/>
            <a:ext cx="31210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Documents and Settings\Aнaстaсия\Рабочий стол\Соц. Сети\гайдпарк\gidepark_bi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32">
            <a:off x="6159500" y="1803400"/>
            <a:ext cx="2236788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Documents and Settings\Aнaстaсия\Рабочий стол\Соц. Сети\гайдпарк\gadpar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90961">
            <a:off x="722313" y="3995738"/>
            <a:ext cx="31083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Documents and Settings\Aнaстaсия\Рабочий стол\Соц. Сети\гайдпарк\gidepark_journali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668">
            <a:off x="3840163" y="4087813"/>
            <a:ext cx="30178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313" y="2571750"/>
            <a:ext cx="4429125" cy="337753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6000" dirty="0" smtClean="0">
                <a:solidFill>
                  <a:schemeClr val="tx1"/>
                </a:solidFill>
                <a:latin typeface="Mistral" pitchFamily="66" charset="0"/>
              </a:rPr>
              <a:t>Дякую </a:t>
            </a:r>
          </a:p>
          <a:p>
            <a:pPr eaLnBrk="1" hangingPunct="1">
              <a:buFontTx/>
              <a:buNone/>
            </a:pPr>
            <a:r>
              <a:rPr lang="uk-UA" sz="6000" smtClean="0">
                <a:solidFill>
                  <a:schemeClr val="tx1"/>
                </a:solidFill>
                <a:latin typeface="Mistral" pitchFamily="66" charset="0"/>
              </a:rPr>
              <a:t>         </a:t>
            </a:r>
            <a:r>
              <a:rPr lang="uk-UA" sz="6000" dirty="0" smtClean="0">
                <a:solidFill>
                  <a:schemeClr val="tx1"/>
                </a:solidFill>
                <a:latin typeface="Mistral" pitchFamily="66" charset="0"/>
              </a:rPr>
              <a:t>за</a:t>
            </a:r>
          </a:p>
          <a:p>
            <a:pPr eaLnBrk="1" hangingPunct="1">
              <a:buFontTx/>
              <a:buNone/>
            </a:pPr>
            <a:r>
              <a:rPr lang="uk-UA" sz="6000" dirty="0" smtClean="0">
                <a:solidFill>
                  <a:schemeClr val="tx1"/>
                </a:solidFill>
                <a:latin typeface="Mistral" pitchFamily="66" charset="0"/>
              </a:rPr>
              <a:t>           увагу</a:t>
            </a:r>
          </a:p>
          <a:p>
            <a:pPr eaLnBrk="1" hangingPunct="1">
              <a:buFontTx/>
              <a:buNone/>
            </a:pPr>
            <a:endParaRPr lang="en-US" sz="6000" dirty="0" smtClean="0">
              <a:solidFill>
                <a:schemeClr val="tx1"/>
              </a:solidFill>
              <a:latin typeface="Mistral" pitchFamily="66" charset="0"/>
            </a:endParaRPr>
          </a:p>
        </p:txBody>
      </p:sp>
      <p:pic>
        <p:nvPicPr>
          <p:cNvPr id="5124" name="Picture 4" descr="123techno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429125"/>
            <a:ext cx="2819400" cy="21145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5" name="Picture 5" descr="123techno_q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2819400" cy="21145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6" name="Picture 6" descr="123techno_s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357688"/>
            <a:ext cx="2819400" cy="21145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7" name="Picture 7" descr="123techno_t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57188"/>
            <a:ext cx="2819400" cy="21145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err="1" smtClean="0"/>
              <a:t>Історія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інтернету</a:t>
            </a:r>
            <a:endParaRPr lang="en-US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3071813"/>
            <a:ext cx="4043362" cy="2071687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Тед</a:t>
            </a:r>
            <a:r>
              <a:rPr lang="ru-RU" sz="2000" dirty="0" smtClean="0">
                <a:latin typeface="Monotype Corsiva" pitchFamily="66" charset="0"/>
              </a:rPr>
              <a:t> Нельсон создал в 1960 году проект </a:t>
            </a:r>
            <a:r>
              <a:rPr lang="ru-RU" sz="2000" dirty="0" err="1" smtClean="0">
                <a:latin typeface="Monotype Corsiva" pitchFamily="66" charset="0"/>
              </a:rPr>
              <a:t>Xanadu</a:t>
            </a:r>
            <a:r>
              <a:rPr lang="ru-RU" sz="2000" dirty="0" smtClean="0">
                <a:latin typeface="Monotype Corsiva" pitchFamily="66" charset="0"/>
              </a:rPr>
              <a:t> с целью создания системы компьютерной сети с простым пользовательским интерфейсом.</a:t>
            </a:r>
          </a:p>
          <a:p>
            <a:pPr eaLnBrk="1" hangingPunct="1"/>
            <a:endParaRPr lang="en-US" sz="2000" dirty="0" smtClean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0126">
            <a:off x="5378450" y="1719263"/>
            <a:ext cx="31464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err="1" smtClean="0"/>
              <a:t>Історія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інтернету</a:t>
            </a:r>
            <a:endParaRPr lang="en-US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214563"/>
            <a:ext cx="3614738" cy="3409950"/>
          </a:xfrm>
        </p:spPr>
        <p:txBody>
          <a:bodyPr/>
          <a:lstStyle/>
          <a:p>
            <a:pPr eaLnBrk="1" hangingPunct="1"/>
            <a:r>
              <a:rPr lang="ru-RU" sz="2000" dirty="0" err="1" smtClean="0">
                <a:latin typeface="Monotype Corsiva" pitchFamily="66" charset="0"/>
              </a:rPr>
              <a:t>Батько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Всесвітньої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Павутини</a:t>
            </a:r>
            <a:r>
              <a:rPr lang="ru-RU" sz="2000" dirty="0" smtClean="0">
                <a:latin typeface="Monotype Corsiva" pitchFamily="66" charset="0"/>
              </a:rPr>
              <a:t>. </a:t>
            </a:r>
            <a:r>
              <a:rPr lang="ru-RU" sz="2000" dirty="0" err="1" smtClean="0">
                <a:latin typeface="Monotype Corsiva" pitchFamily="66" charset="0"/>
              </a:rPr>
              <a:t>Тім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Бернерс-Лі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є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розробником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мови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гіпертекстової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розмітки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en-US" sz="2000" dirty="0" smtClean="0">
                <a:latin typeface="Monotype Corsiva" pitchFamily="66" charset="0"/>
              </a:rPr>
              <a:t>HTML (</a:t>
            </a:r>
            <a:r>
              <a:rPr lang="en-US" sz="2000" dirty="0" err="1" smtClean="0">
                <a:latin typeface="Monotype Corsiva" pitchFamily="66" charset="0"/>
              </a:rPr>
              <a:t>HyperText</a:t>
            </a:r>
            <a:r>
              <a:rPr lang="en-US" sz="2000" dirty="0" smtClean="0">
                <a:latin typeface="Monotype Corsiva" pitchFamily="66" charset="0"/>
              </a:rPr>
              <a:t> Markup Language), </a:t>
            </a:r>
            <a:r>
              <a:rPr lang="ru-RU" sz="2000" dirty="0" err="1" smtClean="0">
                <a:latin typeface="Monotype Corsiva" pitchFamily="66" charset="0"/>
              </a:rPr>
              <a:t>який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є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основним</a:t>
            </a:r>
            <a:r>
              <a:rPr lang="ru-RU" sz="2000" dirty="0" smtClean="0">
                <a:latin typeface="Monotype Corsiva" pitchFamily="66" charset="0"/>
              </a:rPr>
              <a:t> форматом </a:t>
            </a:r>
            <a:r>
              <a:rPr lang="en-US" sz="2000" dirty="0" smtClean="0">
                <a:latin typeface="Monotype Corsiva" pitchFamily="66" charset="0"/>
              </a:rPr>
              <a:t>Web-</a:t>
            </a:r>
            <a:r>
              <a:rPr lang="ru-RU" sz="2000" dirty="0" err="1" smtClean="0">
                <a:latin typeface="Monotype Corsiva" pitchFamily="66" charset="0"/>
              </a:rPr>
              <a:t>документів</a:t>
            </a:r>
            <a:r>
              <a:rPr lang="ru-RU" sz="2000" dirty="0" smtClean="0">
                <a:latin typeface="Monotype Corsiva" pitchFamily="66" charset="0"/>
              </a:rPr>
              <a:t>), </a:t>
            </a:r>
            <a:r>
              <a:rPr lang="en-US" sz="2000" dirty="0" smtClean="0">
                <a:latin typeface="Monotype Corsiva" pitchFamily="66" charset="0"/>
              </a:rPr>
              <a:t>HTTP </a:t>
            </a:r>
            <a:r>
              <a:rPr lang="ru-RU" sz="2000" dirty="0" smtClean="0">
                <a:latin typeface="Monotype Corsiva" pitchFamily="66" charset="0"/>
              </a:rPr>
              <a:t>протоколу, </a:t>
            </a:r>
            <a:r>
              <a:rPr lang="en-US" sz="2000" dirty="0" smtClean="0">
                <a:latin typeface="Monotype Corsiva" pitchFamily="66" charset="0"/>
              </a:rPr>
              <a:t>URL, URI (</a:t>
            </a:r>
            <a:r>
              <a:rPr lang="ru-RU" sz="2000" dirty="0" err="1" smtClean="0">
                <a:latin typeface="Monotype Corsiva" pitchFamily="66" charset="0"/>
              </a:rPr>
              <a:t>уніфікований</a:t>
            </a:r>
            <a:r>
              <a:rPr lang="ru-RU" sz="2000" dirty="0" smtClean="0">
                <a:latin typeface="Monotype Corsiva" pitchFamily="66" charset="0"/>
              </a:rPr>
              <a:t> локатор </a:t>
            </a:r>
            <a:r>
              <a:rPr lang="ru-RU" sz="2000" dirty="0" err="1" smtClean="0">
                <a:latin typeface="Monotype Corsiva" pitchFamily="66" charset="0"/>
              </a:rPr>
              <a:t>ресурсів</a:t>
            </a:r>
            <a:r>
              <a:rPr lang="ru-RU" sz="2000" dirty="0" smtClean="0">
                <a:latin typeface="Monotype Corsiva" pitchFamily="66" charset="0"/>
              </a:rPr>
              <a:t>).</a:t>
            </a:r>
            <a:endParaRPr lang="en-US" sz="2000" dirty="0" smtClean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571625"/>
            <a:ext cx="31781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err="1" smtClean="0"/>
              <a:t>Історія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інтернету</a:t>
            </a:r>
            <a:endParaRPr lang="ru-RU" sz="2400" dirty="0" smtClean="0"/>
          </a:p>
        </p:txBody>
      </p:sp>
      <p:pic>
        <p:nvPicPr>
          <p:cNvPr id="3074" name="Picture 2" descr="C:\Documents and Settings\Сёма\Рабочий стол\4038823294_44f41a2e1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500188"/>
            <a:ext cx="5243512" cy="3902075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00313" y="5500688"/>
            <a:ext cx="4097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перший </a:t>
            </a:r>
            <a:r>
              <a:rPr lang="ru-RU" dirty="0" err="1"/>
              <a:t>текстовий</a:t>
            </a:r>
            <a:r>
              <a:rPr lang="ru-RU" dirty="0"/>
              <a:t> браузер (</a:t>
            </a:r>
            <a:r>
              <a:rPr lang="en-US" dirty="0" smtClean="0"/>
              <a:t>browser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err="1" smtClean="0"/>
              <a:t>Історія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інтернету</a:t>
            </a:r>
            <a:endParaRPr lang="ru-RU" sz="24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1484784"/>
            <a:ext cx="2724150" cy="2790825"/>
          </a:xfrm>
        </p:spPr>
      </p:pic>
      <p:pic>
        <p:nvPicPr>
          <p:cNvPr id="4099" name="Picture 3" descr="C:\Documents and Settings\Сёма\Рабочий стол\mosaic-brow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00188"/>
            <a:ext cx="3592512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929313" y="4429125"/>
            <a:ext cx="1979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Marc Andreessen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8691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перша </a:t>
            </a:r>
            <a:r>
              <a:rPr lang="en-US" sz="1600" dirty="0"/>
              <a:t>Unix-</a:t>
            </a:r>
            <a:r>
              <a:rPr lang="ru-RU" sz="1600" dirty="0" err="1"/>
              <a:t>версія</a:t>
            </a:r>
            <a:r>
              <a:rPr lang="ru-RU" sz="1600" dirty="0"/>
              <a:t> </a:t>
            </a:r>
            <a:r>
              <a:rPr lang="ru-RU" sz="1600" dirty="0" err="1"/>
              <a:t>графічного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браузера </a:t>
            </a:r>
            <a:r>
              <a:rPr lang="en-US" sz="1600" dirty="0"/>
              <a:t>Mosaic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Плюси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Мінуси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571624"/>
            <a:ext cx="2900362" cy="4305647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Monotype Corsiva" pitchFamily="66" charset="0"/>
              </a:rPr>
              <a:t>+ В </a:t>
            </a:r>
            <a:r>
              <a:rPr lang="ru-RU" sz="1600" dirty="0" err="1" smtClean="0">
                <a:latin typeface="Monotype Corsiva" pitchFamily="66" charset="0"/>
              </a:rPr>
              <a:t>розширенні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кордонів</a:t>
            </a:r>
            <a:r>
              <a:rPr lang="ru-RU" sz="1600" dirty="0" smtClean="0">
                <a:latin typeface="Monotype Corsiva" pitchFamily="66" charset="0"/>
              </a:rPr>
              <a:t> у </a:t>
            </a:r>
            <a:r>
              <a:rPr lang="ru-RU" sz="1600" dirty="0" err="1" smtClean="0">
                <a:latin typeface="Monotype Corsiva" pitchFamily="66" charset="0"/>
              </a:rPr>
              <a:t>всіх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сенсах</a:t>
            </a:r>
            <a:r>
              <a:rPr lang="ru-RU" sz="1600" dirty="0" smtClean="0">
                <a:latin typeface="Monotype Corsiva" pitchFamily="66" charset="0"/>
              </a:rPr>
              <a:t>: </a:t>
            </a:r>
            <a:r>
              <a:rPr lang="ru-RU" sz="1600" dirty="0" err="1" smtClean="0">
                <a:latin typeface="Monotype Corsiva" pitchFamily="66" charset="0"/>
              </a:rPr>
              <a:t>територіально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можна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побувати</a:t>
            </a:r>
            <a:r>
              <a:rPr lang="ru-RU" sz="1600" dirty="0" smtClean="0">
                <a:latin typeface="Monotype Corsiva" pitchFamily="66" charset="0"/>
              </a:rPr>
              <a:t> в </a:t>
            </a:r>
            <a:r>
              <a:rPr lang="ru-RU" sz="1600" dirty="0" err="1" smtClean="0">
                <a:latin typeface="Monotype Corsiva" pitchFamily="66" charset="0"/>
              </a:rPr>
              <a:t>будь-якій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точці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світу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поспілкуватися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будь-якою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людиною</a:t>
            </a:r>
            <a:endParaRPr lang="ru-RU" sz="1600" dirty="0" smtClean="0">
              <a:latin typeface="Monotype Corsiva" pitchFamily="66" charset="0"/>
            </a:endParaRPr>
          </a:p>
          <a:p>
            <a:pPr eaLnBrk="1" hangingPunct="1"/>
            <a:r>
              <a:rPr lang="ru-RU" sz="1600" dirty="0" smtClean="0">
                <a:latin typeface="Monotype Corsiva" pitchFamily="66" charset="0"/>
              </a:rPr>
              <a:t>+ </a:t>
            </a:r>
            <a:r>
              <a:rPr lang="ru-RU" sz="1600" dirty="0" err="1" smtClean="0">
                <a:latin typeface="Monotype Corsiva" pitchFamily="66" charset="0"/>
              </a:rPr>
              <a:t>Можливість</a:t>
            </a:r>
            <a:r>
              <a:rPr lang="ru-RU" sz="1600" dirty="0" smtClean="0">
                <a:latin typeface="Monotype Corsiva" pitchFamily="66" charset="0"/>
              </a:rPr>
              <a:t>, не </a:t>
            </a:r>
            <a:r>
              <a:rPr lang="ru-RU" sz="1600" dirty="0" err="1" smtClean="0">
                <a:latin typeface="Monotype Corsiva" pitchFamily="66" charset="0"/>
              </a:rPr>
              <a:t>встаючи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не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виходячи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</a:t>
            </a:r>
            <a:r>
              <a:rPr lang="ru-RU" sz="1600" dirty="0" smtClean="0">
                <a:latin typeface="Monotype Corsiva" pitchFamily="66" charset="0"/>
              </a:rPr>
              <a:t> дому, </a:t>
            </a:r>
            <a:r>
              <a:rPr lang="ru-RU" sz="1600" dirty="0" err="1" smtClean="0">
                <a:latin typeface="Monotype Corsiva" pitchFamily="66" charset="0"/>
              </a:rPr>
              <a:t>знайти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будь-яку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інформацію</a:t>
            </a:r>
            <a:r>
              <a:rPr lang="ru-RU" sz="1600" dirty="0" smtClean="0">
                <a:latin typeface="Monotype Corsiva" pitchFamily="66" charset="0"/>
              </a:rPr>
              <a:t> про все.</a:t>
            </a:r>
          </a:p>
          <a:p>
            <a:pPr eaLnBrk="1" hangingPunct="1"/>
            <a:r>
              <a:rPr lang="ru-RU" sz="1600" dirty="0" smtClean="0">
                <a:latin typeface="Monotype Corsiva" pitchFamily="66" charset="0"/>
              </a:rPr>
              <a:t>+ </a:t>
            </a:r>
            <a:r>
              <a:rPr lang="ru-RU" sz="1600" dirty="0" err="1" smtClean="0">
                <a:latin typeface="Monotype Corsiva" pitchFamily="66" charset="0"/>
              </a:rPr>
              <a:t>Дізнаватися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всі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новини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раніше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ніж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їх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покажуть</a:t>
            </a:r>
            <a:r>
              <a:rPr lang="ru-RU" sz="1600" dirty="0" smtClean="0">
                <a:latin typeface="Monotype Corsiva" pitchFamily="66" charset="0"/>
              </a:rPr>
              <a:t> на ТБ </a:t>
            </a:r>
            <a:r>
              <a:rPr lang="ru-RU" sz="1600" dirty="0" err="1" smtClean="0">
                <a:latin typeface="Monotype Corsiva" pitchFamily="66" charset="0"/>
              </a:rPr>
              <a:t>або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скажуть</a:t>
            </a:r>
            <a:r>
              <a:rPr lang="ru-RU" sz="1600" dirty="0" smtClean="0">
                <a:latin typeface="Monotype Corsiva" pitchFamily="66" charset="0"/>
              </a:rPr>
              <a:t> по </a:t>
            </a:r>
            <a:r>
              <a:rPr lang="ru-RU" sz="1600" dirty="0" err="1" smtClean="0">
                <a:latin typeface="Monotype Corsiva" pitchFamily="66" charset="0"/>
              </a:rPr>
              <a:t>радіо</a:t>
            </a:r>
            <a:endParaRPr lang="ru-RU" sz="1600" dirty="0" smtClean="0">
              <a:latin typeface="Monotype Corsiva" pitchFamily="66" charset="0"/>
            </a:endParaRPr>
          </a:p>
          <a:p>
            <a:pPr eaLnBrk="1" hangingPunct="1"/>
            <a:r>
              <a:rPr lang="ru-RU" sz="1600" dirty="0" smtClean="0">
                <a:latin typeface="Monotype Corsiva" pitchFamily="66" charset="0"/>
              </a:rPr>
              <a:t>+ </a:t>
            </a:r>
            <a:r>
              <a:rPr lang="ru-RU" sz="1600" dirty="0" err="1" smtClean="0">
                <a:latin typeface="Monotype Corsiva" pitchFamily="66" charset="0"/>
              </a:rPr>
              <a:t>Ймовірність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знайти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нових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друзів</a:t>
            </a:r>
            <a:r>
              <a:rPr lang="ru-RU" sz="1600" dirty="0" smtClean="0">
                <a:latin typeface="Monotype Corsiva" pitchFamily="66" charset="0"/>
              </a:rPr>
              <a:t> та </a:t>
            </a:r>
            <a:r>
              <a:rPr lang="ru-RU" sz="1600" dirty="0" err="1" smtClean="0">
                <a:latin typeface="Monotype Corsiva" pitchFamily="66" charset="0"/>
              </a:rPr>
              <a:t>однодумців</a:t>
            </a:r>
            <a:endParaRPr lang="ru-RU" sz="1600" dirty="0" smtClean="0">
              <a:latin typeface="Monotype Corsiva" pitchFamily="66" charset="0"/>
            </a:endParaRPr>
          </a:p>
          <a:p>
            <a:pPr eaLnBrk="1" hangingPunct="1"/>
            <a:r>
              <a:rPr lang="ru-RU" sz="1400" dirty="0" smtClean="0">
                <a:latin typeface="Monotype Corsiva" pitchFamily="66" charset="0"/>
              </a:rPr>
              <a:t>+ </a:t>
            </a:r>
            <a:r>
              <a:rPr lang="ru-RU" sz="1400" dirty="0" err="1" smtClean="0">
                <a:latin typeface="Monotype Corsiva" pitchFamily="66" charset="0"/>
              </a:rPr>
              <a:t>Можливість</a:t>
            </a:r>
            <a:r>
              <a:rPr lang="ru-RU" sz="1400" dirty="0" smtClean="0">
                <a:latin typeface="Monotype Corsiva" pitchFamily="66" charset="0"/>
              </a:rPr>
              <a:t> </a:t>
            </a:r>
            <a:r>
              <a:rPr lang="ru-RU" sz="1400" dirty="0" err="1" smtClean="0">
                <a:latin typeface="Monotype Corsiva" pitchFamily="66" charset="0"/>
              </a:rPr>
              <a:t>віддалено</a:t>
            </a:r>
            <a:r>
              <a:rPr lang="ru-RU" sz="1400" dirty="0" smtClean="0">
                <a:latin typeface="Monotype Corsiva" pitchFamily="66" charset="0"/>
              </a:rPr>
              <a:t> </a:t>
            </a:r>
            <a:r>
              <a:rPr lang="ru-RU" sz="1400" dirty="0" err="1" smtClean="0">
                <a:latin typeface="Monotype Corsiva" pitchFamily="66" charset="0"/>
              </a:rPr>
              <a:t>працювати</a:t>
            </a:r>
            <a:endParaRPr lang="ru-RU" sz="1400" dirty="0" smtClean="0">
              <a:latin typeface="Monotype Corsiva" pitchFamily="66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714875" y="1785938"/>
            <a:ext cx="25003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  <a:cs typeface="+mn-cs"/>
              </a:rPr>
              <a:t>-</a:t>
            </a:r>
            <a:r>
              <a:rPr lang="ru-RU" sz="1400" dirty="0" err="1">
                <a:latin typeface="Monotype Corsiva" pitchFamily="66" charset="0"/>
              </a:rPr>
              <a:t>Величезна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кількість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вірусів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і</a:t>
            </a:r>
            <a:r>
              <a:rPr lang="ru-RU" sz="1400" dirty="0">
                <a:latin typeface="Monotype Corsiva" pitchFamily="66" charset="0"/>
              </a:rPr>
              <a:t> спаму, </a:t>
            </a:r>
            <a:r>
              <a:rPr lang="ru-RU" sz="1400" dirty="0" err="1">
                <a:latin typeface="Monotype Corsiva" pitchFamily="66" charset="0"/>
              </a:rPr>
              <a:t>завжди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smtClean="0">
                <a:latin typeface="Monotype Corsiva" pitchFamily="66" charset="0"/>
              </a:rPr>
              <a:t> </a:t>
            </a:r>
            <a:r>
              <a:rPr lang="ru-RU" sz="1400" dirty="0" err="1" smtClean="0">
                <a:latin typeface="Monotype Corsiva" pitchFamily="66" charset="0"/>
              </a:rPr>
              <a:t>є</a:t>
            </a:r>
            <a:r>
              <a:rPr lang="ru-RU" sz="1400" dirty="0" smtClean="0">
                <a:latin typeface="Monotype Corsiva" pitchFamily="66" charset="0"/>
              </a:rPr>
              <a:t> </a:t>
            </a:r>
            <a:r>
              <a:rPr lang="ru-RU" sz="1400" dirty="0" err="1" smtClean="0">
                <a:latin typeface="Monotype Corsiva" pitchFamily="66" charset="0"/>
              </a:rPr>
              <a:t>ризик</a:t>
            </a:r>
            <a:r>
              <a:rPr lang="ru-RU" sz="1400" dirty="0" smtClean="0">
                <a:latin typeface="Monotype Corsiva" pitchFamily="66" charset="0"/>
              </a:rPr>
              <a:t> </a:t>
            </a:r>
            <a:r>
              <a:rPr lang="ru-RU" sz="1400" dirty="0">
                <a:latin typeface="Monotype Corsiva" pitchFamily="66" charset="0"/>
              </a:rPr>
              <a:t>зарази </a:t>
            </a:r>
            <a:r>
              <a:rPr lang="ru-RU" sz="1400" dirty="0" smtClean="0">
                <a:latin typeface="Monotype Corsiva" pitchFamily="66" charset="0"/>
              </a:rPr>
              <a:t>.</a:t>
            </a:r>
            <a:r>
              <a:rPr lang="ru-RU" sz="1400" dirty="0">
                <a:latin typeface="Monotype Corsiva" pitchFamily="66" charset="0"/>
                <a:cs typeface="+mn-cs"/>
              </a:rPr>
              <a:t/>
            </a:r>
            <a:br>
              <a:rPr lang="ru-RU" sz="1400" dirty="0">
                <a:latin typeface="Monotype Corsiva" pitchFamily="66" charset="0"/>
                <a:cs typeface="+mn-cs"/>
              </a:rPr>
            </a:br>
            <a:r>
              <a:rPr lang="ru-RU" sz="1400" dirty="0" smtClean="0">
                <a:latin typeface="Monotype Corsiva" pitchFamily="66" charset="0"/>
                <a:cs typeface="+mn-cs"/>
              </a:rPr>
              <a:t>-</a:t>
            </a:r>
            <a:r>
              <a:rPr lang="ru-RU" sz="1400" dirty="0"/>
              <a:t> </a:t>
            </a:r>
            <a:r>
              <a:rPr lang="ru-RU" sz="1400" dirty="0" err="1">
                <a:latin typeface="Monotype Corsiva" pitchFamily="66" charset="0"/>
              </a:rPr>
              <a:t>Анонімність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неадекватних</a:t>
            </a:r>
            <a:r>
              <a:rPr lang="ru-RU" sz="1400" dirty="0">
                <a:latin typeface="Monotype Corsiva" pitchFamily="66" charset="0"/>
              </a:rPr>
              <a:t/>
            </a:r>
            <a:br>
              <a:rPr lang="ru-RU" sz="1400" dirty="0">
                <a:latin typeface="Monotype Corsiva" pitchFamily="66" charset="0"/>
              </a:rPr>
            </a:br>
            <a:r>
              <a:rPr lang="ru-RU" sz="1400" dirty="0" err="1" smtClean="0">
                <a:latin typeface="Monotype Corsiva" pitchFamily="66" charset="0"/>
              </a:rPr>
              <a:t>персонажів</a:t>
            </a:r>
            <a:r>
              <a:rPr lang="ru-RU" sz="1400" dirty="0" smtClean="0">
                <a:latin typeface="Monotype Corsiva" pitchFamily="66" charset="0"/>
              </a:rPr>
              <a:t>.</a:t>
            </a:r>
            <a:endParaRPr lang="ru-RU" sz="1400" dirty="0">
              <a:latin typeface="Monotype Corsiva" pitchFamily="66" charset="0"/>
              <a:cs typeface="+mn-cs"/>
            </a:endParaRPr>
          </a:p>
          <a:p>
            <a:pPr>
              <a:defRPr/>
            </a:pPr>
            <a:r>
              <a:rPr lang="ru-RU" sz="1400" dirty="0">
                <a:latin typeface="Monotype Corsiva" pitchFamily="66" charset="0"/>
                <a:cs typeface="+mn-cs"/>
              </a:rPr>
              <a:t/>
            </a:r>
            <a:br>
              <a:rPr lang="ru-RU" sz="1400" dirty="0">
                <a:latin typeface="Monotype Corsiva" pitchFamily="66" charset="0"/>
                <a:cs typeface="+mn-cs"/>
              </a:rPr>
            </a:br>
            <a:r>
              <a:rPr lang="ru-RU" sz="1400" dirty="0" smtClean="0">
                <a:latin typeface="Monotype Corsiva" pitchFamily="66" charset="0"/>
                <a:cs typeface="+mn-cs"/>
              </a:rPr>
              <a:t>- </a:t>
            </a:r>
            <a:r>
              <a:rPr lang="ru-RU" sz="1400" dirty="0" err="1">
                <a:latin typeface="Monotype Corsiva" pitchFamily="66" charset="0"/>
              </a:rPr>
              <a:t>Неможливість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перевірити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правдивість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 smtClean="0">
                <a:latin typeface="Monotype Corsiva" pitchFamily="66" charset="0"/>
              </a:rPr>
              <a:t>слів</a:t>
            </a:r>
            <a:r>
              <a:rPr lang="ru-RU" sz="1400" dirty="0" smtClean="0">
                <a:latin typeface="Monotype Corsiva" pitchFamily="66" charset="0"/>
              </a:rPr>
              <a:t> </a:t>
            </a:r>
            <a:r>
              <a:rPr lang="ru-RU" sz="1400" dirty="0" err="1" smtClean="0">
                <a:latin typeface="Monotype Corsiva" pitchFamily="66" charset="0"/>
              </a:rPr>
              <a:t>які</a:t>
            </a:r>
            <a:r>
              <a:rPr lang="ru-RU" sz="1400" dirty="0" smtClean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пишуть</a:t>
            </a:r>
            <a:r>
              <a:rPr lang="ru-RU" sz="1400" dirty="0">
                <a:latin typeface="Monotype Corsiva" pitchFamily="66" charset="0"/>
              </a:rPr>
              <a:t/>
            </a:r>
            <a:br>
              <a:rPr lang="ru-RU" sz="1400" dirty="0">
                <a:latin typeface="Monotype Corsiva" pitchFamily="66" charset="0"/>
              </a:rPr>
            </a:br>
            <a:r>
              <a:rPr lang="ru-RU" sz="1400" dirty="0" err="1" smtClean="0">
                <a:latin typeface="Monotype Corsiva" pitchFamily="66" charset="0"/>
              </a:rPr>
              <a:t>незнайомці</a:t>
            </a:r>
            <a:r>
              <a:rPr lang="ru-RU" sz="1400" dirty="0" smtClean="0">
                <a:latin typeface="Monotype Corsiva" pitchFamily="66" charset="0"/>
              </a:rPr>
              <a:t>.</a:t>
            </a:r>
            <a:endParaRPr lang="ru-RU" sz="1400" dirty="0">
              <a:latin typeface="Monotype Corsiva" pitchFamily="66" charset="0"/>
              <a:cs typeface="+mn-cs"/>
            </a:endParaRPr>
          </a:p>
          <a:p>
            <a:pPr>
              <a:defRPr/>
            </a:pPr>
            <a:r>
              <a:rPr lang="ru-RU" sz="1400" dirty="0">
                <a:latin typeface="Monotype Corsiva" pitchFamily="66" charset="0"/>
                <a:cs typeface="+mn-cs"/>
              </a:rPr>
              <a:t/>
            </a:r>
            <a:br>
              <a:rPr lang="ru-RU" sz="1400" dirty="0">
                <a:latin typeface="Monotype Corsiva" pitchFamily="66" charset="0"/>
                <a:cs typeface="+mn-cs"/>
              </a:rPr>
            </a:br>
            <a:r>
              <a:rPr lang="ru-RU" sz="1400" dirty="0" smtClean="0">
                <a:latin typeface="Monotype Corsiva" pitchFamily="66" charset="0"/>
                <a:cs typeface="+mn-cs"/>
              </a:rPr>
              <a:t>-</a:t>
            </a:r>
            <a:r>
              <a:rPr lang="ru-RU" sz="1400" dirty="0"/>
              <a:t> </a:t>
            </a:r>
            <a:r>
              <a:rPr lang="ru-RU" sz="1400" dirty="0" err="1">
                <a:latin typeface="Monotype Corsiva" pitchFamily="66" charset="0"/>
              </a:rPr>
              <a:t>Вплив</a:t>
            </a:r>
            <a:r>
              <a:rPr lang="ru-RU" sz="1400" dirty="0">
                <a:latin typeface="Monotype Corsiva" pitchFamily="66" charset="0"/>
              </a:rPr>
              <a:t> на </a:t>
            </a:r>
            <a:r>
              <a:rPr lang="ru-RU" sz="1400" dirty="0" err="1">
                <a:latin typeface="Monotype Corsiva" pitchFamily="66" charset="0"/>
              </a:rPr>
              <a:t>зір</a:t>
            </a:r>
            <a:r>
              <a:rPr lang="ru-RU" sz="1400" dirty="0">
                <a:latin typeface="Monotype Corsiva" pitchFamily="66" charset="0"/>
              </a:rPr>
              <a:t>.</a:t>
            </a:r>
            <a:endParaRPr lang="ru-RU" sz="1400" dirty="0">
              <a:latin typeface="Monotype Corsiva" pitchFamily="66" charset="0"/>
              <a:cs typeface="+mn-cs"/>
            </a:endParaRPr>
          </a:p>
          <a:p>
            <a:pPr>
              <a:defRPr/>
            </a:pPr>
            <a:r>
              <a:rPr lang="ru-RU" sz="1400" dirty="0">
                <a:latin typeface="Monotype Corsiva" pitchFamily="66" charset="0"/>
                <a:cs typeface="+mn-cs"/>
              </a:rPr>
              <a:t/>
            </a:r>
            <a:br>
              <a:rPr lang="ru-RU" sz="1400" dirty="0">
                <a:latin typeface="Monotype Corsiva" pitchFamily="66" charset="0"/>
                <a:cs typeface="+mn-cs"/>
              </a:rPr>
            </a:br>
            <a:r>
              <a:rPr lang="ru-RU" sz="1400" dirty="0" smtClean="0">
                <a:latin typeface="Monotype Corsiva" pitchFamily="66" charset="0"/>
                <a:cs typeface="+mn-cs"/>
              </a:rPr>
              <a:t>-</a:t>
            </a:r>
            <a:r>
              <a:rPr lang="ru-RU" sz="1400" dirty="0"/>
              <a:t> </a:t>
            </a:r>
            <a:r>
              <a:rPr lang="ru-RU" sz="1400" dirty="0" err="1">
                <a:latin typeface="Monotype Corsiva" pitchFamily="66" charset="0"/>
              </a:rPr>
              <a:t>Інтернет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коштує</a:t>
            </a:r>
            <a:r>
              <a:rPr lang="ru-RU" sz="1400" dirty="0">
                <a:latin typeface="Monotype Corsiva" pitchFamily="66" charset="0"/>
              </a:rPr>
              <a:t> грошей.</a:t>
            </a:r>
            <a:endParaRPr lang="ru-RU" sz="1400" dirty="0">
              <a:latin typeface="Monotype Corsiva" pitchFamily="66" charset="0"/>
              <a:cs typeface="+mn-cs"/>
            </a:endParaRPr>
          </a:p>
          <a:p>
            <a:pPr>
              <a:defRPr/>
            </a:pPr>
            <a:r>
              <a:rPr lang="ru-RU" sz="1400" dirty="0">
                <a:latin typeface="Monotype Corsiva" pitchFamily="66" charset="0"/>
                <a:cs typeface="+mn-cs"/>
              </a:rPr>
              <a:t/>
            </a:r>
            <a:br>
              <a:rPr lang="ru-RU" sz="1400" dirty="0">
                <a:latin typeface="Monotype Corsiva" pitchFamily="66" charset="0"/>
                <a:cs typeface="+mn-cs"/>
              </a:rPr>
            </a:br>
            <a:r>
              <a:rPr lang="ru-RU" sz="1400" dirty="0" smtClean="0">
                <a:latin typeface="Monotype Corsiva" pitchFamily="66" charset="0"/>
                <a:cs typeface="+mn-cs"/>
              </a:rPr>
              <a:t>-</a:t>
            </a:r>
            <a:r>
              <a:rPr lang="ru-RU" sz="1400" dirty="0"/>
              <a:t> </a:t>
            </a:r>
            <a:r>
              <a:rPr lang="ru-RU" sz="1400" dirty="0">
                <a:latin typeface="Monotype Corsiva" pitchFamily="66" charset="0"/>
              </a:rPr>
              <a:t>Часом </a:t>
            </a:r>
            <a:r>
              <a:rPr lang="ru-RU" sz="1400" dirty="0" err="1">
                <a:latin typeface="Monotype Corsiva" pitchFamily="66" charset="0"/>
              </a:rPr>
              <a:t>затьмарює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реальність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і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err="1">
                <a:latin typeface="Monotype Corsiva" pitchFamily="66" charset="0"/>
              </a:rPr>
              <a:t>вбиває</a:t>
            </a:r>
            <a:r>
              <a:rPr lang="ru-RU" sz="1400" dirty="0">
                <a:latin typeface="Monotype Corsiva" pitchFamily="66" charset="0"/>
              </a:rPr>
              <a:t> </a:t>
            </a:r>
            <a:r>
              <a:rPr lang="ru-RU" sz="1400" dirty="0" smtClean="0">
                <a:latin typeface="Monotype Corsiva" pitchFamily="66" charset="0"/>
              </a:rPr>
              <a:t>час.</a:t>
            </a:r>
            <a:endParaRPr lang="ru-RU" sz="1400" dirty="0">
              <a:latin typeface="Monotype Corsiva" pitchFamily="66" charset="0"/>
              <a:cs typeface="+mn-cs"/>
            </a:endParaRPr>
          </a:p>
          <a:p>
            <a:pPr>
              <a:defRPr/>
            </a:pPr>
            <a:r>
              <a:rPr lang="ru-RU" sz="1400" dirty="0">
                <a:latin typeface="Monotype Corsiva" pitchFamily="66" charset="0"/>
                <a:cs typeface="+mn-cs"/>
              </a:rPr>
              <a:t> </a:t>
            </a:r>
            <a:r>
              <a:rPr lang="ru-RU" sz="1400" kern="0" dirty="0">
                <a:solidFill>
                  <a:srgbClr val="253327"/>
                </a:solidFill>
                <a:latin typeface="Monotype Corsiva" pitchFamily="66" charset="0"/>
                <a:cs typeface="+mn-cs"/>
              </a:rPr>
              <a:t/>
            </a:r>
            <a:br>
              <a:rPr lang="ru-RU" sz="1400" kern="0" dirty="0">
                <a:solidFill>
                  <a:srgbClr val="253327"/>
                </a:solidFill>
                <a:latin typeface="Monotype Corsiva" pitchFamily="66" charset="0"/>
                <a:cs typeface="+mn-cs"/>
              </a:rPr>
            </a:br>
            <a:endParaRPr lang="ru-RU" sz="1400" kern="0" dirty="0">
              <a:solidFill>
                <a:srgbClr val="253327"/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300px-Internet_map_10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5857875"/>
            <a:ext cx="5486400" cy="804863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rgbClr val="FFFF00"/>
                </a:solidFill>
              </a:rPr>
              <a:t>Зразкове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графічне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зображення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зв'язків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між</a:t>
            </a:r>
            <a:r>
              <a:rPr lang="ru-RU" dirty="0" smtClean="0">
                <a:solidFill>
                  <a:srgbClr val="FFFF00"/>
                </a:solidFill>
              </a:rPr>
              <a:t> мережами </a:t>
            </a:r>
            <a:r>
              <a:rPr lang="ru-RU" dirty="0" err="1" smtClean="0">
                <a:solidFill>
                  <a:srgbClr val="FFFF00"/>
                </a:solidFill>
              </a:rPr>
              <a:t>Інтернету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Зображені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тільки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зв'язку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між</a:t>
            </a:r>
            <a:r>
              <a:rPr lang="ru-RU" dirty="0" smtClean="0">
                <a:solidFill>
                  <a:srgbClr val="FFFF00"/>
                </a:solidFill>
              </a:rPr>
              <a:t> серверами.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9DB9A2"/>
                </a:solidFill>
              </a:rPr>
              <a:t>СОЦІАЛЬНІ МЕРЕЖІ</a:t>
            </a:r>
            <a:endParaRPr lang="en-US" dirty="0" smtClean="0">
              <a:solidFill>
                <a:srgbClr val="9DB9A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3techno">
  <a:themeElements>
    <a:clrScheme name="123tech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3tech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3tech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3techn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3techn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3techn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3techn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3techn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3techn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3techn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3techn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3techn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3techn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3techn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123techno</Template>
  <TotalTime>270</TotalTime>
  <Words>553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123techno</vt:lpstr>
      <vt:lpstr>ІНТЕРНЕТ</vt:lpstr>
      <vt:lpstr>Історія виникнення інтернету</vt:lpstr>
      <vt:lpstr>Історія виникнення інтернету</vt:lpstr>
      <vt:lpstr>Історія виникнення інтернету</vt:lpstr>
      <vt:lpstr>Історія виникнення інтернету</vt:lpstr>
      <vt:lpstr>Історія виникнення інтернету</vt:lpstr>
      <vt:lpstr>Плюси і Мінуси Інтернету</vt:lpstr>
      <vt:lpstr>Слайд 8</vt:lpstr>
      <vt:lpstr>СОЦІАЛЬНІ МЕРЕЖІ</vt:lpstr>
      <vt:lpstr>Соціальні мережі</vt:lpstr>
      <vt:lpstr>Рейтинг соціальних мережей в Україні</vt:lpstr>
      <vt:lpstr>В Контакте</vt:lpstr>
      <vt:lpstr>Одноклассники</vt:lpstr>
      <vt:lpstr>Мой мир</vt:lpstr>
      <vt:lpstr>Facebook</vt:lpstr>
      <vt:lpstr>Twitter</vt:lpstr>
      <vt:lpstr>Хабрахабр</vt:lpstr>
      <vt:lpstr>Myspace</vt:lpstr>
      <vt:lpstr>Мой Круг</vt:lpstr>
      <vt:lpstr>ФотоСтрана</vt:lpstr>
      <vt:lpstr>Мир тесен</vt:lpstr>
      <vt:lpstr>Гайдпарк</vt:lpstr>
      <vt:lpstr>Слайд 23</vt:lpstr>
    </vt:vector>
  </TitlesOfParts>
  <Company>МОУ "СОШ № 6"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</dc:title>
  <dc:creator>Школа</dc:creator>
  <cp:lastModifiedBy>Юра</cp:lastModifiedBy>
  <cp:revision>31</cp:revision>
  <dcterms:created xsi:type="dcterms:W3CDTF">2011-01-28T09:40:19Z</dcterms:created>
  <dcterms:modified xsi:type="dcterms:W3CDTF">2013-11-26T16:05:21Z</dcterms:modified>
</cp:coreProperties>
</file>