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57" r:id="rId3"/>
    <p:sldId id="266" r:id="rId4"/>
    <p:sldId id="258" r:id="rId5"/>
    <p:sldId id="259" r:id="rId6"/>
    <p:sldId id="26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75" d="100"/>
          <a:sy n="75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FB9D-250D-4AD1-B395-F415B6B1DC91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9D69B-1065-4C66-A688-DC5EA7A3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6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00042"/>
            <a:ext cx="627220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285992"/>
            <a:ext cx="55721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58807" y="4241800"/>
            <a:ext cx="156209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586608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18318" y="2424901"/>
            <a:ext cx="1643073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14678" y="274638"/>
            <a:ext cx="326232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808015" y="4264027"/>
            <a:ext cx="146367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658045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04825" y="2366953"/>
            <a:ext cx="1527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39" y="4406900"/>
            <a:ext cx="535147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39" y="2906713"/>
            <a:ext cx="53514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14678" y="1571612"/>
            <a:ext cx="27146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600200"/>
            <a:ext cx="28575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2214554"/>
            <a:ext cx="27146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0760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00760" y="2174875"/>
            <a:ext cx="2686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1600200"/>
            <a:ext cx="5786478" cy="468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16200000">
            <a:off x="794526" y="4277519"/>
            <a:ext cx="149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16200000">
            <a:off x="-586607" y="3301197"/>
            <a:ext cx="339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 rot="16200000">
            <a:off x="704825" y="2366953"/>
            <a:ext cx="1527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14214">
            <a:off x="3819613" y="1667415"/>
            <a:ext cx="551102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Ясунарі</a:t>
            </a:r>
            <a:endParaRPr lang="ru-RU" sz="60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ru-RU" sz="6000" b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Кавабата</a:t>
            </a:r>
            <a:endParaRPr lang="ru-RU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2" y="860713"/>
            <a:ext cx="3601405" cy="48171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71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2836" y="692696"/>
            <a:ext cx="61111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Кавабата </a:t>
            </a:r>
            <a:r>
              <a:rPr lang="ru-RU" sz="1600" b="1" dirty="0" err="1">
                <a:solidFill>
                  <a:srgbClr val="002060"/>
                </a:solidFill>
              </a:rPr>
              <a:t>народився</a:t>
            </a:r>
            <a:r>
              <a:rPr lang="ru-RU" sz="1600" b="1" dirty="0">
                <a:solidFill>
                  <a:srgbClr val="002060"/>
                </a:solidFill>
              </a:rPr>
              <a:t> 11 </a:t>
            </a:r>
            <a:r>
              <a:rPr lang="ru-RU" sz="1600" b="1" dirty="0" err="1">
                <a:solidFill>
                  <a:srgbClr val="002060"/>
                </a:solidFill>
              </a:rPr>
              <a:t>червня</a:t>
            </a:r>
            <a:r>
              <a:rPr lang="ru-RU" sz="1600" b="1" dirty="0">
                <a:solidFill>
                  <a:srgbClr val="002060"/>
                </a:solidFill>
              </a:rPr>
              <a:t> 1899 р. в </a:t>
            </a:r>
            <a:r>
              <a:rPr lang="ru-RU" sz="1600" b="1" dirty="0" err="1">
                <a:solidFill>
                  <a:srgbClr val="002060"/>
                </a:solidFill>
              </a:rPr>
              <a:t>Осаці</a:t>
            </a:r>
            <a:r>
              <a:rPr lang="ru-RU" sz="1600" b="1" dirty="0">
                <a:solidFill>
                  <a:srgbClr val="002060"/>
                </a:solidFill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</a:rPr>
              <a:t>освіченій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багатій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сім'ї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батько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лікар</a:t>
            </a:r>
            <a:r>
              <a:rPr lang="ru-RU" sz="1600" b="1" dirty="0">
                <a:solidFill>
                  <a:srgbClr val="002060"/>
                </a:solidFill>
              </a:rPr>
              <a:t>, помер, коли </a:t>
            </a:r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було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усього</a:t>
            </a:r>
            <a:r>
              <a:rPr lang="ru-RU" sz="1600" b="1" dirty="0">
                <a:solidFill>
                  <a:srgbClr val="002060"/>
                </a:solidFill>
              </a:rPr>
              <a:t> 2 роки. </a:t>
            </a:r>
            <a:r>
              <a:rPr lang="ru-RU" sz="1600" b="1" dirty="0" err="1">
                <a:solidFill>
                  <a:srgbClr val="002060"/>
                </a:solidFill>
              </a:rPr>
              <a:t>Мати</a:t>
            </a:r>
            <a:r>
              <a:rPr lang="ru-RU" sz="1600" b="1" dirty="0">
                <a:solidFill>
                  <a:srgbClr val="002060"/>
                </a:solidFill>
              </a:rPr>
              <a:t> хлопчика </a:t>
            </a:r>
            <a:r>
              <a:rPr lang="ru-RU" sz="1600" b="1" dirty="0" err="1">
                <a:solidFill>
                  <a:srgbClr val="002060"/>
                </a:solidFill>
              </a:rPr>
              <a:t>пішла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життя</a:t>
            </a:r>
            <a:r>
              <a:rPr lang="ru-RU" sz="1600" b="1" dirty="0">
                <a:solidFill>
                  <a:srgbClr val="002060"/>
                </a:solidFill>
              </a:rPr>
              <a:t> через </a:t>
            </a:r>
            <a:r>
              <a:rPr lang="ru-RU" sz="1600" b="1" dirty="0" err="1">
                <a:solidFill>
                  <a:srgbClr val="002060"/>
                </a:solidFill>
              </a:rPr>
              <a:t>рік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після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смерті</a:t>
            </a:r>
            <a:r>
              <a:rPr lang="ru-RU" sz="1600" b="1" dirty="0">
                <a:solidFill>
                  <a:srgbClr val="002060"/>
                </a:solidFill>
              </a:rPr>
              <a:t> батька, на </a:t>
            </a:r>
            <a:r>
              <a:rPr lang="ru-RU" sz="1600" b="1" dirty="0" err="1">
                <a:solidFill>
                  <a:srgbClr val="002060"/>
                </a:solidFill>
              </a:rPr>
              <a:t>виховання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взяли </a:t>
            </a:r>
            <a:r>
              <a:rPr lang="ru-RU" sz="1600" b="1" dirty="0" err="1">
                <a:solidFill>
                  <a:srgbClr val="002060"/>
                </a:solidFill>
              </a:rPr>
              <a:t>дід</a:t>
            </a:r>
            <a:r>
              <a:rPr lang="ru-RU" sz="1600" b="1" dirty="0">
                <a:solidFill>
                  <a:srgbClr val="002060"/>
                </a:solidFill>
              </a:rPr>
              <a:t> і бабуся по </a:t>
            </a:r>
            <a:r>
              <a:rPr lang="ru-RU" sz="1600" b="1" dirty="0" err="1">
                <a:solidFill>
                  <a:srgbClr val="002060"/>
                </a:solidFill>
              </a:rPr>
              <a:t>материнській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лінії</a:t>
            </a:r>
            <a:r>
              <a:rPr lang="ru-RU" sz="1600" b="1" dirty="0">
                <a:solidFill>
                  <a:srgbClr val="002060"/>
                </a:solidFill>
              </a:rPr>
              <a:t>. З самого </a:t>
            </a:r>
            <a:r>
              <a:rPr lang="ru-RU" sz="1600" b="1" dirty="0" err="1">
                <a:solidFill>
                  <a:srgbClr val="002060"/>
                </a:solidFill>
              </a:rPr>
              <a:t>дитинства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мріяв</a:t>
            </a:r>
            <a:r>
              <a:rPr lang="ru-RU" sz="1600" b="1" dirty="0">
                <a:solidFill>
                  <a:srgbClr val="002060"/>
                </a:solidFill>
              </a:rPr>
              <a:t> бути художником, але у </a:t>
            </a:r>
            <a:r>
              <a:rPr lang="ru-RU" sz="1600" b="1" dirty="0" err="1">
                <a:solidFill>
                  <a:srgbClr val="002060"/>
                </a:solidFill>
              </a:rPr>
              <a:t>віці</a:t>
            </a:r>
            <a:r>
              <a:rPr lang="ru-RU" sz="1600" b="1" dirty="0">
                <a:solidFill>
                  <a:srgbClr val="002060"/>
                </a:solidFill>
              </a:rPr>
              <a:t> 12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таки </a:t>
            </a:r>
            <a:r>
              <a:rPr lang="ru-RU" sz="1600" b="1" dirty="0" err="1">
                <a:solidFill>
                  <a:srgbClr val="002060"/>
                </a:solidFill>
              </a:rPr>
              <a:t>вирішує</a:t>
            </a:r>
            <a:r>
              <a:rPr lang="ru-RU" sz="1600" b="1" dirty="0">
                <a:solidFill>
                  <a:srgbClr val="002060"/>
                </a:solidFill>
              </a:rPr>
              <a:t> стати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письменником</a:t>
            </a:r>
            <a:r>
              <a:rPr lang="ru-RU" sz="1600" b="1" dirty="0">
                <a:solidFill>
                  <a:srgbClr val="002060"/>
                </a:solidFill>
              </a:rPr>
              <a:t>, і в 1914 р. </a:t>
            </a:r>
            <a:r>
              <a:rPr lang="ru-RU" sz="1600" b="1" dirty="0" err="1">
                <a:solidFill>
                  <a:srgbClr val="002060"/>
                </a:solidFill>
              </a:rPr>
              <a:t>починає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автобіографічну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розповідь</a:t>
            </a:r>
            <a:r>
              <a:rPr lang="ru-RU" sz="1600" b="1" dirty="0">
                <a:solidFill>
                  <a:srgbClr val="002060"/>
                </a:solidFill>
              </a:rPr>
              <a:t>, яка </a:t>
            </a:r>
            <a:r>
              <a:rPr lang="ru-RU" sz="1600" b="1" dirty="0" err="1">
                <a:solidFill>
                  <a:srgbClr val="002060"/>
                </a:solidFill>
              </a:rPr>
              <a:t>публікується</a:t>
            </a:r>
            <a:r>
              <a:rPr lang="ru-RU" sz="1600" b="1" dirty="0">
                <a:solidFill>
                  <a:srgbClr val="002060"/>
                </a:solidFill>
              </a:rPr>
              <a:t> в 1925 р. </a:t>
            </a:r>
            <a:r>
              <a:rPr lang="ru-RU" sz="1600" b="1" dirty="0" err="1">
                <a:solidFill>
                  <a:srgbClr val="002060"/>
                </a:solidFill>
              </a:rPr>
              <a:t>під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назвою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Щоденник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шістнадцятирічного</a:t>
            </a:r>
            <a:r>
              <a:rPr lang="ru-RU" sz="1600" b="1" dirty="0">
                <a:solidFill>
                  <a:srgbClr val="002060"/>
                </a:solidFill>
              </a:rPr>
              <a:t>».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На початку </a:t>
            </a:r>
            <a:r>
              <a:rPr lang="ru-RU" sz="1600" b="1" dirty="0" err="1">
                <a:solidFill>
                  <a:srgbClr val="002060"/>
                </a:solidFill>
              </a:rPr>
              <a:t>своєї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письменницької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діяльності</a:t>
            </a:r>
            <a:r>
              <a:rPr lang="ru-RU" sz="1600" b="1" dirty="0">
                <a:solidFill>
                  <a:srgbClr val="002060"/>
                </a:solidFill>
              </a:rPr>
              <a:t> Кавабата </a:t>
            </a:r>
            <a:r>
              <a:rPr lang="ru-RU" sz="1600" b="1" dirty="0" err="1">
                <a:solidFill>
                  <a:srgbClr val="002060"/>
                </a:solidFill>
              </a:rPr>
              <a:t>захоплюється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ідеями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модернізму</a:t>
            </a:r>
            <a:r>
              <a:rPr lang="ru-RU" sz="1600" b="1" dirty="0">
                <a:solidFill>
                  <a:srgbClr val="002060"/>
                </a:solidFill>
              </a:rPr>
              <a:t> і разом з </a:t>
            </a:r>
            <a:r>
              <a:rPr lang="ru-RU" sz="1600" b="1" dirty="0" err="1">
                <a:solidFill>
                  <a:srgbClr val="002060"/>
                </a:solidFill>
              </a:rPr>
              <a:t>іншими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письменниками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засновує</a:t>
            </a:r>
            <a:r>
              <a:rPr lang="ru-RU" sz="1600" b="1" dirty="0">
                <a:solidFill>
                  <a:srgbClr val="002060"/>
                </a:solidFill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</a:rPr>
              <a:t>японській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напрям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що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дістав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назву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неосенсуалізм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err="1">
                <a:solidFill>
                  <a:srgbClr val="002060"/>
                </a:solidFill>
              </a:rPr>
              <a:t>нагадує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інтуїтивізм</a:t>
            </a:r>
            <a:r>
              <a:rPr lang="ru-RU" sz="1600" b="1" dirty="0">
                <a:solidFill>
                  <a:srgbClr val="002060"/>
                </a:solidFill>
              </a:rPr>
              <a:t>). </a:t>
            </a:r>
            <a:r>
              <a:rPr lang="ru-RU" sz="1600" b="1" dirty="0" err="1">
                <a:solidFill>
                  <a:srgbClr val="002060"/>
                </a:solidFill>
              </a:rPr>
              <a:t>Водночас</a:t>
            </a:r>
            <a:r>
              <a:rPr lang="ru-RU" sz="1600" b="1" dirty="0">
                <a:solidFill>
                  <a:srgbClr val="002060"/>
                </a:solidFill>
              </a:rPr>
              <a:t> не </a:t>
            </a:r>
            <a:r>
              <a:rPr lang="ru-RU" sz="1600" b="1" dirty="0" err="1">
                <a:solidFill>
                  <a:srgbClr val="002060"/>
                </a:solidFill>
              </a:rPr>
              <a:t>менш</a:t>
            </a:r>
            <a:r>
              <a:rPr lang="ru-RU" sz="1600" b="1" dirty="0">
                <a:solidFill>
                  <a:srgbClr val="002060"/>
                </a:solidFill>
              </a:rPr>
              <a:t> активно Кавабата </a:t>
            </a:r>
            <a:r>
              <a:rPr lang="ru-RU" sz="1600" b="1" dirty="0" err="1">
                <a:solidFill>
                  <a:srgbClr val="002060"/>
                </a:solidFill>
              </a:rPr>
              <a:t>намагається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дотримуватись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творах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національної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літературної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культурної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традиції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ідеї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якої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подальшій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творчості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стануть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домінуючими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Найзначнішим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твором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Кавабати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вважається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повість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Снігова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країна</a:t>
            </a:r>
            <a:r>
              <a:rPr lang="ru-RU" sz="1600" b="1" dirty="0">
                <a:solidFill>
                  <a:srgbClr val="002060"/>
                </a:solidFill>
              </a:rPr>
              <a:t>» (</a:t>
            </a:r>
            <a:r>
              <a:rPr lang="ru-RU" sz="1600" b="1" dirty="0" smtClean="0">
                <a:solidFill>
                  <a:srgbClr val="002060"/>
                </a:solidFill>
              </a:rPr>
              <a:t>1934-1947.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19573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97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24744"/>
            <a:ext cx="59046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 1931 р. Кавабата </a:t>
            </a:r>
            <a:r>
              <a:rPr lang="ru-RU" sz="2800" b="1" dirty="0" err="1" smtClean="0"/>
              <a:t>одружується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Хідеко</a:t>
            </a:r>
            <a:r>
              <a:rPr lang="ru-RU" sz="2800" b="1" dirty="0"/>
              <a:t> й </a:t>
            </a:r>
            <a:r>
              <a:rPr lang="ru-RU" sz="2800" b="1" dirty="0" err="1"/>
              <a:t>оселяється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дружиною в </a:t>
            </a:r>
            <a:r>
              <a:rPr lang="ru-RU" sz="2800" b="1" dirty="0" err="1"/>
              <a:t>древній</a:t>
            </a:r>
            <a:r>
              <a:rPr lang="ru-RU" sz="2800" b="1" dirty="0"/>
              <a:t> </a:t>
            </a:r>
            <a:r>
              <a:rPr lang="ru-RU" sz="2800" b="1" dirty="0" err="1"/>
              <a:t>самурайській</a:t>
            </a:r>
            <a:r>
              <a:rPr lang="ru-RU" sz="2800" b="1" dirty="0"/>
              <a:t> </a:t>
            </a:r>
            <a:r>
              <a:rPr lang="ru-RU" sz="2800" b="1" dirty="0" err="1"/>
              <a:t>столиці</a:t>
            </a:r>
            <a:r>
              <a:rPr lang="ru-RU" sz="2800" b="1" dirty="0"/>
              <a:t> </a:t>
            </a:r>
            <a:r>
              <a:rPr lang="ru-RU" sz="2800" b="1" dirty="0" err="1"/>
              <a:t>Японії</a:t>
            </a:r>
            <a:r>
              <a:rPr lang="ru-RU" sz="2800" b="1" dirty="0"/>
              <a:t>, у м. </a:t>
            </a:r>
            <a:r>
              <a:rPr lang="ru-RU" sz="2800" b="1" dirty="0" err="1"/>
              <a:t>Камакура</a:t>
            </a:r>
            <a:r>
              <a:rPr lang="ru-RU" sz="2800" b="1" dirty="0"/>
              <a:t>, на </a:t>
            </a:r>
            <a:r>
              <a:rPr lang="ru-RU" sz="2800" b="1" dirty="0" err="1"/>
              <a:t>північ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Токіо</a:t>
            </a:r>
            <a:r>
              <a:rPr lang="ru-RU" sz="2800" b="1" dirty="0"/>
              <a:t>, де в них </a:t>
            </a:r>
            <a:r>
              <a:rPr lang="ru-RU" sz="2800" b="1" dirty="0" err="1"/>
              <a:t>народжується</a:t>
            </a:r>
            <a:r>
              <a:rPr lang="ru-RU" sz="2800" b="1" dirty="0"/>
              <a:t> дочка. </a:t>
            </a:r>
            <a:r>
              <a:rPr lang="ru-RU" sz="2800" b="1" dirty="0" err="1"/>
              <a:t>Літо</a:t>
            </a:r>
            <a:r>
              <a:rPr lang="ru-RU" sz="2800" b="1" dirty="0"/>
              <a:t> вони </a:t>
            </a:r>
            <a:r>
              <a:rPr lang="ru-RU" sz="2800" b="1" dirty="0" err="1"/>
              <a:t>звичайно</a:t>
            </a:r>
            <a:r>
              <a:rPr lang="ru-RU" sz="2800" b="1" dirty="0"/>
              <a:t> проводили на </a:t>
            </a:r>
            <a:r>
              <a:rPr lang="ru-RU" sz="2800" b="1" dirty="0" err="1"/>
              <a:t>гірському</a:t>
            </a:r>
            <a:r>
              <a:rPr lang="ru-RU" sz="2800" b="1" dirty="0"/>
              <a:t> </a:t>
            </a:r>
            <a:r>
              <a:rPr lang="ru-RU" sz="2800" b="1" dirty="0" err="1"/>
              <a:t>курорті</a:t>
            </a:r>
            <a:r>
              <a:rPr lang="ru-RU" sz="2800" b="1" dirty="0"/>
              <a:t> </a:t>
            </a:r>
            <a:r>
              <a:rPr lang="ru-RU" sz="2800" b="1" dirty="0" err="1"/>
              <a:t>Каруйдзава</a:t>
            </a:r>
            <a:r>
              <a:rPr lang="ru-RU" sz="2800" b="1" dirty="0"/>
              <a:t> в </a:t>
            </a:r>
            <a:r>
              <a:rPr lang="ru-RU" sz="2800" b="1" dirty="0" err="1"/>
              <a:t>котеджі</a:t>
            </a:r>
            <a:r>
              <a:rPr lang="ru-RU" sz="2800" b="1" dirty="0"/>
              <a:t> </a:t>
            </a:r>
            <a:r>
              <a:rPr lang="ru-RU" sz="2800" b="1" dirty="0" err="1"/>
              <a:t>західного</a:t>
            </a:r>
            <a:r>
              <a:rPr lang="ru-RU" sz="2800" b="1" dirty="0"/>
              <a:t> типу, а </a:t>
            </a:r>
            <a:r>
              <a:rPr lang="ru-RU" sz="2800" b="1" dirty="0" err="1"/>
              <a:t>взимку</a:t>
            </a:r>
            <a:r>
              <a:rPr lang="ru-RU" sz="2800" b="1" dirty="0"/>
              <a:t> жили в </a:t>
            </a:r>
            <a:r>
              <a:rPr lang="ru-RU" sz="2800" b="1" dirty="0" err="1"/>
              <a:t>будинку</a:t>
            </a:r>
            <a:r>
              <a:rPr lang="ru-RU" sz="2800" b="1" dirty="0"/>
              <a:t> </a:t>
            </a:r>
            <a:r>
              <a:rPr lang="ru-RU" sz="2800" b="1" dirty="0" err="1"/>
              <a:t>японського</a:t>
            </a:r>
            <a:r>
              <a:rPr lang="ru-RU" sz="2800" b="1" dirty="0"/>
              <a:t> стилю в </a:t>
            </a:r>
            <a:r>
              <a:rPr lang="ru-RU" sz="2800" b="1" dirty="0" err="1"/>
              <a:t>Дзусі</a:t>
            </a:r>
            <a:r>
              <a:rPr lang="ru-RU" sz="2800" b="1" dirty="0"/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05983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3724" y="980728"/>
            <a:ext cx="60502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Традиційна</a:t>
            </a:r>
            <a:r>
              <a:rPr lang="ru-RU" sz="1600" b="1" dirty="0">
                <a:solidFill>
                  <a:srgbClr val="002060"/>
                </a:solidFill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</a:rPr>
              <a:t>Кавабати</a:t>
            </a:r>
            <a:r>
              <a:rPr lang="ru-RU" sz="1600" b="1" dirty="0">
                <a:solidFill>
                  <a:srgbClr val="002060"/>
                </a:solidFill>
              </a:rPr>
              <a:t> тематика — </a:t>
            </a:r>
            <a:r>
              <a:rPr lang="ru-RU" sz="1600" b="1" dirty="0" err="1">
                <a:solidFill>
                  <a:srgbClr val="002060"/>
                </a:solidFill>
              </a:rPr>
              <a:t>стосунки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між</a:t>
            </a:r>
            <a:r>
              <a:rPr lang="ru-RU" sz="1600" b="1" dirty="0">
                <a:solidFill>
                  <a:srgbClr val="002060"/>
                </a:solidFill>
              </a:rPr>
              <a:t> людьми, </a:t>
            </a:r>
            <a:r>
              <a:rPr lang="ru-RU" sz="1600" b="1" dirty="0" err="1">
                <a:solidFill>
                  <a:srgbClr val="002060"/>
                </a:solidFill>
              </a:rPr>
              <a:t>вічні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цінності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буття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які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розкриваються</a:t>
            </a:r>
            <a:r>
              <a:rPr lang="ru-RU" sz="1600" b="1" dirty="0">
                <a:solidFill>
                  <a:srgbClr val="002060"/>
                </a:solidFill>
              </a:rPr>
              <a:t> і в </a:t>
            </a:r>
            <a:r>
              <a:rPr lang="ru-RU" sz="1600" b="1" dirty="0" err="1">
                <a:solidFill>
                  <a:srgbClr val="002060"/>
                </a:solidFill>
              </a:rPr>
              <a:t>багатьох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інших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творах</a:t>
            </a:r>
            <a:r>
              <a:rPr lang="ru-RU" sz="1600" b="1" dirty="0">
                <a:solidFill>
                  <a:srgbClr val="002060"/>
                </a:solidFill>
              </a:rPr>
              <a:t> 30-х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Крім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зазначеного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вже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твору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Снігова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країна</a:t>
            </a:r>
            <a:r>
              <a:rPr lang="ru-RU" sz="1600" b="1" dirty="0">
                <a:solidFill>
                  <a:srgbClr val="002060"/>
                </a:solidFill>
              </a:rPr>
              <a:t>», </a:t>
            </a:r>
            <a:r>
              <a:rPr lang="ru-RU" sz="1600" b="1" dirty="0" err="1">
                <a:solidFill>
                  <a:srgbClr val="002060"/>
                </a:solidFill>
              </a:rPr>
              <a:t>це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такі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повісті</a:t>
            </a:r>
            <a:r>
              <a:rPr lang="ru-RU" sz="1600" b="1" dirty="0">
                <a:solidFill>
                  <a:srgbClr val="002060"/>
                </a:solidFill>
              </a:rPr>
              <a:t>, як «</a:t>
            </a:r>
            <a:r>
              <a:rPr lang="ru-RU" sz="1600" b="1" dirty="0" err="1">
                <a:solidFill>
                  <a:srgbClr val="002060"/>
                </a:solidFill>
              </a:rPr>
              <a:t>Тисяча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журавлів</a:t>
            </a:r>
            <a:r>
              <a:rPr lang="ru-RU" sz="1600" b="1" dirty="0">
                <a:solidFill>
                  <a:srgbClr val="002060"/>
                </a:solidFill>
              </a:rPr>
              <a:t>» (1951), «Голос </a:t>
            </a:r>
            <a:r>
              <a:rPr lang="ru-RU" sz="1600" b="1" dirty="0" err="1">
                <a:solidFill>
                  <a:srgbClr val="002060"/>
                </a:solidFill>
              </a:rPr>
              <a:t>гір</a:t>
            </a:r>
            <a:r>
              <a:rPr lang="ru-RU" sz="1600" b="1" dirty="0">
                <a:solidFill>
                  <a:srgbClr val="002060"/>
                </a:solidFill>
              </a:rPr>
              <a:t>» (1954), «</a:t>
            </a:r>
            <a:r>
              <a:rPr lang="ru-RU" sz="1600" b="1" dirty="0" err="1">
                <a:solidFill>
                  <a:srgbClr val="002060"/>
                </a:solidFill>
              </a:rPr>
              <a:t>Давня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столиця</a:t>
            </a:r>
            <a:r>
              <a:rPr lang="ru-RU" sz="1600" b="1" dirty="0">
                <a:solidFill>
                  <a:srgbClr val="002060"/>
                </a:solidFill>
              </a:rPr>
              <a:t>» (1962).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У 1960 р. за </a:t>
            </a:r>
            <a:r>
              <a:rPr lang="ru-RU" sz="1600" b="1" dirty="0" err="1">
                <a:solidFill>
                  <a:srgbClr val="002060"/>
                </a:solidFill>
              </a:rPr>
              <a:t>підтримки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держдепартаменту</a:t>
            </a:r>
            <a:r>
              <a:rPr lang="ru-RU" sz="1600" b="1" dirty="0">
                <a:solidFill>
                  <a:srgbClr val="002060"/>
                </a:solidFill>
              </a:rPr>
              <a:t> США Кавабата </a:t>
            </a:r>
            <a:r>
              <a:rPr lang="ru-RU" sz="1600" b="1" dirty="0" err="1">
                <a:solidFill>
                  <a:srgbClr val="002060"/>
                </a:solidFill>
              </a:rPr>
              <a:t>здійснює</a:t>
            </a:r>
            <a:r>
              <a:rPr lang="ru-RU" sz="1600" b="1" dirty="0">
                <a:solidFill>
                  <a:srgbClr val="002060"/>
                </a:solidFill>
              </a:rPr>
              <a:t> турне по </a:t>
            </a:r>
            <a:r>
              <a:rPr lang="ru-RU" sz="1600" b="1" dirty="0" err="1">
                <a:solidFill>
                  <a:srgbClr val="002060"/>
                </a:solidFill>
              </a:rPr>
              <a:t>декількох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американських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університетах</a:t>
            </a:r>
            <a:r>
              <a:rPr lang="ru-RU" sz="1600" b="1" dirty="0">
                <a:solidFill>
                  <a:srgbClr val="002060"/>
                </a:solidFill>
              </a:rPr>
              <a:t> (в число </a:t>
            </a:r>
            <a:r>
              <a:rPr lang="ru-RU" sz="1600" b="1" dirty="0" err="1">
                <a:solidFill>
                  <a:srgbClr val="002060"/>
                </a:solidFill>
              </a:rPr>
              <a:t>яких</a:t>
            </a:r>
            <a:r>
              <a:rPr lang="ru-RU" sz="1600" b="1" dirty="0">
                <a:solidFill>
                  <a:srgbClr val="002060"/>
                </a:solidFill>
              </a:rPr>
              <a:t> входив і </a:t>
            </a:r>
            <a:r>
              <a:rPr lang="ru-RU" sz="1600" b="1" dirty="0" err="1">
                <a:solidFill>
                  <a:srgbClr val="002060"/>
                </a:solidFill>
              </a:rPr>
              <a:t>Колумбійський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університет</a:t>
            </a:r>
            <a:r>
              <a:rPr lang="ru-RU" sz="1600" b="1" dirty="0">
                <a:solidFill>
                  <a:srgbClr val="002060"/>
                </a:solidFill>
              </a:rPr>
              <a:t>), де проводить </a:t>
            </a:r>
            <a:r>
              <a:rPr lang="ru-RU" sz="1600" b="1" dirty="0" err="1">
                <a:solidFill>
                  <a:srgbClr val="002060"/>
                </a:solidFill>
              </a:rPr>
              <a:t>семінари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японської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літератури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err="1">
                <a:solidFill>
                  <a:srgbClr val="002060"/>
                </a:solidFill>
              </a:rPr>
              <a:t>Наприкінці</a:t>
            </a:r>
            <a:r>
              <a:rPr lang="ru-RU" sz="1600" b="1" dirty="0">
                <a:solidFill>
                  <a:srgbClr val="002060"/>
                </a:solidFill>
              </a:rPr>
              <a:t> 60-х </a:t>
            </a:r>
            <a:r>
              <a:rPr lang="en-US" sz="1600" b="1" dirty="0">
                <a:solidFill>
                  <a:srgbClr val="002060"/>
                </a:solidFill>
              </a:rPr>
              <a:t>pp. </a:t>
            </a:r>
            <a:r>
              <a:rPr lang="ru-RU" sz="1600" b="1" dirty="0">
                <a:solidFill>
                  <a:srgbClr val="002060"/>
                </a:solidFill>
              </a:rPr>
              <a:t>Кавабата </a:t>
            </a:r>
            <a:r>
              <a:rPr lang="ru-RU" sz="1600" b="1" dirty="0" err="1">
                <a:solidFill>
                  <a:srgbClr val="002060"/>
                </a:solidFill>
              </a:rPr>
              <a:t>пориває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політичним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нейтралітетом</a:t>
            </a:r>
            <a:r>
              <a:rPr lang="ru-RU" sz="1600" b="1" dirty="0">
                <a:solidFill>
                  <a:srgbClr val="002060"/>
                </a:solidFill>
              </a:rPr>
              <a:t> і разом з </a:t>
            </a:r>
            <a:r>
              <a:rPr lang="ru-RU" sz="1600" b="1" dirty="0" err="1">
                <a:solidFill>
                  <a:srgbClr val="002060"/>
                </a:solidFill>
              </a:rPr>
              <a:t>Місимою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письменником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кіноактором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політичним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діячем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правої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орієнтації</a:t>
            </a:r>
            <a:r>
              <a:rPr lang="ru-RU" sz="1600" b="1" dirty="0">
                <a:solidFill>
                  <a:srgbClr val="002060"/>
                </a:solidFill>
              </a:rPr>
              <a:t>) і </a:t>
            </a:r>
            <a:r>
              <a:rPr lang="ru-RU" sz="1600" b="1" dirty="0" err="1">
                <a:solidFill>
                  <a:srgbClr val="002060"/>
                </a:solidFill>
              </a:rPr>
              <a:t>двома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іншими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письменниками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підписує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петицію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проти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культурної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революції</a:t>
            </a:r>
            <a:r>
              <a:rPr lang="ru-RU" sz="1600" b="1" dirty="0">
                <a:solidFill>
                  <a:srgbClr val="002060"/>
                </a:solidFill>
              </a:rPr>
              <a:t>» в </a:t>
            </a:r>
            <a:r>
              <a:rPr lang="ru-RU" sz="1600" b="1" dirty="0" err="1">
                <a:solidFill>
                  <a:srgbClr val="002060"/>
                </a:solidFill>
              </a:rPr>
              <a:t>комуністичному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Китаї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4345"/>
            <a:ext cx="59046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У1968 р. Кавабата </a:t>
            </a:r>
            <a:r>
              <a:rPr lang="ru-RU" sz="2000" b="1" dirty="0" err="1">
                <a:solidFill>
                  <a:srgbClr val="FF0000"/>
                </a:solidFill>
              </a:rPr>
              <a:t>здобув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Нобелівську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премію</a:t>
            </a:r>
            <a:r>
              <a:rPr lang="ru-RU" sz="2000" b="1" dirty="0">
                <a:solidFill>
                  <a:srgbClr val="FF0000"/>
                </a:solidFill>
              </a:rPr>
              <a:t> з </a:t>
            </a:r>
            <a:r>
              <a:rPr lang="ru-RU" sz="2000" b="1" dirty="0" err="1">
                <a:solidFill>
                  <a:srgbClr val="FF0000"/>
                </a:solidFill>
              </a:rPr>
              <a:t>літератури</a:t>
            </a:r>
            <a:r>
              <a:rPr lang="ru-RU" sz="2000" b="1" dirty="0">
                <a:solidFill>
                  <a:srgbClr val="FF0000"/>
                </a:solidFill>
              </a:rPr>
              <a:t> «за </a:t>
            </a:r>
            <a:r>
              <a:rPr lang="ru-RU" sz="2000" b="1" dirty="0" err="1">
                <a:solidFill>
                  <a:srgbClr val="FF0000"/>
                </a:solidFill>
              </a:rPr>
              <a:t>письменницьку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майстерність</a:t>
            </a:r>
            <a:r>
              <a:rPr lang="ru-RU" sz="2000" b="1" dirty="0">
                <a:solidFill>
                  <a:srgbClr val="FF0000"/>
                </a:solidFill>
              </a:rPr>
              <a:t>, яка </a:t>
            </a:r>
            <a:r>
              <a:rPr lang="ru-RU" sz="2000" b="1" dirty="0" err="1">
                <a:solidFill>
                  <a:srgbClr val="FF0000"/>
                </a:solidFill>
              </a:rPr>
              <a:t>передає</a:t>
            </a:r>
            <a:r>
              <a:rPr lang="ru-RU" sz="2000" b="1" dirty="0">
                <a:solidFill>
                  <a:srgbClr val="FF0000"/>
                </a:solidFill>
              </a:rPr>
              <a:t> суть </a:t>
            </a:r>
            <a:r>
              <a:rPr lang="ru-RU" sz="2000" b="1" dirty="0" err="1">
                <a:solidFill>
                  <a:srgbClr val="FF0000"/>
                </a:solidFill>
              </a:rPr>
              <a:t>японської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свідомості</a:t>
            </a:r>
            <a:r>
              <a:rPr lang="ru-RU" sz="2000" b="1" dirty="0">
                <a:solidFill>
                  <a:srgbClr val="FF0000"/>
                </a:solidFill>
              </a:rPr>
              <a:t>». Як перший </a:t>
            </a:r>
            <a:r>
              <a:rPr lang="ru-RU" sz="2000" b="1" dirty="0" err="1">
                <a:solidFill>
                  <a:srgbClr val="FF0000"/>
                </a:solidFill>
              </a:rPr>
              <a:t>японський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письменник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що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здобув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Нобелівську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премію</a:t>
            </a:r>
            <a:r>
              <a:rPr lang="ru-RU" sz="2000" b="1" dirty="0">
                <a:solidFill>
                  <a:srgbClr val="FF0000"/>
                </a:solidFill>
              </a:rPr>
              <a:t>, Кавабата в </a:t>
            </a:r>
            <a:r>
              <a:rPr lang="ru-RU" sz="2000" b="1" dirty="0" err="1">
                <a:solidFill>
                  <a:srgbClr val="FF0000"/>
                </a:solidFill>
              </a:rPr>
              <a:t>своїй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промові</a:t>
            </a:r>
            <a:r>
              <a:rPr lang="ru-RU" sz="2000" b="1" dirty="0">
                <a:solidFill>
                  <a:srgbClr val="FF0000"/>
                </a:solidFill>
              </a:rPr>
              <a:t> сказав: 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 </a:t>
            </a:r>
            <a:r>
              <a:rPr lang="ru-RU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</a:t>
            </a:r>
            <a:r>
              <a:rPr lang="ru-RU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прагнув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прекрасного і буду </a:t>
            </a:r>
            <a:r>
              <a:rPr lang="ru-RU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прагнути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самої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sz="2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err="1">
                <a:solidFill>
                  <a:srgbClr val="FF0000"/>
                </a:solidFill>
              </a:rPr>
              <a:t>Окрім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Нобелівської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премії</a:t>
            </a:r>
            <a:r>
              <a:rPr lang="ru-RU" sz="2000" b="1" dirty="0">
                <a:solidFill>
                  <a:srgbClr val="FF0000"/>
                </a:solidFill>
              </a:rPr>
              <a:t>, Кавабата </a:t>
            </a:r>
            <a:r>
              <a:rPr lang="ru-RU" sz="2000" b="1" dirty="0" err="1">
                <a:solidFill>
                  <a:srgbClr val="FF0000"/>
                </a:solidFill>
              </a:rPr>
              <a:t>здобув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також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премію</a:t>
            </a:r>
            <a:r>
              <a:rPr lang="ru-RU" sz="2000" b="1" dirty="0">
                <a:solidFill>
                  <a:srgbClr val="FF0000"/>
                </a:solidFill>
              </a:rPr>
              <a:t> «За </a:t>
            </a:r>
            <a:r>
              <a:rPr lang="ru-RU" sz="2000" b="1" dirty="0" err="1">
                <a:solidFill>
                  <a:srgbClr val="FF0000"/>
                </a:solidFill>
              </a:rPr>
              <a:t>розвиток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літератури</a:t>
            </a:r>
            <a:r>
              <a:rPr lang="ru-RU" sz="2000" b="1" dirty="0">
                <a:solidFill>
                  <a:srgbClr val="FF0000"/>
                </a:solidFill>
              </a:rPr>
              <a:t>» (1937), </a:t>
            </a:r>
            <a:r>
              <a:rPr lang="ru-RU" sz="2000" b="1" dirty="0" err="1">
                <a:solidFill>
                  <a:srgbClr val="FF0000"/>
                </a:solidFill>
              </a:rPr>
              <a:t>Літературну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премію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Академії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мистецтв</a:t>
            </a:r>
            <a:r>
              <a:rPr lang="ru-RU" sz="2000" b="1" dirty="0">
                <a:solidFill>
                  <a:srgbClr val="FF0000"/>
                </a:solidFill>
              </a:rPr>
              <a:t> (1952). У 1954 р. </a:t>
            </a:r>
            <a:r>
              <a:rPr lang="ru-RU" sz="2000" b="1" dirty="0" err="1">
                <a:solidFill>
                  <a:srgbClr val="FF0000"/>
                </a:solidFill>
              </a:rPr>
              <a:t>він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був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прийнятий</a:t>
            </a:r>
            <a:r>
              <a:rPr lang="ru-RU" sz="2000" b="1" dirty="0">
                <a:solidFill>
                  <a:srgbClr val="FF0000"/>
                </a:solidFill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</a:rPr>
              <a:t>Японську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академію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мистецтв</a:t>
            </a:r>
            <a:r>
              <a:rPr lang="ru-RU" sz="2000" b="1" dirty="0">
                <a:solidFill>
                  <a:srgbClr val="FF0000"/>
                </a:solidFill>
              </a:rPr>
              <a:t>, а в 1959 р. </a:t>
            </a:r>
            <a:r>
              <a:rPr lang="ru-RU" sz="2000" b="1" dirty="0" err="1">
                <a:solidFill>
                  <a:srgbClr val="FF0000"/>
                </a:solidFill>
              </a:rPr>
              <a:t>нагороджений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Франкфуртської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медаллю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імені</a:t>
            </a:r>
            <a:r>
              <a:rPr lang="ru-RU" sz="2000" b="1" dirty="0">
                <a:solidFill>
                  <a:srgbClr val="FF0000"/>
                </a:solidFill>
              </a:rPr>
              <a:t> Гете. </a:t>
            </a:r>
            <a:r>
              <a:rPr lang="ru-RU" sz="2000" b="1" dirty="0" err="1">
                <a:solidFill>
                  <a:srgbClr val="FF0000"/>
                </a:solidFill>
              </a:rPr>
              <a:t>Крім</a:t>
            </a:r>
            <a:r>
              <a:rPr lang="ru-RU" sz="2000" b="1" dirty="0">
                <a:solidFill>
                  <a:srgbClr val="FF0000"/>
                </a:solidFill>
              </a:rPr>
              <a:t> того, в 1960 р. </a:t>
            </a:r>
            <a:r>
              <a:rPr lang="ru-RU" sz="2000" b="1" dirty="0" err="1">
                <a:solidFill>
                  <a:srgbClr val="FF0000"/>
                </a:solidFill>
              </a:rPr>
              <a:t>письменник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отримав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французький</a:t>
            </a:r>
            <a:r>
              <a:rPr lang="ru-RU" sz="2000" b="1" dirty="0">
                <a:solidFill>
                  <a:srgbClr val="FF0000"/>
                </a:solidFill>
              </a:rPr>
              <a:t> орден </a:t>
            </a:r>
            <a:r>
              <a:rPr lang="ru-RU" sz="2000" b="1" dirty="0" err="1">
                <a:solidFill>
                  <a:srgbClr val="FF0000"/>
                </a:solidFill>
              </a:rPr>
              <a:t>Мистецтва</a:t>
            </a:r>
            <a:r>
              <a:rPr lang="ru-RU" sz="2000" b="1" dirty="0">
                <a:solidFill>
                  <a:srgbClr val="FF0000"/>
                </a:solidFill>
              </a:rPr>
              <a:t> і </a:t>
            </a:r>
            <a:r>
              <a:rPr lang="ru-RU" sz="2000" b="1" dirty="0" err="1">
                <a:solidFill>
                  <a:srgbClr val="FF0000"/>
                </a:solidFill>
              </a:rPr>
              <a:t>літератури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премію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Франції</a:t>
            </a:r>
            <a:r>
              <a:rPr lang="ru-RU" sz="2000" b="1" dirty="0">
                <a:solidFill>
                  <a:srgbClr val="FF0000"/>
                </a:solidFill>
              </a:rPr>
              <a:t> «За </a:t>
            </a:r>
            <a:r>
              <a:rPr lang="ru-RU" sz="2000" b="1" dirty="0" err="1">
                <a:solidFill>
                  <a:srgbClr val="FF0000"/>
                </a:solidFill>
              </a:rPr>
              <a:t>кращу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іноземну</a:t>
            </a:r>
            <a:r>
              <a:rPr lang="ru-RU" sz="2000" b="1" dirty="0">
                <a:solidFill>
                  <a:srgbClr val="FF0000"/>
                </a:solidFill>
              </a:rPr>
              <a:t> книгу» і орден </a:t>
            </a:r>
            <a:r>
              <a:rPr lang="ru-RU" sz="2000" b="1" dirty="0" err="1">
                <a:solidFill>
                  <a:srgbClr val="FF0000"/>
                </a:solidFill>
              </a:rPr>
              <a:t>Культури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від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японського</a:t>
            </a:r>
            <a:r>
              <a:rPr lang="ru-RU" sz="2000" b="1" dirty="0">
                <a:solidFill>
                  <a:srgbClr val="FF0000"/>
                </a:solidFill>
              </a:rPr>
              <a:t> уряду в 1961 р.</a:t>
            </a:r>
          </a:p>
        </p:txBody>
      </p:sp>
    </p:spTree>
    <p:extLst>
      <p:ext uri="{BB962C8B-B14F-4D97-AF65-F5344CB8AC3E}">
        <p14:creationId xmlns:p14="http://schemas.microsoft.com/office/powerpoint/2010/main" val="26221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1"/>
            <a:ext cx="9036496" cy="6876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268760"/>
            <a:ext cx="588402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В 1970 р</a:t>
            </a:r>
            <a:r>
              <a:rPr lang="ru-RU" b="1" dirty="0">
                <a:solidFill>
                  <a:srgbClr val="7030A0"/>
                </a:solidFill>
              </a:rPr>
              <a:t>., </a:t>
            </a:r>
            <a:r>
              <a:rPr lang="ru-RU" b="1" dirty="0" err="1">
                <a:solidFill>
                  <a:srgbClr val="7030A0"/>
                </a:solidFill>
              </a:rPr>
              <a:t>після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невдалої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спроби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організувати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повстання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одній</a:t>
            </a:r>
            <a:r>
              <a:rPr lang="ru-RU" b="1" dirty="0">
                <a:solidFill>
                  <a:srgbClr val="7030A0"/>
                </a:solidFill>
              </a:rPr>
              <a:t> з </a:t>
            </a:r>
            <a:r>
              <a:rPr lang="ru-RU" b="1" dirty="0" err="1">
                <a:solidFill>
                  <a:srgbClr val="7030A0"/>
                </a:solidFill>
              </a:rPr>
              <a:t>японських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військових</a:t>
            </a:r>
            <a:r>
              <a:rPr lang="ru-RU" b="1" dirty="0">
                <a:solidFill>
                  <a:srgbClr val="7030A0"/>
                </a:solidFill>
              </a:rPr>
              <a:t> баз, </a:t>
            </a:r>
            <a:r>
              <a:rPr lang="ru-RU" b="1" dirty="0" err="1">
                <a:solidFill>
                  <a:srgbClr val="7030A0"/>
                </a:solidFill>
              </a:rPr>
              <a:t>Місіма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робить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харакірі</a:t>
            </a:r>
            <a:r>
              <a:rPr lang="ru-RU" b="1" dirty="0">
                <a:solidFill>
                  <a:srgbClr val="7030A0"/>
                </a:solidFill>
              </a:rPr>
              <a:t> (</a:t>
            </a:r>
            <a:r>
              <a:rPr lang="ru-RU" b="1" dirty="0" err="1">
                <a:solidFill>
                  <a:srgbClr val="7030A0"/>
                </a:solidFill>
              </a:rPr>
              <a:t>ритуальне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самогубство</a:t>
            </a:r>
            <a:r>
              <a:rPr lang="ru-RU" b="1" dirty="0">
                <a:solidFill>
                  <a:srgbClr val="7030A0"/>
                </a:solidFill>
              </a:rPr>
              <a:t>), а через два роки </a:t>
            </a:r>
            <a:r>
              <a:rPr lang="ru-RU" b="1" dirty="0" err="1">
                <a:solidFill>
                  <a:srgbClr val="7030A0"/>
                </a:solidFill>
              </a:rPr>
              <a:t>важкохворий</a:t>
            </a:r>
            <a:r>
              <a:rPr lang="ru-RU" b="1" dirty="0">
                <a:solidFill>
                  <a:srgbClr val="7030A0"/>
                </a:solidFill>
              </a:rPr>
              <a:t> Кавабата,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тільки</a:t>
            </a:r>
            <a:r>
              <a:rPr lang="ru-RU" b="1" dirty="0">
                <a:solidFill>
                  <a:srgbClr val="7030A0"/>
                </a:solidFill>
              </a:rPr>
              <a:t>-но </a:t>
            </a:r>
            <a:r>
              <a:rPr lang="ru-RU" b="1" dirty="0" err="1">
                <a:solidFill>
                  <a:srgbClr val="7030A0"/>
                </a:solidFill>
              </a:rPr>
              <a:t>вийшов</a:t>
            </a:r>
            <a:r>
              <a:rPr lang="ru-RU" b="1" dirty="0">
                <a:solidFill>
                  <a:srgbClr val="7030A0"/>
                </a:solidFill>
              </a:rPr>
              <a:t> з </a:t>
            </a:r>
            <a:r>
              <a:rPr lang="ru-RU" b="1" dirty="0" err="1">
                <a:solidFill>
                  <a:srgbClr val="7030A0"/>
                </a:solidFill>
              </a:rPr>
              <a:t>лікарні</a:t>
            </a:r>
            <a:r>
              <a:rPr lang="ru-RU" b="1" dirty="0">
                <a:solidFill>
                  <a:srgbClr val="7030A0"/>
                </a:solidFill>
              </a:rPr>
              <a:t>, де </a:t>
            </a:r>
            <a:r>
              <a:rPr lang="ru-RU" b="1" dirty="0" err="1">
                <a:solidFill>
                  <a:srgbClr val="7030A0"/>
                </a:solidFill>
              </a:rPr>
              <a:t>він</a:t>
            </a:r>
            <a:r>
              <a:rPr lang="ru-RU" b="1" dirty="0">
                <a:solidFill>
                  <a:srgbClr val="7030A0"/>
                </a:solidFill>
              </a:rPr>
              <a:t> проходив </a:t>
            </a:r>
            <a:r>
              <a:rPr lang="ru-RU" b="1" dirty="0" err="1">
                <a:solidFill>
                  <a:srgbClr val="7030A0"/>
                </a:solidFill>
              </a:rPr>
              <a:t>обстеження</a:t>
            </a:r>
            <a:r>
              <a:rPr lang="ru-RU" b="1" dirty="0">
                <a:solidFill>
                  <a:srgbClr val="7030A0"/>
                </a:solidFill>
              </a:rPr>
              <a:t> як </a:t>
            </a:r>
            <a:r>
              <a:rPr lang="ru-RU" b="1" dirty="0" smtClean="0">
                <a:solidFill>
                  <a:srgbClr val="7030A0"/>
                </a:solidFill>
              </a:rPr>
              <a:t>наркоман.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16 </a:t>
            </a:r>
            <a:r>
              <a:rPr lang="ru-RU" b="1" dirty="0" err="1">
                <a:solidFill>
                  <a:srgbClr val="FFC000"/>
                </a:solidFill>
              </a:rPr>
              <a:t>квітня</a:t>
            </a:r>
            <a:r>
              <a:rPr lang="ru-RU" b="1" dirty="0">
                <a:solidFill>
                  <a:srgbClr val="FFC000"/>
                </a:solidFill>
              </a:rPr>
              <a:t> 1972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err="1">
                <a:solidFill>
                  <a:srgbClr val="7030A0"/>
                </a:solidFill>
              </a:rPr>
              <a:t>кінчає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життя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самогубством</a:t>
            </a:r>
            <a:r>
              <a:rPr lang="ru-RU" b="1" dirty="0">
                <a:solidFill>
                  <a:srgbClr val="7030A0"/>
                </a:solidFill>
              </a:rPr>
              <a:t> - </a:t>
            </a:r>
            <a:r>
              <a:rPr lang="ru-RU" b="1" dirty="0" err="1">
                <a:solidFill>
                  <a:srgbClr val="7030A0"/>
                </a:solidFill>
              </a:rPr>
              <a:t>він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отруюється</a:t>
            </a:r>
            <a:r>
              <a:rPr lang="ru-RU" b="1" dirty="0">
                <a:solidFill>
                  <a:srgbClr val="7030A0"/>
                </a:solidFill>
              </a:rPr>
              <a:t> газом у себе </a:t>
            </a:r>
            <a:r>
              <a:rPr lang="ru-RU" b="1" dirty="0" err="1">
                <a:solidFill>
                  <a:srgbClr val="7030A0"/>
                </a:solidFill>
              </a:rPr>
              <a:t>будинку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Дзусі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Цей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вчинок</a:t>
            </a:r>
            <a:r>
              <a:rPr lang="ru-RU" b="1" dirty="0">
                <a:solidFill>
                  <a:srgbClr val="7030A0"/>
                </a:solidFill>
              </a:rPr>
              <a:t> потряс всю </a:t>
            </a:r>
            <a:r>
              <a:rPr lang="ru-RU" b="1" dirty="0" err="1">
                <a:solidFill>
                  <a:srgbClr val="7030A0"/>
                </a:solidFill>
              </a:rPr>
              <a:t>Японію</a:t>
            </a:r>
            <a:r>
              <a:rPr lang="ru-RU" b="1" dirty="0">
                <a:solidFill>
                  <a:srgbClr val="7030A0"/>
                </a:solidFill>
              </a:rPr>
              <a:t>, увесь </a:t>
            </a:r>
            <a:r>
              <a:rPr lang="ru-RU" b="1" dirty="0" err="1">
                <a:solidFill>
                  <a:srgbClr val="7030A0"/>
                </a:solidFill>
              </a:rPr>
              <a:t>літературний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світ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Оскільки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письменник</a:t>
            </a:r>
            <a:r>
              <a:rPr lang="ru-RU" b="1" dirty="0">
                <a:solidFill>
                  <a:srgbClr val="7030A0"/>
                </a:solidFill>
              </a:rPr>
              <a:t> не </a:t>
            </a:r>
            <a:r>
              <a:rPr lang="ru-RU" b="1" dirty="0" err="1">
                <a:solidFill>
                  <a:srgbClr val="7030A0"/>
                </a:solidFill>
              </a:rPr>
              <a:t>залишив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посмертної</a:t>
            </a:r>
            <a:r>
              <a:rPr lang="ru-RU" b="1" dirty="0">
                <a:solidFill>
                  <a:srgbClr val="7030A0"/>
                </a:solidFill>
              </a:rPr>
              <a:t> записки, </a:t>
            </a:r>
            <a:r>
              <a:rPr lang="ru-RU" b="1" dirty="0" err="1">
                <a:solidFill>
                  <a:srgbClr val="7030A0"/>
                </a:solidFill>
              </a:rPr>
              <a:t>мотиви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самогубства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залишилися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неясними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хоча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висловлювалися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припущення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можливо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самогубство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викликане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аналогічним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учинком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його</a:t>
            </a:r>
            <a:r>
              <a:rPr lang="ru-RU" b="1" dirty="0">
                <a:solidFill>
                  <a:srgbClr val="7030A0"/>
                </a:solidFill>
              </a:rPr>
              <a:t> друга,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глибоко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зачепив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письменника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" y="1364"/>
            <a:ext cx="8928992" cy="6696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9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594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TS030005949</Template>
  <TotalTime>777</TotalTime>
  <Words>578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Constantia</vt:lpstr>
      <vt:lpstr>TS030005949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</dc:creator>
  <cp:lastModifiedBy>mambo</cp:lastModifiedBy>
  <cp:revision>28</cp:revision>
  <dcterms:created xsi:type="dcterms:W3CDTF">2012-02-21T14:50:46Z</dcterms:created>
  <dcterms:modified xsi:type="dcterms:W3CDTF">2013-04-29T08:19:16Z</dcterms:modified>
</cp:coreProperties>
</file>