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768" r:id="rId5"/>
    <p:sldMasterId id="2147483780" r:id="rId6"/>
    <p:sldMasterId id="2147483792" r:id="rId7"/>
  </p:sldMasterIdLst>
  <p:notesMasterIdLst>
    <p:notesMasterId r:id="rId19"/>
  </p:notesMasterIdLst>
  <p:sldIdLst>
    <p:sldId id="256" r:id="rId8"/>
    <p:sldId id="257" r:id="rId9"/>
    <p:sldId id="261" r:id="rId10"/>
    <p:sldId id="258" r:id="rId11"/>
    <p:sldId id="259" r:id="rId12"/>
    <p:sldId id="263" r:id="rId13"/>
    <p:sldId id="260" r:id="rId14"/>
    <p:sldId id="265" r:id="rId15"/>
    <p:sldId id="264" r:id="rId16"/>
    <p:sldId id="266" r:id="rId17"/>
    <p:sldId id="26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2" autoAdjust="0"/>
    <p:restoredTop sz="94700" autoAdjust="0"/>
  </p:normalViewPr>
  <p:slideViewPr>
    <p:cSldViewPr>
      <p:cViewPr varScale="1">
        <p:scale>
          <a:sx n="107" d="100"/>
          <a:sy n="107" d="100"/>
        </p:scale>
        <p:origin x="-1098" y="-96"/>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4145C-03B7-4FDF-B3D5-5834FE479F0C}" type="datetimeFigureOut">
              <a:rPr lang="ru-RU" smtClean="0"/>
              <a:pPr/>
              <a:t>08.03.2011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942EC-63A7-4E8C-BD47-16FF44B0D3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F6942EC-63A7-4E8C-BD47-16FF44B0D392}"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F1F6244-D765-41A8-AD1D-2AC808180151}"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F1F6244-D765-41A8-AD1D-2AC808180151}"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F1F6244-D765-41A8-AD1D-2AC80818015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16" name="Номер слайда 15"/>
          <p:cNvSpPr>
            <a:spLocks noGrp="1"/>
          </p:cNvSpPr>
          <p:nvPr>
            <p:ph type="sldNum" sz="quarter" idx="11"/>
          </p:nvPr>
        </p:nvSpPr>
        <p:spPr/>
        <p:txBody>
          <a:bodyPr/>
          <a:lstStyle/>
          <a:p>
            <a:fld id="{9F1F6244-D765-41A8-AD1D-2AC808180151}"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D2DBCC54-A5FC-4B50-BF18-A14924AD5CD5}" type="datetimeFigureOut">
              <a:rPr lang="ru-RU" smtClean="0"/>
              <a:pPr/>
              <a:t>08.03.2011</a:t>
            </a:fld>
            <a:endParaRPr lang="ru-RU"/>
          </a:p>
        </p:txBody>
      </p:sp>
      <p:sp>
        <p:nvSpPr>
          <p:cNvPr id="15" name="Номер слайда 14"/>
          <p:cNvSpPr>
            <a:spLocks noGrp="1"/>
          </p:cNvSpPr>
          <p:nvPr>
            <p:ph type="sldNum" sz="quarter" idx="15"/>
          </p:nvPr>
        </p:nvSpPr>
        <p:spPr/>
        <p:txBody>
          <a:bodyPr/>
          <a:lstStyle>
            <a:lvl1pPr algn="ctr">
              <a:defRPr/>
            </a:lvl1pPr>
          </a:lstStyle>
          <a:p>
            <a:fld id="{9F1F6244-D765-41A8-AD1D-2AC808180151}"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9F1F6244-D765-41A8-AD1D-2AC808180151}"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1F6244-D765-41A8-AD1D-2AC80818015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F1F6244-D765-41A8-AD1D-2AC80818015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D2DBCC54-A5FC-4B50-BF18-A14924AD5CD5}" type="datetimeFigureOut">
              <a:rPr lang="ru-RU" smtClean="0"/>
              <a:pPr/>
              <a:t>08.03.2011</a:t>
            </a:fld>
            <a:endParaRPr lang="ru-RU"/>
          </a:p>
        </p:txBody>
      </p:sp>
      <p:sp>
        <p:nvSpPr>
          <p:cNvPr id="9" name="Номер слайда 8"/>
          <p:cNvSpPr>
            <a:spLocks noGrp="1"/>
          </p:cNvSpPr>
          <p:nvPr>
            <p:ph type="sldNum" sz="quarter" idx="15"/>
          </p:nvPr>
        </p:nvSpPr>
        <p:spPr/>
        <p:txBody>
          <a:bodyPr/>
          <a:lstStyle/>
          <a:p>
            <a:fld id="{9F1F6244-D765-41A8-AD1D-2AC808180151}"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9" name="Номер слайда 8"/>
          <p:cNvSpPr>
            <a:spLocks noGrp="1"/>
          </p:cNvSpPr>
          <p:nvPr>
            <p:ph type="sldNum" sz="quarter" idx="11"/>
          </p:nvPr>
        </p:nvSpPr>
        <p:spPr/>
        <p:txBody>
          <a:bodyPr/>
          <a:lstStyle/>
          <a:p>
            <a:fld id="{9F1F6244-D765-41A8-AD1D-2AC808180151}"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F1F6244-D765-41A8-AD1D-2AC808180151}"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F1F6244-D765-41A8-AD1D-2AC808180151}"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F1F6244-D765-41A8-AD1D-2AC808180151}"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F1F6244-D765-41A8-AD1D-2AC808180151}"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F1F6244-D765-41A8-AD1D-2AC808180151}"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D2DBCC54-A5FC-4B50-BF18-A14924AD5CD5}" type="datetimeFigureOut">
              <a:rPr lang="ru-RU" smtClean="0"/>
              <a:pPr/>
              <a:t>08.03.2011</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1F6244-D765-41A8-AD1D-2AC808180151}"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D2DBCC54-A5FC-4B50-BF18-A14924AD5CD5}" type="datetimeFigureOut">
              <a:rPr lang="ru-RU" smtClean="0"/>
              <a:pPr/>
              <a:t>08.03.2011</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1F6244-D765-41A8-AD1D-2AC808180151}"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9F1F6244-D765-41A8-AD1D-2AC808180151}"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F1F6244-D765-41A8-AD1D-2AC808180151}"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D2DBCC54-A5FC-4B50-BF18-A14924AD5CD5}" type="datetimeFigureOut">
              <a:rPr lang="ru-RU" smtClean="0"/>
              <a:pPr/>
              <a:t>08.03.2011</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1F6244-D765-41A8-AD1D-2AC808180151}"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D2DBCC54-A5FC-4B50-BF18-A14924AD5CD5}" type="datetimeFigureOut">
              <a:rPr lang="ru-RU" smtClean="0"/>
              <a:pPr/>
              <a:t>08.03.2011</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1F6244-D765-41A8-AD1D-2AC808180151}"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D2DBCC54-A5FC-4B50-BF18-A14924AD5CD5}" type="datetimeFigureOut">
              <a:rPr lang="ru-RU" smtClean="0"/>
              <a:pPr/>
              <a:t>08.03.2011</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9F1F6244-D765-41A8-AD1D-2AC80818015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2DBCC54-A5FC-4B50-BF18-A14924AD5CD5}" type="datetimeFigureOut">
              <a:rPr lang="ru-RU" smtClean="0"/>
              <a:pPr/>
              <a:t>08.03.2011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F1F6244-D765-41A8-AD1D-2AC80818015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9F1F6244-D765-41A8-AD1D-2AC80818015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D2DBCC54-A5FC-4B50-BF18-A14924AD5CD5}"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1F6244-D765-41A8-AD1D-2AC808180151}"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1F6244-D765-41A8-AD1D-2AC808180151}"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F1F6244-D765-41A8-AD1D-2AC80818015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2DBCC54-A5FC-4B50-BF18-A14924AD5CD5}"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F6244-D765-41A8-AD1D-2AC80818015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2DBCC54-A5FC-4B50-BF18-A14924AD5CD5}" type="datetimeFigureOut">
              <a:rPr lang="ru-RU" smtClean="0"/>
              <a:pPr/>
              <a:t>08.03.2011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6244-D765-41A8-AD1D-2AC80818015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2DBCC54-A5FC-4B50-BF18-A14924AD5CD5}" type="datetimeFigureOut">
              <a:rPr lang="ru-RU" smtClean="0"/>
              <a:pPr/>
              <a:t>08.03.2011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6244-D765-41A8-AD1D-2AC80818015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2DBCC54-A5FC-4B50-BF18-A14924AD5CD5}" type="datetimeFigureOut">
              <a:rPr lang="ru-RU" smtClean="0"/>
              <a:pPr/>
              <a:t>08.03.2011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F1F6244-D765-41A8-AD1D-2AC808180151}"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2DBCC54-A5FC-4B50-BF18-A14924AD5CD5}" type="datetimeFigureOut">
              <a:rPr lang="ru-RU" smtClean="0"/>
              <a:pPr/>
              <a:t>08.03.2011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F1F6244-D765-41A8-AD1D-2AC808180151}"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2DBCC54-A5FC-4B50-BF18-A14924AD5CD5}" type="datetimeFigureOut">
              <a:rPr lang="ru-RU" smtClean="0"/>
              <a:pPr/>
              <a:t>08.03.2011</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F1F6244-D765-41A8-AD1D-2AC808180151}"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2DBCC54-A5FC-4B50-BF18-A14924AD5CD5}" type="datetimeFigureOut">
              <a:rPr lang="ru-RU" smtClean="0"/>
              <a:pPr/>
              <a:t>08.03.2011</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F1F6244-D765-41A8-AD1D-2AC80818015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2DBCC54-A5FC-4B50-BF18-A14924AD5CD5}" type="datetimeFigureOut">
              <a:rPr lang="ru-RU" smtClean="0"/>
              <a:pPr/>
              <a:t>08.03.2011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F1F6244-D765-41A8-AD1D-2AC80818015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1714488"/>
            <a:ext cx="7000924" cy="3929089"/>
          </a:xfrm>
        </p:spPr>
        <p:txBody>
          <a:bodyPr>
            <a:noAutofit/>
          </a:bodyPr>
          <a:lstStyle/>
          <a:p>
            <a:r>
              <a:rPr lang="en-US" sz="7200" dirty="0" smtClean="0">
                <a:latin typeface="Forte" pitchFamily="66" charset="0"/>
              </a:rPr>
              <a:t>Ukrainian traditional cuisine!</a:t>
            </a:r>
            <a:endParaRPr lang="ru-RU" sz="7200" dirty="0"/>
          </a:p>
        </p:txBody>
      </p:sp>
      <p:pic>
        <p:nvPicPr>
          <p:cNvPr id="6" name="Рисунок 5" descr="http://img.life.pravda.com.ua/images/doc/-/.------.-------,---------,----.--.-------------baa89.jpg"/>
          <p:cNvPicPr/>
          <p:nvPr/>
        </p:nvPicPr>
        <p:blipFill>
          <a:blip r:embed="rId2"/>
          <a:srcRect/>
          <a:stretch>
            <a:fillRect/>
          </a:stretch>
        </p:blipFill>
        <p:spPr bwMode="auto">
          <a:xfrm>
            <a:off x="0" y="1571612"/>
            <a:ext cx="1214414" cy="3643338"/>
          </a:xfrm>
          <a:prstGeom prst="rect">
            <a:avLst/>
          </a:prstGeom>
          <a:noFill/>
          <a:ln w="9525">
            <a:noFill/>
            <a:miter lim="800000"/>
            <a:headEnd/>
            <a:tailEnd/>
          </a:ln>
        </p:spPr>
      </p:pic>
      <p:pic>
        <p:nvPicPr>
          <p:cNvPr id="7" name="Рисунок 6" descr="http://img.life.pravda.com.ua/images/doc/-/.------.-------,---------,----.--.-------------baa89.jpg"/>
          <p:cNvPicPr/>
          <p:nvPr/>
        </p:nvPicPr>
        <p:blipFill>
          <a:blip r:embed="rId2"/>
          <a:srcRect/>
          <a:stretch>
            <a:fillRect/>
          </a:stretch>
        </p:blipFill>
        <p:spPr bwMode="auto">
          <a:xfrm>
            <a:off x="7929586" y="1500174"/>
            <a:ext cx="1214414" cy="371477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29264"/>
            <a:ext cx="4357718" cy="857256"/>
          </a:xfrm>
        </p:spPr>
        <p:txBody>
          <a:bodyPr>
            <a:normAutofit fontScale="90000"/>
          </a:bodyPr>
          <a:lstStyle/>
          <a:p>
            <a:r>
              <a:rPr lang="en-US" sz="3200" dirty="0" smtClean="0"/>
              <a:t>Voltage milk – </a:t>
            </a:r>
            <a:r>
              <a:rPr lang="uk-UA" sz="3200" dirty="0" smtClean="0"/>
              <a:t>пряжене молоко</a:t>
            </a:r>
            <a:endParaRPr lang="ru-RU" sz="3200" dirty="0"/>
          </a:p>
        </p:txBody>
      </p:sp>
      <p:sp>
        <p:nvSpPr>
          <p:cNvPr id="4" name="Прямоугольник 3"/>
          <p:cNvSpPr/>
          <p:nvPr/>
        </p:nvSpPr>
        <p:spPr>
          <a:xfrm>
            <a:off x="5214942" y="2428868"/>
            <a:ext cx="3153427" cy="646331"/>
          </a:xfrm>
          <a:prstGeom prst="rect">
            <a:avLst/>
          </a:prstGeom>
        </p:spPr>
        <p:txBody>
          <a:bodyPr wrap="none">
            <a:spAutoFit/>
          </a:bodyPr>
          <a:lstStyle/>
          <a:p>
            <a:r>
              <a:rPr lang="en-US" sz="3600" dirty="0" smtClean="0"/>
              <a:t>Wilding - </a:t>
            </a:r>
            <a:r>
              <a:rPr lang="uk-UA" sz="3600" dirty="0" smtClean="0"/>
              <a:t>дички</a:t>
            </a:r>
            <a:endParaRPr lang="ru-RU" sz="3600" dirty="0"/>
          </a:p>
        </p:txBody>
      </p:sp>
      <p:sp>
        <p:nvSpPr>
          <p:cNvPr id="5" name="Прямоугольник 4"/>
          <p:cNvSpPr/>
          <p:nvPr/>
        </p:nvSpPr>
        <p:spPr>
          <a:xfrm>
            <a:off x="571472" y="2357430"/>
            <a:ext cx="2786082" cy="954107"/>
          </a:xfrm>
          <a:prstGeom prst="rect">
            <a:avLst/>
          </a:prstGeom>
        </p:spPr>
        <p:txBody>
          <a:bodyPr wrap="square">
            <a:spAutoFit/>
          </a:bodyPr>
          <a:lstStyle/>
          <a:p>
            <a:r>
              <a:rPr lang="en-US" sz="2800" dirty="0" smtClean="0"/>
              <a:t>fermented baked milk  - </a:t>
            </a:r>
            <a:r>
              <a:rPr lang="uk-UA" sz="2800" dirty="0" smtClean="0"/>
              <a:t>ряжанка</a:t>
            </a:r>
            <a:endParaRPr lang="ru-RU" sz="2800" dirty="0"/>
          </a:p>
        </p:txBody>
      </p:sp>
      <p:pic>
        <p:nvPicPr>
          <p:cNvPr id="24578" name="Picture 2" descr="http://fermer02.ru/uploads/posts/2009-12/1260624715_96948.jpg"/>
          <p:cNvPicPr>
            <a:picLocks noChangeAspect="1" noChangeArrowheads="1"/>
          </p:cNvPicPr>
          <p:nvPr/>
        </p:nvPicPr>
        <p:blipFill>
          <a:blip r:embed="rId2"/>
          <a:srcRect/>
          <a:stretch>
            <a:fillRect/>
          </a:stretch>
        </p:blipFill>
        <p:spPr bwMode="auto">
          <a:xfrm>
            <a:off x="5500694" y="214290"/>
            <a:ext cx="2817471" cy="1957401"/>
          </a:xfrm>
          <a:prstGeom prst="rect">
            <a:avLst/>
          </a:prstGeom>
          <a:noFill/>
        </p:spPr>
      </p:pic>
      <p:pic>
        <p:nvPicPr>
          <p:cNvPr id="24580" name="Picture 4" descr="http://www.milorada.ru/images/tech_24_09_2003_1.JPG"/>
          <p:cNvPicPr>
            <a:picLocks noChangeAspect="1" noChangeArrowheads="1"/>
          </p:cNvPicPr>
          <p:nvPr/>
        </p:nvPicPr>
        <p:blipFill>
          <a:blip r:embed="rId3" cstate="print"/>
          <a:srcRect/>
          <a:stretch>
            <a:fillRect/>
          </a:stretch>
        </p:blipFill>
        <p:spPr bwMode="auto">
          <a:xfrm>
            <a:off x="785786" y="214290"/>
            <a:ext cx="2857520" cy="1906188"/>
          </a:xfrm>
          <a:prstGeom prst="rect">
            <a:avLst/>
          </a:prstGeom>
          <a:noFill/>
        </p:spPr>
      </p:pic>
      <p:pic>
        <p:nvPicPr>
          <p:cNvPr id="24582" name="Picture 6" descr="http://smak.ua/media/file.n456834.jpg?i=456834-1294739547&amp;options=800:0:0"/>
          <p:cNvPicPr>
            <a:picLocks noChangeAspect="1" noChangeArrowheads="1"/>
          </p:cNvPicPr>
          <p:nvPr/>
        </p:nvPicPr>
        <p:blipFill>
          <a:blip r:embed="rId4" cstate="print"/>
          <a:srcRect/>
          <a:stretch>
            <a:fillRect/>
          </a:stretch>
        </p:blipFill>
        <p:spPr bwMode="auto">
          <a:xfrm>
            <a:off x="928662" y="3857588"/>
            <a:ext cx="2071702" cy="1553777"/>
          </a:xfrm>
          <a:prstGeom prst="rect">
            <a:avLst/>
          </a:prstGeom>
          <a:noFill/>
        </p:spPr>
      </p:pic>
      <p:pic>
        <p:nvPicPr>
          <p:cNvPr id="9" name="Picture 6" descr="http://www.sostav.ru/articles/rus/2009/06.02/news/images/1samogon.jpg"/>
          <p:cNvPicPr>
            <a:picLocks noChangeAspect="1" noChangeArrowheads="1"/>
          </p:cNvPicPr>
          <p:nvPr/>
        </p:nvPicPr>
        <p:blipFill>
          <a:blip r:embed="rId5"/>
          <a:srcRect/>
          <a:stretch>
            <a:fillRect/>
          </a:stretch>
        </p:blipFill>
        <p:spPr bwMode="auto">
          <a:xfrm>
            <a:off x="5929322" y="3071810"/>
            <a:ext cx="2214578" cy="2460758"/>
          </a:xfrm>
          <a:prstGeom prst="rect">
            <a:avLst/>
          </a:prstGeom>
          <a:noFill/>
        </p:spPr>
      </p:pic>
      <p:sp>
        <p:nvSpPr>
          <p:cNvPr id="10" name="Прямоугольник 9"/>
          <p:cNvSpPr/>
          <p:nvPr/>
        </p:nvSpPr>
        <p:spPr>
          <a:xfrm>
            <a:off x="5572132" y="5715016"/>
            <a:ext cx="2643206" cy="954107"/>
          </a:xfrm>
          <a:prstGeom prst="rect">
            <a:avLst/>
          </a:prstGeom>
        </p:spPr>
        <p:txBody>
          <a:bodyPr wrap="square">
            <a:spAutoFit/>
          </a:bodyPr>
          <a:lstStyle/>
          <a:p>
            <a:r>
              <a:rPr lang="uk-UA" dirty="0" smtClean="0"/>
              <a:t>     </a:t>
            </a:r>
            <a:r>
              <a:rPr lang="en-US" sz="2800" dirty="0" smtClean="0"/>
              <a:t>liqueurs - </a:t>
            </a:r>
            <a:r>
              <a:rPr lang="uk-UA" sz="2800" dirty="0" smtClean="0"/>
              <a:t>самогон</a:t>
            </a:r>
            <a:endParaRPr lang="ru-RU" sz="2800" dirty="0"/>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571612"/>
            <a:ext cx="8858312" cy="4709160"/>
          </a:xfrm>
        </p:spPr>
        <p:txBody>
          <a:bodyPr>
            <a:normAutofit/>
          </a:bodyPr>
          <a:lstStyle/>
          <a:p>
            <a:pPr algn="ctr"/>
            <a:endParaRPr lang="en-US" sz="7200" b="1" dirty="0" smtClean="0">
              <a:latin typeface="Bickham Script Two" pitchFamily="66" charset="0"/>
            </a:endParaRPr>
          </a:p>
          <a:p>
            <a:pPr>
              <a:buNone/>
            </a:pPr>
            <a:r>
              <a:rPr lang="en-US" sz="7200" b="1" dirty="0" err="1" smtClean="0">
                <a:latin typeface="Bickham Script Two" pitchFamily="66" charset="0"/>
              </a:rPr>
              <a:t>Makarenko</a:t>
            </a:r>
            <a:r>
              <a:rPr lang="en-US" sz="7200" b="1" dirty="0" smtClean="0">
                <a:latin typeface="Bickham Script Two" pitchFamily="66" charset="0"/>
              </a:rPr>
              <a:t> Galina 8-A</a:t>
            </a:r>
            <a:endParaRPr lang="ru-RU" sz="7200" b="1" dirty="0">
              <a:latin typeface="Bickham Script Two" pitchFamily="66" charset="0"/>
            </a:endParaRPr>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71736" y="1357298"/>
            <a:ext cx="6143668" cy="5143536"/>
          </a:xfrm>
        </p:spPr>
        <p:txBody>
          <a:bodyPr anchor="ctr">
            <a:normAutofit fontScale="55000" lnSpcReduction="20000"/>
          </a:bodyPr>
          <a:lstStyle/>
          <a:p>
            <a:pPr>
              <a:buFont typeface="Wingdings" pitchFamily="2" charset="2"/>
              <a:buChar char="v"/>
            </a:pPr>
            <a:r>
              <a:rPr lang="en-US" dirty="0" smtClean="0"/>
              <a:t>National </a:t>
            </a:r>
            <a:r>
              <a:rPr lang="en-US" dirty="0"/>
              <a:t>Ukrainian cuisine have it ancient history and it is famous miscellaneous, have hundreds receipts; Borscht and </a:t>
            </a:r>
            <a:r>
              <a:rPr lang="en-US" dirty="0" err="1"/>
              <a:t>Pampushkas</a:t>
            </a:r>
            <a:r>
              <a:rPr lang="en-US" dirty="0"/>
              <a:t>, Piles and Dumplings, Fruit </a:t>
            </a:r>
            <a:r>
              <a:rPr lang="en-US" dirty="0" smtClean="0"/>
              <a:t>dumplings </a:t>
            </a:r>
            <a:r>
              <a:rPr lang="en-US" dirty="0"/>
              <a:t>and Sausages, roast meat and different drinks with fruits and honey, famous far from outside Ukraine. Some of dishes have centuries-old history. Using food for different animal and rational ways of making them do these meals healthy, delicious and juicy. Ukrainian cuisine arise for many centuries, that’s why it shows us customs, taste, social condition, natural and climatic features, historical progress of Ukrainian people.</a:t>
            </a:r>
            <a:endParaRPr lang="ru-RU" dirty="0"/>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r>
              <a:rPr lang="en-US" dirty="0" smtClean="0"/>
              <a:t>   </a:t>
            </a:r>
            <a:r>
              <a:rPr lang="en-US" dirty="0"/>
              <a:t>Many features of traditional Ukrainian cuisine was conditioned way of people’s life, many people in Ukraine worked very hard. Hard working needed sifted food. That’s why for typical dishes of Ukrainian cuisine and rich in proteins, fats and carbohydrates. Lots of typical Ukrainian dishes have difficult complete set of ingredients. Therefore Ukrainian cuisine had unrepeated taste, aroma and juicy.</a:t>
            </a:r>
            <a:endParaRPr lang="ru-RU" dirty="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r>
              <a:rPr lang="en-US" dirty="0" smtClean="0"/>
              <a:t>In </a:t>
            </a:r>
            <a:r>
              <a:rPr lang="en-US" dirty="0"/>
              <a:t>XVII century in Ukraine very wide apply potato, use for cooking first, second serving and side dish.</a:t>
            </a:r>
            <a:endParaRPr lang="ru-RU" dirty="0"/>
          </a:p>
          <a:p>
            <a:pPr>
              <a:buFont typeface="Wingdings" pitchFamily="2" charset="2"/>
              <a:buChar char="v"/>
            </a:pPr>
            <a:r>
              <a:rPr lang="en-US" dirty="0"/>
              <a:t>   All of Ukraine ethnographical regions had their own features their cuisine.</a:t>
            </a:r>
            <a:endParaRPr lang="ru-RU" dirty="0"/>
          </a:p>
          <a:p>
            <a:pPr>
              <a:buFont typeface="Wingdings" pitchFamily="2" charset="2"/>
              <a:buChar char="v"/>
            </a:pPr>
            <a:r>
              <a:rPr lang="en-US" dirty="0"/>
              <a:t>   The most famous product in Ukraine is suet. They eat suet by force, smoked and roasted. Suet use to fry or dress watery dishes: Borscht, Cabbage worm, Soup and other.</a:t>
            </a:r>
            <a:endParaRPr lang="ru-RU" dirty="0"/>
          </a:p>
        </p:txBody>
      </p:sp>
      <p:sp>
        <p:nvSpPr>
          <p:cNvPr id="2" name="Заголовок 1"/>
          <p:cNvSpPr>
            <a:spLocks noGrp="1"/>
          </p:cNvSpPr>
          <p:nvPr>
            <p:ph type="title"/>
          </p:nvPr>
        </p:nvSpPr>
        <p:spPr>
          <a:xfrm>
            <a:off x="571472" y="500042"/>
            <a:ext cx="7929618" cy="1000132"/>
          </a:xfrm>
        </p:spPr>
        <p:txBody>
          <a:bodyPr>
            <a:noAutofit/>
          </a:bodyPr>
          <a:lstStyle/>
          <a:p>
            <a:r>
              <a:rPr lang="en-US" sz="6000" dirty="0" smtClean="0">
                <a:latin typeface="Berlin Sans FB Demi" pitchFamily="34" charset="0"/>
                <a:cs typeface="JasmineUPC" pitchFamily="18" charset="-34"/>
              </a:rPr>
              <a:t>History</a:t>
            </a:r>
            <a:endParaRPr lang="ru-RU" sz="6000" dirty="0">
              <a:latin typeface="AnastasiaScript" pitchFamily="2" charset="0"/>
              <a:cs typeface="JasmineUPC" pitchFamily="18" charset="-34"/>
            </a:endParaRPr>
          </a:p>
        </p:txBody>
      </p:sp>
      <p:pic>
        <p:nvPicPr>
          <p:cNvPr id="2050" name="Picture 2" descr="http://www.segodnya.ua/img/forall/a/120689/49.jpg"/>
          <p:cNvPicPr>
            <a:picLocks noChangeAspect="1" noChangeArrowheads="1"/>
          </p:cNvPicPr>
          <p:nvPr/>
        </p:nvPicPr>
        <p:blipFill>
          <a:blip r:embed="rId2" cstate="print"/>
          <a:srcRect/>
          <a:stretch>
            <a:fillRect/>
          </a:stretch>
        </p:blipFill>
        <p:spPr bwMode="auto">
          <a:xfrm>
            <a:off x="785786" y="1857364"/>
            <a:ext cx="1655362" cy="1170699"/>
          </a:xfrm>
          <a:prstGeom prst="rect">
            <a:avLst/>
          </a:prstGeom>
          <a:ln>
            <a:noFill/>
          </a:ln>
          <a:effectLst>
            <a:softEdge rad="112500"/>
          </a:effectLst>
        </p:spPr>
      </p:pic>
      <p:pic>
        <p:nvPicPr>
          <p:cNvPr id="2052" name="Picture 4" descr="http://ekipazh-service.com.ua/userfiles/image/Holid_table_2(1).jpg"/>
          <p:cNvPicPr>
            <a:picLocks noChangeAspect="1" noChangeArrowheads="1"/>
          </p:cNvPicPr>
          <p:nvPr/>
        </p:nvPicPr>
        <p:blipFill>
          <a:blip r:embed="rId3" cstate="print"/>
          <a:srcRect/>
          <a:stretch>
            <a:fillRect/>
          </a:stretch>
        </p:blipFill>
        <p:spPr bwMode="auto">
          <a:xfrm>
            <a:off x="714348" y="3286124"/>
            <a:ext cx="1785950" cy="1308069"/>
          </a:xfrm>
          <a:prstGeom prst="rect">
            <a:avLst/>
          </a:prstGeom>
          <a:ln>
            <a:noFill/>
          </a:ln>
          <a:effectLst>
            <a:softEdge rad="112500"/>
          </a:effectLst>
        </p:spPr>
      </p:pic>
      <p:pic>
        <p:nvPicPr>
          <p:cNvPr id="2054" name="Picture 6" descr="http://www.petersburg-service.ru/images/puzata_hata/logo.png"/>
          <p:cNvPicPr>
            <a:picLocks noChangeAspect="1" noChangeArrowheads="1"/>
          </p:cNvPicPr>
          <p:nvPr/>
        </p:nvPicPr>
        <p:blipFill>
          <a:blip r:embed="rId4"/>
          <a:srcRect/>
          <a:stretch>
            <a:fillRect/>
          </a:stretch>
        </p:blipFill>
        <p:spPr bwMode="auto">
          <a:xfrm>
            <a:off x="714347" y="5000636"/>
            <a:ext cx="1755333" cy="1071570"/>
          </a:xfrm>
          <a:prstGeom prst="rect">
            <a:avLst/>
          </a:prstGeom>
          <a:ln>
            <a:noFill/>
          </a:ln>
          <a:effectLst>
            <a:outerShdw blurRad="190500" algn="tl" rotWithShape="0">
              <a:srgbClr val="000000">
                <a:alpha val="70000"/>
              </a:srgbClr>
            </a:outerShdw>
          </a:effectLst>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luks.com.ua/wp-content/uploads/kolyba1.jpg"/>
          <p:cNvPicPr>
            <a:picLocks noGrp="1"/>
          </p:cNvPicPr>
          <p:nvPr>
            <p:ph idx="1"/>
          </p:nvPr>
        </p:nvPicPr>
        <p:blipFill>
          <a:blip r:embed="rId3"/>
          <a:srcRect/>
          <a:stretch>
            <a:fillRect/>
          </a:stretch>
        </p:blipFill>
        <p:spPr bwMode="auto">
          <a:xfrm>
            <a:off x="500034" y="214290"/>
            <a:ext cx="2428892" cy="2214578"/>
          </a:xfrm>
          <a:prstGeom prst="rect">
            <a:avLst/>
          </a:prstGeom>
          <a:noFill/>
          <a:ln w="9525">
            <a:noFill/>
            <a:miter lim="800000"/>
            <a:headEnd/>
            <a:tailEnd/>
          </a:ln>
        </p:spPr>
      </p:pic>
      <p:pic>
        <p:nvPicPr>
          <p:cNvPr id="18434" name="Picture 2" descr="http://ridnamoda.com.ua/wp-content/uploads/2009/05/09050502sch.jpg"/>
          <p:cNvPicPr>
            <a:picLocks noChangeAspect="1" noChangeArrowheads="1"/>
          </p:cNvPicPr>
          <p:nvPr/>
        </p:nvPicPr>
        <p:blipFill>
          <a:blip r:embed="rId4"/>
          <a:srcRect/>
          <a:stretch>
            <a:fillRect/>
          </a:stretch>
        </p:blipFill>
        <p:spPr bwMode="auto">
          <a:xfrm>
            <a:off x="6215074" y="214290"/>
            <a:ext cx="2522742" cy="2180675"/>
          </a:xfrm>
          <a:prstGeom prst="rect">
            <a:avLst/>
          </a:prstGeom>
          <a:noFill/>
        </p:spPr>
      </p:pic>
      <p:pic>
        <p:nvPicPr>
          <p:cNvPr id="18436" name="Picture 4" descr="http://www.audiobooks.ua/products_pictures/19050-225px.jpg"/>
          <p:cNvPicPr>
            <a:picLocks noChangeAspect="1" noChangeArrowheads="1"/>
          </p:cNvPicPr>
          <p:nvPr/>
        </p:nvPicPr>
        <p:blipFill>
          <a:blip r:embed="rId5"/>
          <a:srcRect/>
          <a:stretch>
            <a:fillRect/>
          </a:stretch>
        </p:blipFill>
        <p:spPr bwMode="auto">
          <a:xfrm>
            <a:off x="428596" y="4214818"/>
            <a:ext cx="2571768" cy="2333641"/>
          </a:xfrm>
          <a:prstGeom prst="rect">
            <a:avLst/>
          </a:prstGeom>
          <a:noFill/>
        </p:spPr>
      </p:pic>
      <p:pic>
        <p:nvPicPr>
          <p:cNvPr id="18438" name="Picture 6" descr="http://naiz1.pp.net.ua/_nw/6/94124017.jpg"/>
          <p:cNvPicPr>
            <a:picLocks noChangeAspect="1" noChangeArrowheads="1"/>
          </p:cNvPicPr>
          <p:nvPr/>
        </p:nvPicPr>
        <p:blipFill>
          <a:blip r:embed="rId6"/>
          <a:srcRect/>
          <a:stretch>
            <a:fillRect/>
          </a:stretch>
        </p:blipFill>
        <p:spPr bwMode="auto">
          <a:xfrm>
            <a:off x="6215074" y="4429132"/>
            <a:ext cx="2756093" cy="2012628"/>
          </a:xfrm>
          <a:prstGeom prst="rect">
            <a:avLst/>
          </a:prstGeom>
          <a:noFill/>
        </p:spPr>
      </p:pic>
      <p:pic>
        <p:nvPicPr>
          <p:cNvPr id="18440" name="Picture 8" descr="http://www.poplavskiy.com/person/img/book_cook.jpg"/>
          <p:cNvPicPr>
            <a:picLocks noChangeAspect="1" noChangeArrowheads="1"/>
          </p:cNvPicPr>
          <p:nvPr/>
        </p:nvPicPr>
        <p:blipFill>
          <a:blip r:embed="rId7"/>
          <a:srcRect/>
          <a:stretch>
            <a:fillRect/>
          </a:stretch>
        </p:blipFill>
        <p:spPr bwMode="auto">
          <a:xfrm>
            <a:off x="3571868" y="1857364"/>
            <a:ext cx="2028825" cy="2533650"/>
          </a:xfrm>
          <a:prstGeom prst="rect">
            <a:avLst/>
          </a:prstGeom>
          <a:noFill/>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Main course</a:t>
            </a:r>
            <a:endParaRPr lang="ru-RU" dirty="0"/>
          </a:p>
        </p:txBody>
      </p:sp>
      <p:sp>
        <p:nvSpPr>
          <p:cNvPr id="3" name="Содержимое 2"/>
          <p:cNvSpPr>
            <a:spLocks noGrp="1"/>
          </p:cNvSpPr>
          <p:nvPr>
            <p:ph idx="1"/>
          </p:nvPr>
        </p:nvSpPr>
        <p:spPr>
          <a:xfrm>
            <a:off x="3428992" y="1428736"/>
            <a:ext cx="5429288" cy="4500594"/>
          </a:xfrm>
        </p:spPr>
        <p:txBody>
          <a:bodyPr>
            <a:normAutofit fontScale="92500" lnSpcReduction="20000"/>
          </a:bodyPr>
          <a:lstStyle/>
          <a:p>
            <a:r>
              <a:rPr lang="en-US" dirty="0"/>
              <a:t>Among them first position have Borscht. There are lots of receipts of</a:t>
            </a:r>
            <a:endParaRPr lang="ru-RU" dirty="0"/>
          </a:p>
          <a:p>
            <a:pPr>
              <a:buNone/>
            </a:pPr>
            <a:r>
              <a:rPr lang="en-US" dirty="0"/>
              <a:t> </a:t>
            </a:r>
            <a:endParaRPr lang="en-US" dirty="0" smtClean="0"/>
          </a:p>
          <a:p>
            <a:r>
              <a:rPr lang="en-US" dirty="0" smtClean="0"/>
              <a:t>Borscht</a:t>
            </a:r>
            <a:r>
              <a:rPr lang="en-US" dirty="0"/>
              <a:t>; </a:t>
            </a:r>
            <a:r>
              <a:rPr lang="en-US" dirty="0" err="1"/>
              <a:t>volyn</a:t>
            </a:r>
            <a:r>
              <a:rPr lang="en-US" dirty="0"/>
              <a:t>, </a:t>
            </a:r>
            <a:r>
              <a:rPr lang="en-US" dirty="0" err="1"/>
              <a:t>chernihiv</a:t>
            </a:r>
            <a:r>
              <a:rPr lang="en-US" dirty="0"/>
              <a:t>, </a:t>
            </a:r>
            <a:r>
              <a:rPr lang="en-US" dirty="0" err="1"/>
              <a:t>lviv</a:t>
            </a:r>
            <a:r>
              <a:rPr lang="en-US" dirty="0"/>
              <a:t>, rural, </a:t>
            </a:r>
            <a:r>
              <a:rPr lang="en-US" dirty="0" err="1"/>
              <a:t>dnipro</a:t>
            </a:r>
            <a:r>
              <a:rPr lang="en-US" dirty="0"/>
              <a:t> and other. Moreover, each hostess have her own receipt of Borscht. No more popular in Ukraine: Cabbage worm, green Borscht, </a:t>
            </a:r>
            <a:r>
              <a:rPr lang="en-US" dirty="0" err="1"/>
              <a:t>Solyanka</a:t>
            </a:r>
            <a:r>
              <a:rPr lang="en-US" dirty="0"/>
              <a:t>, </a:t>
            </a:r>
            <a:r>
              <a:rPr lang="en-US" dirty="0" err="1"/>
              <a:t>Rozsolnik</a:t>
            </a:r>
            <a:r>
              <a:rPr lang="en-US" dirty="0"/>
              <a:t>.</a:t>
            </a:r>
            <a:endParaRPr lang="ru-RU" dirty="0"/>
          </a:p>
          <a:p>
            <a:endParaRPr lang="ru-RU" dirty="0"/>
          </a:p>
        </p:txBody>
      </p:sp>
      <p:pic>
        <p:nvPicPr>
          <p:cNvPr id="1029" name="Picture 5" descr="http://www.misup.ru/upload/main/18f/5476borsch.jpg"/>
          <p:cNvPicPr>
            <a:picLocks noChangeAspect="1" noChangeArrowheads="1"/>
          </p:cNvPicPr>
          <p:nvPr/>
        </p:nvPicPr>
        <p:blipFill>
          <a:blip r:embed="rId2"/>
          <a:srcRect/>
          <a:stretch>
            <a:fillRect/>
          </a:stretch>
        </p:blipFill>
        <p:spPr bwMode="auto">
          <a:xfrm>
            <a:off x="285720" y="2357430"/>
            <a:ext cx="3254868" cy="2357454"/>
          </a:xfrm>
          <a:prstGeom prst="rect">
            <a:avLst/>
          </a:prstGeom>
          <a:noFill/>
        </p:spPr>
      </p:pic>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Meat and fish</a:t>
            </a:r>
            <a:endParaRPr lang="ru-RU" dirty="0"/>
          </a:p>
        </p:txBody>
      </p:sp>
      <p:sp>
        <p:nvSpPr>
          <p:cNvPr id="3" name="Содержимое 2"/>
          <p:cNvSpPr>
            <a:spLocks noGrp="1"/>
          </p:cNvSpPr>
          <p:nvPr>
            <p:ph idx="1"/>
          </p:nvPr>
        </p:nvSpPr>
        <p:spPr>
          <a:xfrm>
            <a:off x="3214678" y="1714488"/>
            <a:ext cx="5586394" cy="4786346"/>
          </a:xfrm>
        </p:spPr>
        <p:txBody>
          <a:bodyPr>
            <a:normAutofit fontScale="55000" lnSpcReduction="20000"/>
          </a:bodyPr>
          <a:lstStyle/>
          <a:p>
            <a:r>
              <a:rPr lang="en-US" dirty="0"/>
              <a:t>With meat products used primary pork, then – beef and poultry. Ukrainians eat meat in many ways, the most often fried or simmer. In Ukraine popular stuffed cabbage, ho home-Ukrainian, round rissoles, braised, cabbage and pork lard, </a:t>
            </a:r>
            <a:r>
              <a:rPr lang="en-US" dirty="0" err="1"/>
              <a:t>Bigos</a:t>
            </a:r>
            <a:r>
              <a:rPr lang="en-US" dirty="0"/>
              <a:t>, </a:t>
            </a:r>
            <a:r>
              <a:rPr lang="en-US" dirty="0" err="1"/>
              <a:t>krychenyky</a:t>
            </a:r>
            <a:r>
              <a:rPr lang="en-US" dirty="0"/>
              <a:t>, </a:t>
            </a:r>
            <a:r>
              <a:rPr lang="en-US" dirty="0" err="1"/>
              <a:t>zavyvantsi</a:t>
            </a:r>
            <a:r>
              <a:rPr lang="en-US" dirty="0"/>
              <a:t>, stuffed birds. In Ukraine the tastiest dishes </a:t>
            </a:r>
            <a:r>
              <a:rPr lang="en-US" dirty="0" smtClean="0"/>
              <a:t>with </a:t>
            </a:r>
            <a:r>
              <a:rPr lang="en-US" dirty="0"/>
              <a:t>meat are that cooking in mugs. Ukrainians always use meat to cook main and second courses. </a:t>
            </a:r>
            <a:endParaRPr lang="ru-RU" dirty="0"/>
          </a:p>
          <a:p>
            <a:endParaRPr lang="en-US" dirty="0" smtClean="0"/>
          </a:p>
          <a:p>
            <a:pPr>
              <a:buNone/>
            </a:pPr>
            <a:r>
              <a:rPr lang="en-US" dirty="0" smtClean="0"/>
              <a:t> </a:t>
            </a:r>
          </a:p>
          <a:p>
            <a:r>
              <a:rPr lang="en-US" dirty="0" smtClean="0"/>
              <a:t> </a:t>
            </a:r>
            <a:r>
              <a:rPr lang="en-US" dirty="0"/>
              <a:t>From ancient times as important food in Ukraine is fish. The best noun dishes is: carp baked in cream, pike stewed with horseradish, carp, stewed with onions in sour cream, pikeperch baked with mushrooms and crayfish, carp stuffed with mushrooms  buckwheat porridge and another. Active use sea fish and another sea products. </a:t>
            </a:r>
            <a:endParaRPr lang="ru-RU" dirty="0"/>
          </a:p>
          <a:p>
            <a:endParaRPr lang="ru-RU" dirty="0"/>
          </a:p>
        </p:txBody>
      </p:sp>
      <p:pic>
        <p:nvPicPr>
          <p:cNvPr id="20482" name="Picture 2" descr="http://ukr-bluda.mk.ua/wp-content/uploads/2010/02/DSC_3130_1.jpg"/>
          <p:cNvPicPr>
            <a:picLocks noChangeAspect="1" noChangeArrowheads="1"/>
          </p:cNvPicPr>
          <p:nvPr/>
        </p:nvPicPr>
        <p:blipFill>
          <a:blip r:embed="rId2"/>
          <a:srcRect/>
          <a:stretch>
            <a:fillRect/>
          </a:stretch>
        </p:blipFill>
        <p:spPr bwMode="auto">
          <a:xfrm>
            <a:off x="428596" y="1857364"/>
            <a:ext cx="2571768" cy="1707815"/>
          </a:xfrm>
          <a:prstGeom prst="rect">
            <a:avLst/>
          </a:prstGeom>
          <a:noFill/>
        </p:spPr>
      </p:pic>
      <p:pic>
        <p:nvPicPr>
          <p:cNvPr id="20484" name="Picture 4" descr="http://files.myopera.com/CrazyHuman/albums/821789/salo.jpg"/>
          <p:cNvPicPr>
            <a:picLocks noChangeAspect="1" noChangeArrowheads="1"/>
          </p:cNvPicPr>
          <p:nvPr/>
        </p:nvPicPr>
        <p:blipFill>
          <a:blip r:embed="rId3" cstate="print"/>
          <a:srcRect/>
          <a:stretch>
            <a:fillRect/>
          </a:stretch>
        </p:blipFill>
        <p:spPr bwMode="auto">
          <a:xfrm>
            <a:off x="428596" y="4143380"/>
            <a:ext cx="2571768" cy="1643074"/>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Содержимое 3" descr="http://www.vhsvin.com.ua/upload/image/large/hren_z_burakom_250.jpg"/>
          <p:cNvPicPr>
            <a:picLocks noGrp="1"/>
          </p:cNvPicPr>
          <p:nvPr>
            <p:ph idx="1"/>
          </p:nvPr>
        </p:nvPicPr>
        <p:blipFill>
          <a:blip r:embed="rId3"/>
          <a:srcRect/>
          <a:stretch>
            <a:fillRect/>
          </a:stretch>
        </p:blipFill>
        <p:spPr bwMode="auto">
          <a:xfrm>
            <a:off x="714348" y="214290"/>
            <a:ext cx="1857388" cy="2286016"/>
          </a:xfrm>
          <a:prstGeom prst="rect">
            <a:avLst/>
          </a:prstGeom>
          <a:noFill/>
          <a:ln w="9525">
            <a:noFill/>
            <a:miter lim="800000"/>
            <a:headEnd/>
            <a:tailEnd/>
          </a:ln>
        </p:spPr>
      </p:pic>
      <p:sp>
        <p:nvSpPr>
          <p:cNvPr id="21505" name="Rectangle 1"/>
          <p:cNvSpPr>
            <a:spLocks noChangeArrowheads="1"/>
          </p:cNvSpPr>
          <p:nvPr/>
        </p:nvSpPr>
        <p:spPr bwMode="auto">
          <a:xfrm>
            <a:off x="214282" y="2571744"/>
            <a:ext cx="292895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rush Script MT" pitchFamily="66" charset="0"/>
                <a:ea typeface="Times New Roman" pitchFamily="18" charset="0"/>
                <a:cs typeface="Times New Roman" pitchFamily="18" charset="0"/>
              </a:rPr>
              <a:t> </a:t>
            </a:r>
            <a:r>
              <a:rPr kumimoji="0" lang="uk-UA" sz="2000" b="0" i="0" u="none" strike="noStrike" cap="none" normalizeH="0" baseline="0" dirty="0" smtClean="0">
                <a:ln>
                  <a:noFill/>
                </a:ln>
                <a:solidFill>
                  <a:schemeClr val="tx1"/>
                </a:solidFill>
                <a:effectLst/>
                <a:latin typeface="Brush Script MT" pitchFamily="66"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Horseradish- </a:t>
            </a:r>
            <a:r>
              <a:rPr kumimoji="0" lang="uk-UA"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хрін</a:t>
            </a:r>
            <a:r>
              <a:rPr kumimoji="0" lang="en-US"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endParaRPr kumimoji="0" lang="en-US" sz="1800" b="1"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21507" name="Picture 3" descr="http://images.v-teme.com/media/images/posts/viewphoto/48199.jpg"/>
          <p:cNvPicPr>
            <a:picLocks noChangeAspect="1" noChangeArrowheads="1"/>
          </p:cNvPicPr>
          <p:nvPr/>
        </p:nvPicPr>
        <p:blipFill>
          <a:blip r:embed="rId4"/>
          <a:srcRect/>
          <a:stretch>
            <a:fillRect/>
          </a:stretch>
        </p:blipFill>
        <p:spPr bwMode="auto">
          <a:xfrm>
            <a:off x="5500694" y="357166"/>
            <a:ext cx="3092738" cy="2071702"/>
          </a:xfrm>
          <a:prstGeom prst="rect">
            <a:avLst/>
          </a:prstGeom>
          <a:noFill/>
        </p:spPr>
      </p:pic>
      <p:sp>
        <p:nvSpPr>
          <p:cNvPr id="21508" name="Rectangle 4"/>
          <p:cNvSpPr>
            <a:spLocks noChangeArrowheads="1"/>
          </p:cNvSpPr>
          <p:nvPr/>
        </p:nvSpPr>
        <p:spPr bwMode="auto">
          <a:xfrm>
            <a:off x="5500694" y="2571744"/>
            <a:ext cx="307183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Pikeperch - </a:t>
            </a:r>
            <a:r>
              <a:rPr kumimoji="0" lang="uk-UA" sz="2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короп</a:t>
            </a:r>
            <a:r>
              <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21510" name="Picture 6" descr="http://menu.at.ua/DSC00872.JPG"/>
          <p:cNvPicPr>
            <a:picLocks noChangeAspect="1" noChangeArrowheads="1"/>
          </p:cNvPicPr>
          <p:nvPr/>
        </p:nvPicPr>
        <p:blipFill>
          <a:blip r:embed="rId5"/>
          <a:srcRect/>
          <a:stretch>
            <a:fillRect/>
          </a:stretch>
        </p:blipFill>
        <p:spPr bwMode="auto">
          <a:xfrm>
            <a:off x="2714612" y="3214686"/>
            <a:ext cx="2857520" cy="2160285"/>
          </a:xfrm>
          <a:prstGeom prst="rect">
            <a:avLst/>
          </a:prstGeom>
          <a:noFill/>
        </p:spPr>
      </p:pic>
      <p:sp>
        <p:nvSpPr>
          <p:cNvPr id="21511" name="Rectangle 7"/>
          <p:cNvSpPr>
            <a:spLocks noChangeArrowheads="1"/>
          </p:cNvSpPr>
          <p:nvPr/>
        </p:nvSpPr>
        <p:spPr bwMode="auto">
          <a:xfrm>
            <a:off x="2571736" y="5429264"/>
            <a:ext cx="3143272"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r</a:t>
            </a:r>
            <a:r>
              <a:rPr kumimoji="0" lang="uk-UA" sz="2600" b="1"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issoles</a:t>
            </a:r>
            <a:r>
              <a:rPr kumimoji="0" lang="uk-UA" sz="2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en-US" sz="2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котлети</a:t>
            </a:r>
            <a:endParaRPr kumimoji="0" lang="en-US" sz="1800" b="1"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F</a:t>
            </a:r>
            <a:r>
              <a:rPr lang="en-US" dirty="0" smtClean="0"/>
              <a:t>lour dishes</a:t>
            </a:r>
            <a:endParaRPr lang="ru-RU" dirty="0"/>
          </a:p>
        </p:txBody>
      </p:sp>
      <p:sp>
        <p:nvSpPr>
          <p:cNvPr id="3" name="Содержимое 2"/>
          <p:cNvSpPr>
            <a:spLocks noGrp="1"/>
          </p:cNvSpPr>
          <p:nvPr>
            <p:ph idx="1"/>
          </p:nvPr>
        </p:nvSpPr>
        <p:spPr>
          <a:xfrm>
            <a:off x="3143240" y="1357298"/>
            <a:ext cx="5786478" cy="5357850"/>
          </a:xfrm>
        </p:spPr>
        <p:txBody>
          <a:bodyPr>
            <a:normAutofit fontScale="70000" lnSpcReduction="20000"/>
          </a:bodyPr>
          <a:lstStyle/>
          <a:p>
            <a:r>
              <a:rPr lang="en-US" dirty="0"/>
              <a:t>Always Ukrainians use different flour dishes: dumplings, pancakes, dragonflies, potato pancakes, </a:t>
            </a:r>
            <a:r>
              <a:rPr lang="en-US" dirty="0" err="1"/>
              <a:t>palyshky</a:t>
            </a:r>
            <a:r>
              <a:rPr lang="en-US" dirty="0"/>
              <a:t>.</a:t>
            </a:r>
            <a:endParaRPr lang="ru-RU" dirty="0"/>
          </a:p>
          <a:p>
            <a:r>
              <a:rPr lang="en-US" dirty="0" smtClean="0"/>
              <a:t>   In the Ukrainian baking many different dishes: breads, pastries, cakes and pies – sweet and salty; short pasty, puff, yeast, fancy… With a wide range of filling: with porridge, and poppy seeds, and meat and cabbage, and cheese, and other. Ukrainian dumplings very famous</a:t>
            </a:r>
            <a:r>
              <a:rPr lang="en-US" dirty="0"/>
              <a:t> </a:t>
            </a:r>
            <a:r>
              <a:rPr lang="en-US" dirty="0" smtClean="0"/>
              <a:t>far from outside Ukraine.</a:t>
            </a:r>
            <a:endParaRPr lang="ru-RU" dirty="0" smtClean="0"/>
          </a:p>
          <a:p>
            <a:r>
              <a:rPr lang="en-US" dirty="0" smtClean="0"/>
              <a:t>Popular </a:t>
            </a:r>
            <a:r>
              <a:rPr lang="en-US" dirty="0"/>
              <a:t>different porridges: millet, buckwheat, pumpkin, porridge made from flour: buckwheat and corn, they eat them with milk, sour cream or sunflower oil fried onion, with </a:t>
            </a:r>
            <a:r>
              <a:rPr lang="en-US" dirty="0" err="1"/>
              <a:t>Banosh</a:t>
            </a:r>
            <a:r>
              <a:rPr lang="en-US" dirty="0"/>
              <a:t> and hominy.</a:t>
            </a:r>
            <a:endParaRPr lang="ru-RU" dirty="0"/>
          </a:p>
          <a:p>
            <a:r>
              <a:rPr lang="en-US" dirty="0"/>
              <a:t> Wide range in Ukraine cuisine have sweet dishes, for cooking what uses fruits, honey, poppy seeds, nuts and other.</a:t>
            </a:r>
            <a:r>
              <a:rPr lang="en-US" dirty="0" smtClean="0"/>
              <a:t> </a:t>
            </a:r>
            <a:endParaRPr lang="ru-RU" dirty="0"/>
          </a:p>
        </p:txBody>
      </p:sp>
      <p:pic>
        <p:nvPicPr>
          <p:cNvPr id="19458" name="Picture 2" descr="http://files.myopera.com/CrazyHuman/albums/821789/kartoplyanuku.jpg"/>
          <p:cNvPicPr>
            <a:picLocks noChangeAspect="1" noChangeArrowheads="1"/>
          </p:cNvPicPr>
          <p:nvPr/>
        </p:nvPicPr>
        <p:blipFill>
          <a:blip r:embed="rId2"/>
          <a:srcRect/>
          <a:stretch>
            <a:fillRect/>
          </a:stretch>
        </p:blipFill>
        <p:spPr bwMode="auto">
          <a:xfrm>
            <a:off x="214282" y="1714488"/>
            <a:ext cx="2777759" cy="1785950"/>
          </a:xfrm>
          <a:prstGeom prst="rect">
            <a:avLst/>
          </a:prstGeom>
          <a:noFill/>
        </p:spPr>
      </p:pic>
      <p:pic>
        <p:nvPicPr>
          <p:cNvPr id="19460" name="Picture 4" descr="http://cookorama.net/uploads/images/8/f/4/5/2/dfeb6cc64e.jpg"/>
          <p:cNvPicPr>
            <a:picLocks noChangeAspect="1" noChangeArrowheads="1"/>
          </p:cNvPicPr>
          <p:nvPr/>
        </p:nvPicPr>
        <p:blipFill>
          <a:blip r:embed="rId3"/>
          <a:srcRect/>
          <a:stretch>
            <a:fillRect/>
          </a:stretch>
        </p:blipFill>
        <p:spPr bwMode="auto">
          <a:xfrm>
            <a:off x="256617" y="3786190"/>
            <a:ext cx="2815186" cy="2000264"/>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438" y="4429132"/>
            <a:ext cx="4257676" cy="642942"/>
          </a:xfrm>
        </p:spPr>
        <p:txBody>
          <a:bodyPr>
            <a:noAutofit/>
          </a:bodyPr>
          <a:lstStyle/>
          <a:p>
            <a:r>
              <a:rPr lang="en-US" sz="3200" dirty="0" smtClean="0"/>
              <a:t>Hominy</a:t>
            </a:r>
            <a:r>
              <a:rPr lang="en-US" sz="3600" dirty="0" smtClean="0"/>
              <a:t> - </a:t>
            </a:r>
            <a:r>
              <a:rPr lang="uk-UA" sz="3600" dirty="0" smtClean="0"/>
              <a:t>мамалига</a:t>
            </a:r>
            <a:endParaRPr lang="ru-RU" sz="3600" dirty="0"/>
          </a:p>
        </p:txBody>
      </p:sp>
      <p:sp>
        <p:nvSpPr>
          <p:cNvPr id="3" name="Содержимое 2"/>
          <p:cNvSpPr>
            <a:spLocks noGrp="1"/>
          </p:cNvSpPr>
          <p:nvPr>
            <p:ph idx="1"/>
          </p:nvPr>
        </p:nvSpPr>
        <p:spPr>
          <a:xfrm>
            <a:off x="285720" y="4500570"/>
            <a:ext cx="3929090" cy="785818"/>
          </a:xfrm>
        </p:spPr>
        <p:txBody>
          <a:bodyPr>
            <a:normAutofit/>
          </a:bodyPr>
          <a:lstStyle/>
          <a:p>
            <a:r>
              <a:rPr lang="en-US" dirty="0" err="1" smtClean="0"/>
              <a:t>Banosh</a:t>
            </a:r>
            <a:r>
              <a:rPr lang="en-US" dirty="0" smtClean="0"/>
              <a:t> - </a:t>
            </a:r>
            <a:r>
              <a:rPr lang="uk-UA" dirty="0" smtClean="0"/>
              <a:t>бринза</a:t>
            </a:r>
            <a:endParaRPr lang="ru-RU" dirty="0"/>
          </a:p>
        </p:txBody>
      </p:sp>
      <p:pic>
        <p:nvPicPr>
          <p:cNvPr id="22532" name="Picture 4" descr="http://blog.bestiya.net/wp-content/uploads/2010/11/%D0%9C%D0%B0%D0%BC%D0%B0%D0%BB%D1%8B%D0%B3%D0%B0-%D0%BC%D0%BE%D0%BB%D0%B4%D0%B0%D0%B2%D1%81%D0%BA%D0%B0%D1%8F.jpg"/>
          <p:cNvPicPr>
            <a:picLocks noChangeAspect="1" noChangeArrowheads="1"/>
          </p:cNvPicPr>
          <p:nvPr/>
        </p:nvPicPr>
        <p:blipFill>
          <a:blip r:embed="rId2"/>
          <a:srcRect/>
          <a:stretch>
            <a:fillRect/>
          </a:stretch>
        </p:blipFill>
        <p:spPr bwMode="auto">
          <a:xfrm>
            <a:off x="4786314" y="1500174"/>
            <a:ext cx="3857652" cy="2897525"/>
          </a:xfrm>
          <a:prstGeom prst="rect">
            <a:avLst/>
          </a:prstGeom>
          <a:noFill/>
        </p:spPr>
      </p:pic>
      <p:pic>
        <p:nvPicPr>
          <p:cNvPr id="22534" name="Picture 6" descr="http://fitfan.ru/uploads/posts/2010-09/1284911085_brynza.jpg"/>
          <p:cNvPicPr>
            <a:picLocks noChangeAspect="1" noChangeArrowheads="1"/>
          </p:cNvPicPr>
          <p:nvPr/>
        </p:nvPicPr>
        <p:blipFill>
          <a:blip r:embed="rId3"/>
          <a:srcRect/>
          <a:stretch>
            <a:fillRect/>
          </a:stretch>
        </p:blipFill>
        <p:spPr bwMode="auto">
          <a:xfrm>
            <a:off x="500034" y="1785926"/>
            <a:ext cx="3619496" cy="2410255"/>
          </a:xfrm>
          <a:prstGeom prst="rect">
            <a:avLst/>
          </a:prstGeom>
          <a:noFill/>
        </p:spPr>
      </p:pic>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7239000" cy="1143000"/>
          </a:xfrm>
        </p:spPr>
        <p:txBody>
          <a:bodyPr/>
          <a:lstStyle/>
          <a:p>
            <a:r>
              <a:rPr lang="en-US" dirty="0" smtClean="0">
                <a:latin typeface="Baskerville Old Face" pitchFamily="18" charset="0"/>
              </a:rPr>
              <a:t>Drinks</a:t>
            </a:r>
            <a:endParaRPr lang="ru-RU" dirty="0"/>
          </a:p>
        </p:txBody>
      </p:sp>
      <p:sp>
        <p:nvSpPr>
          <p:cNvPr id="3" name="Содержимое 2"/>
          <p:cNvSpPr>
            <a:spLocks noGrp="1"/>
          </p:cNvSpPr>
          <p:nvPr>
            <p:ph idx="1"/>
          </p:nvPr>
        </p:nvSpPr>
        <p:spPr>
          <a:xfrm>
            <a:off x="2786050" y="1571612"/>
            <a:ext cx="5214974" cy="4572032"/>
          </a:xfrm>
        </p:spPr>
        <p:txBody>
          <a:bodyPr>
            <a:normAutofit fontScale="70000" lnSpcReduction="20000"/>
          </a:bodyPr>
          <a:lstStyle/>
          <a:p>
            <a:r>
              <a:rPr lang="en-US" dirty="0"/>
              <a:t>The most popular drinks in Ukrainian cuisine is milk products such as fermented baked milk and voltage milk. One of the most famous of drinks in Ukrainian cuisine is </a:t>
            </a:r>
            <a:r>
              <a:rPr lang="en-US" dirty="0" err="1"/>
              <a:t>uzvar</a:t>
            </a:r>
            <a:r>
              <a:rPr lang="en-US" dirty="0"/>
              <a:t>. And from ancient time in Ukraine drink kvass: bread – with crackers, fruit - of wilding – kvass and mealy. And such drinks as tea and coffee have long since become usual throughout Ukraine.  </a:t>
            </a:r>
            <a:endParaRPr lang="ru-RU" dirty="0"/>
          </a:p>
          <a:p>
            <a:pPr>
              <a:buNone/>
            </a:pPr>
            <a:r>
              <a:rPr lang="en-US" dirty="0"/>
              <a:t>  </a:t>
            </a:r>
            <a:r>
              <a:rPr lang="en-US" dirty="0" smtClean="0"/>
              <a:t>                 </a:t>
            </a:r>
            <a:r>
              <a:rPr lang="en-US" sz="4200" dirty="0" smtClean="0"/>
              <a:t>Alcohol </a:t>
            </a:r>
            <a:r>
              <a:rPr lang="en-US" sz="4200" dirty="0"/>
              <a:t>drinks</a:t>
            </a:r>
            <a:endParaRPr lang="ru-RU" sz="4200" dirty="0"/>
          </a:p>
          <a:p>
            <a:r>
              <a:rPr lang="en-US" dirty="0"/>
              <a:t>   An integral features of festive meal is alcoholic drinks – variety of vodka, brandy, wine, fortified liqueurs. Many recipes for alcoholic drinks  famous  from ancient times</a:t>
            </a:r>
            <a:r>
              <a:rPr lang="en-US" dirty="0" smtClean="0"/>
              <a:t>. In our times </a:t>
            </a:r>
            <a:r>
              <a:rPr lang="en-US" dirty="0" err="1" smtClean="0"/>
              <a:t>Odesa’s</a:t>
            </a:r>
            <a:r>
              <a:rPr lang="en-US" dirty="0" smtClean="0"/>
              <a:t> wine and </a:t>
            </a:r>
            <a:r>
              <a:rPr lang="en-US" dirty="0" err="1" smtClean="0"/>
              <a:t>Carpathean</a:t>
            </a:r>
            <a:r>
              <a:rPr lang="en-US" dirty="0" smtClean="0"/>
              <a:t> brandy famous all over the world.</a:t>
            </a:r>
            <a:endParaRPr lang="ru-RU" dirty="0"/>
          </a:p>
          <a:p>
            <a:endParaRPr lang="ru-RU" dirty="0"/>
          </a:p>
        </p:txBody>
      </p:sp>
      <p:pic>
        <p:nvPicPr>
          <p:cNvPr id="23556" name="Picture 4" descr="http://stat8.blog.ru/lr/0a1bc57bee1394f44bc2201dc0ae5098"/>
          <p:cNvPicPr>
            <a:picLocks noChangeAspect="1" noChangeArrowheads="1"/>
          </p:cNvPicPr>
          <p:nvPr/>
        </p:nvPicPr>
        <p:blipFill>
          <a:blip r:embed="rId2"/>
          <a:srcRect/>
          <a:stretch>
            <a:fillRect/>
          </a:stretch>
        </p:blipFill>
        <p:spPr bwMode="auto">
          <a:xfrm>
            <a:off x="277331" y="1705309"/>
            <a:ext cx="2643206" cy="2433744"/>
          </a:xfrm>
          <a:prstGeom prst="rect">
            <a:avLst/>
          </a:prstGeom>
          <a:noFill/>
        </p:spPr>
      </p:pic>
      <p:pic>
        <p:nvPicPr>
          <p:cNvPr id="7" name="Рисунок 6" descr="http://www.rotorhouse.ru/data/1FrenchTomPrivateSelectionR.jpg"/>
          <p:cNvPicPr/>
          <p:nvPr/>
        </p:nvPicPr>
        <p:blipFill>
          <a:blip r:embed="rId3" cstate="print"/>
          <a:srcRect/>
          <a:stretch>
            <a:fillRect/>
          </a:stretch>
        </p:blipFill>
        <p:spPr bwMode="auto">
          <a:xfrm>
            <a:off x="642910" y="4000504"/>
            <a:ext cx="2062165" cy="221639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Apex</Template>
  <TotalTime>194</TotalTime>
  <Words>756</Words>
  <Application>Microsoft Office PowerPoint</Application>
  <PresentationFormat>Экран (4:3)</PresentationFormat>
  <Paragraphs>41</Paragraphs>
  <Slides>11</Slides>
  <Notes>1</Notes>
  <HiddenSlides>0</HiddenSlides>
  <MMClips>0</MMClips>
  <ScaleCrop>false</ScaleCrop>
  <HeadingPairs>
    <vt:vector size="4" baseType="variant">
      <vt:variant>
        <vt:lpstr>Тема</vt:lpstr>
      </vt:variant>
      <vt:variant>
        <vt:i4>7</vt:i4>
      </vt:variant>
      <vt:variant>
        <vt:lpstr>Заголовки слайдов</vt:lpstr>
      </vt:variant>
      <vt:variant>
        <vt:i4>11</vt:i4>
      </vt:variant>
    </vt:vector>
  </HeadingPairs>
  <TitlesOfParts>
    <vt:vector size="18" baseType="lpstr">
      <vt:lpstr>Апекс</vt:lpstr>
      <vt:lpstr>1_Апекс</vt:lpstr>
      <vt:lpstr>Бумажная</vt:lpstr>
      <vt:lpstr>Трек</vt:lpstr>
      <vt:lpstr>Литейная</vt:lpstr>
      <vt:lpstr>Модульная</vt:lpstr>
      <vt:lpstr>Изящная</vt:lpstr>
      <vt:lpstr>Ukrainian traditional cuisine!</vt:lpstr>
      <vt:lpstr>History</vt:lpstr>
      <vt:lpstr>Слайд 3</vt:lpstr>
      <vt:lpstr>Main course</vt:lpstr>
      <vt:lpstr>Meat and fish</vt:lpstr>
      <vt:lpstr>Слайд 6</vt:lpstr>
      <vt:lpstr>Flour dishes</vt:lpstr>
      <vt:lpstr>Hominy - мамалига</vt:lpstr>
      <vt:lpstr>Drinks</vt:lpstr>
      <vt:lpstr>Voltage milk – пряжене молоко</vt:lpstr>
      <vt:lpstr>Слайд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Ukrainian traditional cuisine!</dc:title>
  <dc:creator>Admin</dc:creator>
  <cp:lastModifiedBy>Admin</cp:lastModifiedBy>
  <cp:revision>21</cp:revision>
  <dcterms:created xsi:type="dcterms:W3CDTF">2011-02-12T13:37:23Z</dcterms:created>
  <dcterms:modified xsi:type="dcterms:W3CDTF">2011-03-08T08:42:40Z</dcterms:modified>
</cp:coreProperties>
</file>