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79" r:id="rId10"/>
    <p:sldId id="28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18.03.2012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571744"/>
            <a:ext cx="6858048" cy="1828800"/>
          </a:xfrm>
        </p:spPr>
        <p:txBody>
          <a:bodyPr>
            <a:normAutofit/>
          </a:bodyPr>
          <a:lstStyle/>
          <a:p>
            <a:r>
              <a:rPr lang="uk-UA" dirty="0" smtClean="0"/>
              <a:t>Лондонська національна галерея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0px-National_Gallery_London_Sainsbury_Wing_2006-04-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/>
              <a:t>Відкриття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подальша</a:t>
            </a:r>
            <a:r>
              <a:rPr lang="ru-RU" b="1" dirty="0" smtClean="0"/>
              <a:t> </a:t>
            </a:r>
            <a:r>
              <a:rPr lang="ru-RU" b="1" dirty="0" err="1" smtClean="0"/>
              <a:t>історія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50"/>
            <a:ext cx="8229600" cy="5357850"/>
          </a:xfrm>
        </p:spPr>
        <p:txBody>
          <a:bodyPr/>
          <a:lstStyle/>
          <a:p>
            <a:pPr>
              <a:buNone/>
            </a:pPr>
            <a:r>
              <a:rPr lang="ru-RU" dirty="0" err="1" smtClean="0"/>
              <a:t>Відкрито</a:t>
            </a:r>
            <a:r>
              <a:rPr lang="ru-RU" dirty="0" smtClean="0"/>
              <a:t> 9 </a:t>
            </a:r>
            <a:r>
              <a:rPr lang="ru-RU" dirty="0" err="1" smtClean="0"/>
              <a:t>квітня</a:t>
            </a:r>
            <a:r>
              <a:rPr lang="ru-RU" dirty="0" smtClean="0"/>
              <a:t> 1839 року. </a:t>
            </a:r>
            <a:r>
              <a:rPr lang="ru-RU" dirty="0" err="1" smtClean="0"/>
              <a:t>Іноді</a:t>
            </a:r>
            <a:r>
              <a:rPr lang="ru-RU" dirty="0" smtClean="0"/>
              <a:t> датою </a:t>
            </a:r>
            <a:r>
              <a:rPr lang="ru-RU" dirty="0" err="1" smtClean="0"/>
              <a:t>заснування</a:t>
            </a:r>
            <a:r>
              <a:rPr lang="ru-RU" dirty="0" smtClean="0"/>
              <a:t> </a:t>
            </a:r>
            <a:r>
              <a:rPr lang="ru-RU" dirty="0" err="1" smtClean="0"/>
              <a:t>вважають</a:t>
            </a:r>
            <a:r>
              <a:rPr lang="ru-RU" dirty="0" smtClean="0"/>
              <a:t> </a:t>
            </a:r>
            <a:r>
              <a:rPr lang="ru-RU" dirty="0" err="1" smtClean="0"/>
              <a:t>травень</a:t>
            </a:r>
            <a:r>
              <a:rPr lang="ru-RU" dirty="0" smtClean="0"/>
              <a:t> 1824 року, коли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придбано</a:t>
            </a:r>
            <a:r>
              <a:rPr lang="ru-RU" dirty="0" smtClean="0"/>
              <a:t> </a:t>
            </a:r>
            <a:r>
              <a:rPr lang="ru-RU" dirty="0" err="1" smtClean="0"/>
              <a:t>колекцію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38 картин </a:t>
            </a:r>
            <a:r>
              <a:rPr lang="ru-RU" dirty="0" err="1" smtClean="0"/>
              <a:t>Ангерстейна</a:t>
            </a:r>
            <a:r>
              <a:rPr lang="ru-RU" dirty="0" smtClean="0"/>
              <a:t>, яка стала ядром </a:t>
            </a:r>
            <a:r>
              <a:rPr lang="ru-RU" dirty="0" err="1" smtClean="0"/>
              <a:t>майбутньої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. У 1824 </a:t>
            </a:r>
            <a:r>
              <a:rPr lang="ru-RU" dirty="0" err="1" smtClean="0"/>
              <a:t>році</a:t>
            </a:r>
            <a:r>
              <a:rPr lang="ru-RU" dirty="0" smtClean="0"/>
              <a:t> уряд </a:t>
            </a:r>
            <a:r>
              <a:rPr lang="ru-RU" dirty="0" err="1" smtClean="0"/>
              <a:t>вирішив</a:t>
            </a:r>
            <a:r>
              <a:rPr lang="ru-RU" dirty="0" smtClean="0"/>
              <a:t> </a:t>
            </a:r>
            <a:r>
              <a:rPr lang="ru-RU" dirty="0" err="1" smtClean="0"/>
              <a:t>придбати</a:t>
            </a:r>
            <a:r>
              <a:rPr lang="ru-RU" dirty="0" smtClean="0"/>
              <a:t> </a:t>
            </a:r>
            <a:r>
              <a:rPr lang="ru-RU" dirty="0" err="1" smtClean="0"/>
              <a:t>колекцію</a:t>
            </a:r>
            <a:r>
              <a:rPr lang="ru-RU" dirty="0" smtClean="0"/>
              <a:t> </a:t>
            </a:r>
            <a:r>
              <a:rPr lang="ru-RU" dirty="0" err="1" smtClean="0"/>
              <a:t>банкіра</a:t>
            </a:r>
            <a:r>
              <a:rPr lang="ru-RU" dirty="0" smtClean="0"/>
              <a:t> </a:t>
            </a:r>
            <a:r>
              <a:rPr lang="ru-RU" dirty="0" err="1" smtClean="0"/>
              <a:t>Ангерстейна</a:t>
            </a:r>
            <a:r>
              <a:rPr lang="ru-RU" dirty="0" smtClean="0"/>
              <a:t>: </a:t>
            </a:r>
            <a:r>
              <a:rPr lang="ru-RU" dirty="0" err="1" smtClean="0"/>
              <a:t>п'ять</a:t>
            </a:r>
            <a:r>
              <a:rPr lang="ru-RU" dirty="0" smtClean="0"/>
              <a:t> </a:t>
            </a:r>
            <a:r>
              <a:rPr lang="ru-RU" dirty="0" err="1" smtClean="0"/>
              <a:t>пейзажів</a:t>
            </a:r>
            <a:r>
              <a:rPr lang="ru-RU" dirty="0" smtClean="0"/>
              <a:t> Клода </a:t>
            </a:r>
            <a:r>
              <a:rPr lang="ru-RU" dirty="0" err="1" smtClean="0"/>
              <a:t>Лоррена</a:t>
            </a:r>
            <a:r>
              <a:rPr lang="ru-RU" dirty="0" smtClean="0"/>
              <a:t>, полотно </a:t>
            </a:r>
            <a:r>
              <a:rPr lang="ru-RU" dirty="0" err="1" smtClean="0"/>
              <a:t>Себастьяно</a:t>
            </a:r>
            <a:r>
              <a:rPr lang="ru-RU" dirty="0" smtClean="0"/>
              <a:t> </a:t>
            </a:r>
            <a:r>
              <a:rPr lang="ru-RU" dirty="0" err="1" smtClean="0"/>
              <a:t>дель</a:t>
            </a:r>
            <a:r>
              <a:rPr lang="ru-RU" dirty="0" smtClean="0"/>
              <a:t> </a:t>
            </a:r>
            <a:r>
              <a:rPr lang="ru-RU" dirty="0" err="1" smtClean="0"/>
              <a:t>Пйомбо</a:t>
            </a:r>
            <a:r>
              <a:rPr lang="ru-RU" dirty="0" smtClean="0"/>
              <a:t> «</a:t>
            </a:r>
            <a:r>
              <a:rPr lang="ru-RU" dirty="0" err="1" smtClean="0"/>
              <a:t>Воскресіння</a:t>
            </a:r>
            <a:r>
              <a:rPr lang="ru-RU" dirty="0" smtClean="0"/>
              <a:t> Лазаря», </a:t>
            </a:r>
            <a:r>
              <a:rPr lang="ru-RU" dirty="0" err="1" smtClean="0"/>
              <a:t>картини</a:t>
            </a:r>
            <a:r>
              <a:rPr lang="ru-RU" dirty="0" smtClean="0"/>
              <a:t> «Венера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Адоніс</a:t>
            </a:r>
            <a:r>
              <a:rPr lang="ru-RU" dirty="0" smtClean="0"/>
              <a:t>» </a:t>
            </a:r>
            <a:r>
              <a:rPr lang="ru-RU" dirty="0" err="1" smtClean="0"/>
              <a:t>Тіціана</a:t>
            </a:r>
            <a:r>
              <a:rPr lang="ru-RU" dirty="0" smtClean="0"/>
              <a:t>, «</a:t>
            </a:r>
            <a:r>
              <a:rPr lang="ru-RU" dirty="0" err="1" smtClean="0"/>
              <a:t>Викрадення</a:t>
            </a:r>
            <a:r>
              <a:rPr lang="ru-RU" dirty="0" smtClean="0"/>
              <a:t> </a:t>
            </a:r>
            <a:r>
              <a:rPr lang="ru-RU" dirty="0" err="1" smtClean="0"/>
              <a:t>сабінянок</a:t>
            </a:r>
            <a:r>
              <a:rPr lang="ru-RU" dirty="0" smtClean="0"/>
              <a:t>» Рубенса, </a:t>
            </a:r>
            <a:r>
              <a:rPr lang="ru-RU" dirty="0" err="1" smtClean="0"/>
              <a:t>хогартівську</a:t>
            </a:r>
            <a:r>
              <a:rPr lang="ru-RU" dirty="0" smtClean="0"/>
              <a:t> </a:t>
            </a:r>
            <a:r>
              <a:rPr lang="ru-RU" dirty="0" err="1" smtClean="0"/>
              <a:t>серію</a:t>
            </a:r>
            <a:r>
              <a:rPr lang="ru-RU" dirty="0" smtClean="0"/>
              <a:t> «</a:t>
            </a:r>
            <a:r>
              <a:rPr lang="ru-RU" dirty="0" err="1" smtClean="0"/>
              <a:t>Модний</a:t>
            </a:r>
            <a:r>
              <a:rPr lang="ru-RU" dirty="0" smtClean="0"/>
              <a:t> </a:t>
            </a:r>
            <a:r>
              <a:rPr lang="ru-RU" dirty="0" err="1" smtClean="0"/>
              <a:t>шлюб</a:t>
            </a:r>
            <a:r>
              <a:rPr lang="ru-RU" dirty="0" smtClean="0"/>
              <a:t>», портрет </a:t>
            </a:r>
            <a:r>
              <a:rPr lang="ru-RU" dirty="0" err="1" smtClean="0"/>
              <a:t>адмірала</a:t>
            </a:r>
            <a:r>
              <a:rPr lang="ru-RU" dirty="0" smtClean="0"/>
              <a:t> </a:t>
            </a:r>
            <a:r>
              <a:rPr lang="ru-RU" dirty="0" err="1" smtClean="0"/>
              <a:t>Гітфілда</a:t>
            </a:r>
            <a:r>
              <a:rPr lang="ru-RU" dirty="0" smtClean="0"/>
              <a:t> </a:t>
            </a:r>
            <a:r>
              <a:rPr lang="ru-RU" dirty="0" err="1" smtClean="0"/>
              <a:t>пензля</a:t>
            </a:r>
            <a:r>
              <a:rPr lang="ru-RU" dirty="0" smtClean="0"/>
              <a:t> </a:t>
            </a:r>
            <a:r>
              <a:rPr lang="ru-RU" dirty="0" err="1" smtClean="0"/>
              <a:t>Рейнольдса</a:t>
            </a:r>
            <a:r>
              <a:rPr lang="ru-RU" dirty="0" smtClean="0"/>
              <a:t> та «</a:t>
            </a:r>
            <a:r>
              <a:rPr lang="ru-RU" dirty="0" err="1" smtClean="0"/>
              <a:t>Сільське</a:t>
            </a:r>
            <a:r>
              <a:rPr lang="ru-RU" dirty="0" smtClean="0"/>
              <a:t> свято» </a:t>
            </a:r>
            <a:r>
              <a:rPr lang="ru-RU" dirty="0" err="1" smtClean="0"/>
              <a:t>Вілкі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74"/>
            <a:ext cx="8229600" cy="55007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dirty="0" err="1" smtClean="0"/>
              <a:t>Картини</a:t>
            </a:r>
            <a:r>
              <a:rPr lang="ru-RU" sz="2800" dirty="0" smtClean="0"/>
              <a:t> </a:t>
            </a:r>
            <a:r>
              <a:rPr lang="ru-RU" sz="2800" dirty="0" err="1" smtClean="0"/>
              <a:t>виставлялися</a:t>
            </a:r>
            <a:r>
              <a:rPr lang="ru-RU" sz="2800" dirty="0" smtClean="0"/>
              <a:t> на </a:t>
            </a:r>
            <a:r>
              <a:rPr lang="ru-RU" sz="2800" dirty="0" err="1" smtClean="0"/>
              <a:t>вулиці</a:t>
            </a:r>
            <a:r>
              <a:rPr lang="ru-RU" sz="2800" dirty="0" smtClean="0"/>
              <a:t> </a:t>
            </a:r>
            <a:r>
              <a:rPr lang="ru-RU" sz="2800" dirty="0" err="1" smtClean="0"/>
              <a:t>Пелл-Мелл</a:t>
            </a:r>
            <a:r>
              <a:rPr lang="ru-RU" sz="2800" dirty="0" smtClean="0"/>
              <a:t> в </a:t>
            </a:r>
            <a:r>
              <a:rPr lang="ru-RU" sz="2800" dirty="0" err="1" smtClean="0"/>
              <a:t>будинку</a:t>
            </a:r>
            <a:r>
              <a:rPr lang="ru-RU" sz="2800" dirty="0" smtClean="0"/>
              <a:t> № 105. 2 </a:t>
            </a:r>
            <a:r>
              <a:rPr lang="ru-RU" sz="2800" dirty="0" err="1" smtClean="0"/>
              <a:t>квітня</a:t>
            </a:r>
            <a:r>
              <a:rPr lang="ru-RU" sz="2800" dirty="0" smtClean="0"/>
              <a:t> 1824 року парламент </a:t>
            </a:r>
            <a:r>
              <a:rPr lang="ru-RU" sz="2800" dirty="0" err="1" smtClean="0"/>
              <a:t>ухвалив</a:t>
            </a:r>
            <a:r>
              <a:rPr lang="ru-RU" sz="2800" dirty="0" smtClean="0"/>
              <a:t> </a:t>
            </a:r>
            <a:r>
              <a:rPr lang="ru-RU" sz="2800" dirty="0" err="1" smtClean="0"/>
              <a:t>виділити</a:t>
            </a:r>
            <a:r>
              <a:rPr lang="ru-RU" sz="2800" dirty="0" smtClean="0"/>
              <a:t> для </a:t>
            </a:r>
            <a:r>
              <a:rPr lang="ru-RU" sz="2800" dirty="0" err="1" smtClean="0"/>
              <a:t>цієї</a:t>
            </a:r>
            <a:r>
              <a:rPr lang="ru-RU" sz="2800" dirty="0" smtClean="0"/>
              <a:t> мети 57 тис. </a:t>
            </a:r>
            <a:r>
              <a:rPr lang="ru-RU" sz="2800" dirty="0" err="1" smtClean="0"/>
              <a:t>фунтів</a:t>
            </a:r>
            <a:r>
              <a:rPr lang="ru-RU" sz="2800" dirty="0" smtClean="0"/>
              <a:t> </a:t>
            </a:r>
            <a:r>
              <a:rPr lang="ru-RU" sz="2800" dirty="0" err="1" smtClean="0"/>
              <a:t>стерлінгів</a:t>
            </a:r>
            <a:r>
              <a:rPr lang="ru-RU" sz="2800" dirty="0" smtClean="0"/>
              <a:t> разом </a:t>
            </a:r>
            <a:r>
              <a:rPr lang="ru-RU" sz="2800" dirty="0" err="1" smtClean="0"/>
              <a:t>з</a:t>
            </a:r>
            <a:r>
              <a:rPr lang="ru-RU" sz="2800" dirty="0" smtClean="0"/>
              <a:t> 3 тис. </a:t>
            </a:r>
            <a:r>
              <a:rPr lang="ru-RU" sz="2800" dirty="0" err="1" smtClean="0"/>
              <a:t>фунтів</a:t>
            </a:r>
            <a:r>
              <a:rPr lang="ru-RU" sz="2800" dirty="0" smtClean="0"/>
              <a:t> на </a:t>
            </a:r>
            <a:r>
              <a:rPr lang="ru-RU" sz="2800" dirty="0" err="1" smtClean="0"/>
              <a:t>перші</a:t>
            </a:r>
            <a:r>
              <a:rPr lang="ru-RU" sz="2800" dirty="0" smtClean="0"/>
              <a:t> потреби </a:t>
            </a:r>
            <a:r>
              <a:rPr lang="ru-RU" sz="2800" dirty="0" err="1" smtClean="0"/>
              <a:t>галереї</a:t>
            </a:r>
            <a:r>
              <a:rPr lang="ru-RU" sz="2800" dirty="0" smtClean="0"/>
              <a:t>. </a:t>
            </a:r>
            <a:r>
              <a:rPr lang="ru-RU" sz="2800" dirty="0" err="1" smtClean="0"/>
              <a:t>Згодом</a:t>
            </a:r>
            <a:r>
              <a:rPr lang="ru-RU" sz="2800" dirty="0" smtClean="0"/>
              <a:t> </a:t>
            </a:r>
            <a:r>
              <a:rPr lang="ru-RU" sz="2800" dirty="0" err="1" smtClean="0"/>
              <a:t>новими</a:t>
            </a:r>
            <a:r>
              <a:rPr lang="ru-RU" sz="2800" dirty="0" smtClean="0"/>
              <a:t> картинами </a:t>
            </a:r>
            <a:r>
              <a:rPr lang="ru-RU" sz="2800" dirty="0" err="1" smtClean="0"/>
              <a:t>колекцію</a:t>
            </a:r>
            <a:r>
              <a:rPr lang="ru-RU" sz="2800" dirty="0" smtClean="0"/>
              <a:t> </a:t>
            </a:r>
            <a:r>
              <a:rPr lang="ru-RU" sz="2800" dirty="0" err="1" smtClean="0"/>
              <a:t>поповнив</a:t>
            </a:r>
            <a:r>
              <a:rPr lang="ru-RU" sz="2800" dirty="0" smtClean="0"/>
              <a:t> Джордж </a:t>
            </a:r>
            <a:r>
              <a:rPr lang="ru-RU" sz="2800" dirty="0" err="1" smtClean="0"/>
              <a:t>Бомонт</a:t>
            </a:r>
            <a:r>
              <a:rPr lang="ru-RU" sz="2800" dirty="0" smtClean="0"/>
              <a:t>: </a:t>
            </a:r>
            <a:r>
              <a:rPr lang="ru-RU" sz="2800" dirty="0" err="1" smtClean="0"/>
              <a:t>пейзажКаналетто</a:t>
            </a:r>
            <a:r>
              <a:rPr lang="ru-RU" sz="2800" dirty="0" smtClean="0"/>
              <a:t> «</a:t>
            </a:r>
            <a:r>
              <a:rPr lang="ru-RU" sz="2800" dirty="0" err="1" smtClean="0"/>
              <a:t>Будинок</a:t>
            </a:r>
            <a:r>
              <a:rPr lang="ru-RU" sz="2800" dirty="0" smtClean="0"/>
              <a:t> </a:t>
            </a:r>
            <a:r>
              <a:rPr lang="ru-RU" sz="2800" dirty="0" err="1" smtClean="0"/>
              <a:t>каменяра</a:t>
            </a:r>
            <a:r>
              <a:rPr lang="ru-RU" sz="2800" dirty="0" smtClean="0"/>
              <a:t>», </a:t>
            </a:r>
            <a:r>
              <a:rPr lang="ru-RU" sz="2800" dirty="0" err="1" smtClean="0"/>
              <a:t>композиція</a:t>
            </a:r>
            <a:r>
              <a:rPr lang="ru-RU" sz="2800" dirty="0" smtClean="0"/>
              <a:t> Веста «Орест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Пілад</a:t>
            </a:r>
            <a:r>
              <a:rPr lang="ru-RU" sz="2800" dirty="0" smtClean="0"/>
              <a:t>», </a:t>
            </a:r>
            <a:r>
              <a:rPr lang="ru-RU" sz="2800" dirty="0" err="1" smtClean="0"/>
              <a:t>Вілкі</a:t>
            </a:r>
            <a:r>
              <a:rPr lang="ru-RU" sz="2800" dirty="0" smtClean="0"/>
              <a:t> «</a:t>
            </a:r>
            <a:r>
              <a:rPr lang="ru-RU" sz="2800" dirty="0" err="1" smtClean="0"/>
              <a:t>Сліпий</a:t>
            </a:r>
            <a:r>
              <a:rPr lang="ru-RU" sz="2800" dirty="0" smtClean="0"/>
              <a:t> </a:t>
            </a:r>
            <a:r>
              <a:rPr lang="ru-RU" sz="2800" dirty="0" err="1" smtClean="0"/>
              <a:t>скрипаль</a:t>
            </a:r>
            <a:r>
              <a:rPr lang="ru-RU" sz="2800" dirty="0" smtClean="0"/>
              <a:t>», пейзаж Рубенса «Пейзаж </a:t>
            </a:r>
            <a:r>
              <a:rPr lang="ru-RU" sz="2800" dirty="0" err="1" smtClean="0"/>
              <a:t>із</a:t>
            </a:r>
            <a:r>
              <a:rPr lang="ru-RU" sz="2800" dirty="0" smtClean="0"/>
              <a:t> замком Стен». </a:t>
            </a:r>
            <a:r>
              <a:rPr lang="ru-RU" sz="2800" dirty="0" err="1" smtClean="0"/>
              <a:t>Кількість</a:t>
            </a:r>
            <a:r>
              <a:rPr lang="ru-RU" sz="2800" dirty="0" smtClean="0"/>
              <a:t> картин </a:t>
            </a:r>
            <a:r>
              <a:rPr lang="ru-RU" sz="2800" dirty="0" err="1" smtClean="0"/>
              <a:t>досягла</a:t>
            </a:r>
            <a:r>
              <a:rPr lang="ru-RU" sz="2800" dirty="0" smtClean="0"/>
              <a:t> 54.</a:t>
            </a:r>
            <a:endParaRPr lang="ru-RU" sz="2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63579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1831 року галерея </a:t>
            </a:r>
            <a:r>
              <a:rPr lang="ru-RU" dirty="0" err="1" smtClean="0"/>
              <a:t>поповнилася</a:t>
            </a:r>
            <a:r>
              <a:rPr lang="ru-RU" dirty="0" smtClean="0"/>
              <a:t> великою </a:t>
            </a:r>
            <a:r>
              <a:rPr lang="ru-RU" dirty="0" err="1" smtClean="0"/>
              <a:t>кількістю</a:t>
            </a:r>
            <a:r>
              <a:rPr lang="ru-RU" dirty="0" smtClean="0"/>
              <a:t> картин,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заповідав</a:t>
            </a:r>
            <a:r>
              <a:rPr lang="ru-RU" dirty="0" smtClean="0"/>
              <a:t> </a:t>
            </a:r>
            <a:r>
              <a:rPr lang="ru-RU" dirty="0" err="1" smtClean="0"/>
              <a:t>колекціонер</a:t>
            </a:r>
            <a:r>
              <a:rPr lang="ru-RU" dirty="0" smtClean="0"/>
              <a:t> </a:t>
            </a:r>
            <a:r>
              <a:rPr lang="ru-RU" dirty="0" err="1" smtClean="0"/>
              <a:t>Голуелл-Карр</a:t>
            </a:r>
            <a:r>
              <a:rPr lang="ru-RU" dirty="0" smtClean="0"/>
              <a:t> («</a:t>
            </a:r>
            <a:r>
              <a:rPr lang="ru-RU" dirty="0" err="1" smtClean="0"/>
              <a:t>Святий</a:t>
            </a:r>
            <a:r>
              <a:rPr lang="ru-RU" dirty="0" smtClean="0"/>
              <a:t> </a:t>
            </a:r>
            <a:r>
              <a:rPr lang="ru-RU" dirty="0" err="1" smtClean="0"/>
              <a:t>Георгій</a:t>
            </a:r>
            <a:r>
              <a:rPr lang="ru-RU" dirty="0" smtClean="0"/>
              <a:t>» </a:t>
            </a:r>
            <a:r>
              <a:rPr lang="ru-RU" dirty="0" err="1" smtClean="0"/>
              <a:t>Тінторетто</a:t>
            </a:r>
            <a:r>
              <a:rPr lang="ru-RU" dirty="0" smtClean="0"/>
              <a:t>, «</a:t>
            </a:r>
            <a:r>
              <a:rPr lang="ru-RU" dirty="0" err="1" smtClean="0"/>
              <a:t>Святе</a:t>
            </a:r>
            <a:r>
              <a:rPr lang="ru-RU" dirty="0" smtClean="0"/>
              <a:t> </a:t>
            </a:r>
            <a:r>
              <a:rPr lang="ru-RU" dirty="0" err="1" smtClean="0"/>
              <a:t>сімейство</a:t>
            </a:r>
            <a:r>
              <a:rPr lang="ru-RU" dirty="0" smtClean="0"/>
              <a:t>» </a:t>
            </a:r>
            <a:r>
              <a:rPr lang="ru-RU" dirty="0" err="1" smtClean="0"/>
              <a:t>Тіціана</a:t>
            </a:r>
            <a:r>
              <a:rPr lang="ru-RU" dirty="0" smtClean="0"/>
              <a:t>, «</a:t>
            </a:r>
            <a:r>
              <a:rPr lang="ru-RU" dirty="0" err="1" smtClean="0"/>
              <a:t>Святе</a:t>
            </a:r>
            <a:r>
              <a:rPr lang="ru-RU" dirty="0" smtClean="0"/>
              <a:t> </a:t>
            </a:r>
            <a:r>
              <a:rPr lang="ru-RU" dirty="0" err="1" smtClean="0"/>
              <a:t>сімейство</a:t>
            </a:r>
            <a:r>
              <a:rPr lang="ru-RU" dirty="0" smtClean="0"/>
              <a:t>» </a:t>
            </a:r>
            <a:r>
              <a:rPr lang="ru-RU" dirty="0" err="1" smtClean="0"/>
              <a:t>Андреа</a:t>
            </a:r>
            <a:r>
              <a:rPr lang="ru-RU" dirty="0" smtClean="0"/>
              <a:t> </a:t>
            </a:r>
            <a:r>
              <a:rPr lang="ru-RU" dirty="0" err="1" smtClean="0"/>
              <a:t>дель</a:t>
            </a:r>
            <a:r>
              <a:rPr lang="ru-RU" dirty="0" smtClean="0"/>
              <a:t> </a:t>
            </a:r>
            <a:r>
              <a:rPr lang="ru-RU" dirty="0" err="1" smtClean="0"/>
              <a:t>Сарто</a:t>
            </a:r>
            <a:r>
              <a:rPr lang="ru-RU" dirty="0" smtClean="0"/>
              <a:t> , «</a:t>
            </a:r>
            <a:r>
              <a:rPr lang="ru-RU" dirty="0" err="1" smtClean="0"/>
              <a:t>Жінка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купається</a:t>
            </a:r>
            <a:r>
              <a:rPr lang="ru-RU" dirty="0" smtClean="0"/>
              <a:t> в </a:t>
            </a:r>
            <a:r>
              <a:rPr lang="ru-RU" dirty="0" err="1" smtClean="0"/>
              <a:t>струмку</a:t>
            </a:r>
            <a:r>
              <a:rPr lang="ru-RU" dirty="0" smtClean="0"/>
              <a:t>» Рембрандта). У 1831 </a:t>
            </a:r>
            <a:r>
              <a:rPr lang="ru-RU" dirty="0" err="1" smtClean="0"/>
              <a:t>році</a:t>
            </a:r>
            <a:r>
              <a:rPr lang="ru-RU" dirty="0" smtClean="0"/>
              <a:t> в </a:t>
            </a:r>
            <a:r>
              <a:rPr lang="ru-RU" dirty="0" err="1" smtClean="0"/>
              <a:t>галереї</a:t>
            </a:r>
            <a:r>
              <a:rPr lang="ru-RU" dirty="0" smtClean="0"/>
              <a:t> </a:t>
            </a:r>
            <a:r>
              <a:rPr lang="ru-RU" dirty="0" err="1" smtClean="0"/>
              <a:t>налічувалося</a:t>
            </a:r>
            <a:r>
              <a:rPr lang="ru-RU" dirty="0" smtClean="0"/>
              <a:t> 105 картин.</a:t>
            </a:r>
          </a:p>
          <a:p>
            <a:pPr>
              <a:buNone/>
            </a:pP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 </a:t>
            </a:r>
            <a:r>
              <a:rPr lang="ru-RU" dirty="0" err="1" smtClean="0"/>
              <a:t>спричинило</a:t>
            </a:r>
            <a:r>
              <a:rPr lang="ru-RU" dirty="0" smtClean="0"/>
              <a:t> потребу </a:t>
            </a:r>
            <a:r>
              <a:rPr lang="ru-RU" dirty="0" err="1" smtClean="0"/>
              <a:t>відповідного</a:t>
            </a:r>
            <a:r>
              <a:rPr lang="ru-RU" dirty="0" smtClean="0"/>
              <a:t> </a:t>
            </a:r>
            <a:r>
              <a:rPr lang="ru-RU" dirty="0" err="1" smtClean="0"/>
              <a:t>приміщення</a:t>
            </a:r>
            <a:r>
              <a:rPr lang="ru-RU" dirty="0" smtClean="0"/>
              <a:t>. В 1831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почалося</a:t>
            </a:r>
            <a:r>
              <a:rPr lang="ru-RU" dirty="0" smtClean="0"/>
              <a:t> </a:t>
            </a:r>
            <a:r>
              <a:rPr lang="ru-RU" dirty="0" err="1" smtClean="0"/>
              <a:t>будівництво</a:t>
            </a:r>
            <a:r>
              <a:rPr lang="ru-RU" dirty="0" smtClean="0"/>
              <a:t> за проектом </a:t>
            </a:r>
            <a:r>
              <a:rPr lang="ru-RU" dirty="0" err="1" smtClean="0"/>
              <a:t>архітектора</a:t>
            </a:r>
            <a:r>
              <a:rPr lang="ru-RU" dirty="0" smtClean="0"/>
              <a:t> </a:t>
            </a:r>
            <a:r>
              <a:rPr lang="ru-RU" dirty="0" err="1" smtClean="0"/>
              <a:t>Вілкінса</a:t>
            </a:r>
            <a:r>
              <a:rPr lang="ru-RU" dirty="0" smtClean="0"/>
              <a:t> на 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стороні</a:t>
            </a:r>
            <a:r>
              <a:rPr lang="ru-RU" dirty="0" smtClean="0"/>
              <a:t> </a:t>
            </a:r>
            <a:r>
              <a:rPr lang="ru-RU" dirty="0" err="1" smtClean="0"/>
              <a:t>Трафальгарської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. У 1838 </a:t>
            </a:r>
            <a:r>
              <a:rPr lang="ru-RU" dirty="0" err="1" smtClean="0"/>
              <a:t>році</a:t>
            </a:r>
            <a:r>
              <a:rPr lang="ru-RU" dirty="0" smtClean="0"/>
              <a:t> галерея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урочисто</a:t>
            </a:r>
            <a:r>
              <a:rPr lang="ru-RU" dirty="0" smtClean="0"/>
              <a:t> </a:t>
            </a:r>
            <a:r>
              <a:rPr lang="ru-RU" dirty="0" err="1" smtClean="0"/>
              <a:t>відкрита</a:t>
            </a:r>
            <a:r>
              <a:rPr lang="ru-RU" dirty="0" smtClean="0"/>
              <a:t> для </a:t>
            </a:r>
            <a:r>
              <a:rPr lang="ru-RU" dirty="0" err="1" smtClean="0"/>
              <a:t>публіки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56102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В 1836 </a:t>
            </a:r>
            <a:r>
              <a:rPr lang="ru-RU" sz="3200" dirty="0" err="1" smtClean="0"/>
              <a:t>році</a:t>
            </a:r>
            <a:r>
              <a:rPr lang="ru-RU" sz="3200" dirty="0" smtClean="0"/>
              <a:t> </a:t>
            </a:r>
            <a:r>
              <a:rPr lang="ru-RU" sz="3200" dirty="0" err="1" smtClean="0"/>
              <a:t>було</a:t>
            </a:r>
            <a:r>
              <a:rPr lang="ru-RU" sz="3200" dirty="0" smtClean="0"/>
              <a:t> видано перший каталог </a:t>
            </a:r>
            <a:r>
              <a:rPr lang="ru-RU" sz="3200" dirty="0" err="1" smtClean="0"/>
              <a:t>всієї</a:t>
            </a:r>
            <a:r>
              <a:rPr lang="ru-RU" sz="3200" dirty="0" smtClean="0"/>
              <a:t> </a:t>
            </a:r>
            <a:r>
              <a:rPr lang="ru-RU" sz="3200" dirty="0" err="1" smtClean="0"/>
              <a:t>колекції</a:t>
            </a:r>
            <a:r>
              <a:rPr lang="ru-RU" sz="3200" dirty="0" smtClean="0"/>
              <a:t> в </a:t>
            </a:r>
            <a:r>
              <a:rPr lang="ru-RU" sz="3200" dirty="0" err="1" smtClean="0"/>
              <a:t>двох</a:t>
            </a:r>
            <a:r>
              <a:rPr lang="ru-RU" sz="3200" dirty="0" smtClean="0"/>
              <a:t> томах, в </a:t>
            </a:r>
            <a:r>
              <a:rPr lang="ru-RU" sz="3200" dirty="0" err="1" smtClean="0"/>
              <a:t>яких</a:t>
            </a:r>
            <a:r>
              <a:rPr lang="ru-RU" sz="3200" dirty="0" smtClean="0"/>
              <a:t> </a:t>
            </a:r>
            <a:r>
              <a:rPr lang="ru-RU" sz="3200" dirty="0" err="1" smtClean="0"/>
              <a:t>були</a:t>
            </a:r>
            <a:r>
              <a:rPr lang="ru-RU" sz="3200" dirty="0" smtClean="0"/>
              <a:t> </a:t>
            </a:r>
            <a:r>
              <a:rPr lang="ru-RU" sz="3200" dirty="0" err="1" smtClean="0"/>
              <a:t>дані</a:t>
            </a:r>
            <a:r>
              <a:rPr lang="ru-RU" sz="3200" dirty="0" smtClean="0"/>
              <a:t> про всі114 картин </a:t>
            </a:r>
            <a:r>
              <a:rPr lang="ru-RU" sz="3200" dirty="0" err="1" smtClean="0"/>
              <a:t>з</a:t>
            </a:r>
            <a:r>
              <a:rPr lang="ru-RU" sz="3200" dirty="0" smtClean="0"/>
              <a:t> </a:t>
            </a:r>
            <a:r>
              <a:rPr lang="ru-RU" sz="3200" dirty="0" err="1" smtClean="0"/>
              <a:t>докладним</a:t>
            </a:r>
            <a:r>
              <a:rPr lang="ru-RU" sz="3200" dirty="0" smtClean="0"/>
              <a:t> </a:t>
            </a:r>
            <a:r>
              <a:rPr lang="ru-RU" sz="3200" dirty="0" err="1" smtClean="0"/>
              <a:t>описом</a:t>
            </a:r>
            <a:r>
              <a:rPr lang="ru-RU" sz="3200" dirty="0" smtClean="0"/>
              <a:t> </a:t>
            </a:r>
            <a:r>
              <a:rPr lang="ru-RU" sz="3200" dirty="0" err="1" smtClean="0"/>
              <a:t>кожної</a:t>
            </a:r>
            <a:r>
              <a:rPr lang="ru-RU" sz="3200" dirty="0" smtClean="0"/>
              <a:t> </a:t>
            </a:r>
            <a:r>
              <a:rPr lang="ru-RU" sz="3200" dirty="0" err="1" smtClean="0"/>
              <a:t>з</a:t>
            </a:r>
            <a:r>
              <a:rPr lang="ru-RU" sz="3200" dirty="0" smtClean="0"/>
              <a:t> них.</a:t>
            </a:r>
          </a:p>
          <a:p>
            <a:pPr>
              <a:buNone/>
            </a:pPr>
            <a:r>
              <a:rPr lang="ru-RU" sz="3200" dirty="0" smtClean="0"/>
              <a:t>У 1838 </a:t>
            </a:r>
            <a:r>
              <a:rPr lang="ru-RU" sz="3200" dirty="0" err="1" smtClean="0"/>
              <a:t>році</a:t>
            </a:r>
            <a:r>
              <a:rPr lang="ru-RU" sz="3200" dirty="0" smtClean="0"/>
              <a:t> за </a:t>
            </a:r>
            <a:r>
              <a:rPr lang="ru-RU" sz="3200" dirty="0" err="1" smtClean="0"/>
              <a:t>заповітом</a:t>
            </a:r>
            <a:r>
              <a:rPr lang="ru-RU" sz="3200" dirty="0" smtClean="0"/>
              <a:t> лорда </a:t>
            </a:r>
            <a:r>
              <a:rPr lang="ru-RU" sz="3200" dirty="0" err="1" smtClean="0"/>
              <a:t>Фарнбру</a:t>
            </a:r>
            <a:r>
              <a:rPr lang="ru-RU" sz="3200" dirty="0" smtClean="0"/>
              <a:t> галерея </a:t>
            </a:r>
            <a:r>
              <a:rPr lang="ru-RU" sz="3200" dirty="0" err="1" smtClean="0"/>
              <a:t>поповнилася</a:t>
            </a:r>
            <a:r>
              <a:rPr lang="ru-RU" sz="3200" dirty="0" smtClean="0"/>
              <a:t> такими картинами як «</a:t>
            </a:r>
            <a:r>
              <a:rPr lang="ru-RU" sz="3200" dirty="0" err="1" smtClean="0"/>
              <a:t>Вечір</a:t>
            </a:r>
            <a:r>
              <a:rPr lang="ru-RU" sz="3200" dirty="0" smtClean="0"/>
              <a:t>» Рубенса, «Пейзаж </a:t>
            </a:r>
            <a:r>
              <a:rPr lang="ru-RU" sz="3200" dirty="0" err="1" smtClean="0"/>
              <a:t>із</a:t>
            </a:r>
            <a:r>
              <a:rPr lang="ru-RU" sz="3200" dirty="0" smtClean="0"/>
              <a:t> заходом </a:t>
            </a:r>
            <a:r>
              <a:rPr lang="ru-RU" sz="3200" dirty="0" err="1" smtClean="0"/>
              <a:t>сонця</a:t>
            </a:r>
            <a:r>
              <a:rPr lang="ru-RU" sz="3200" dirty="0" smtClean="0"/>
              <a:t>», «Пейзаж </a:t>
            </a:r>
            <a:r>
              <a:rPr lang="ru-RU" sz="3200" dirty="0" err="1" smtClean="0"/>
              <a:t>із</a:t>
            </a:r>
            <a:r>
              <a:rPr lang="ru-RU" sz="3200" dirty="0" smtClean="0"/>
              <a:t> замком Стен», «</a:t>
            </a:r>
            <a:r>
              <a:rPr lang="ru-RU" sz="3200" dirty="0" err="1" smtClean="0"/>
              <a:t>Водопій</a:t>
            </a:r>
            <a:r>
              <a:rPr lang="ru-RU" sz="3200" dirty="0" smtClean="0"/>
              <a:t>», «</a:t>
            </a:r>
            <a:r>
              <a:rPr lang="ru-RU" sz="3200" dirty="0" err="1" smtClean="0"/>
              <a:t>Віз</a:t>
            </a:r>
            <a:r>
              <a:rPr lang="ru-RU" sz="3200" dirty="0" smtClean="0"/>
              <a:t>, </a:t>
            </a:r>
            <a:r>
              <a:rPr lang="ru-RU" sz="3200" dirty="0" err="1" smtClean="0"/>
              <a:t>що</a:t>
            </a:r>
            <a:r>
              <a:rPr lang="ru-RU" sz="3200" dirty="0" smtClean="0"/>
              <a:t> </a:t>
            </a:r>
            <a:r>
              <a:rPr lang="ru-RU" sz="3200" dirty="0" err="1" smtClean="0"/>
              <a:t>їде</a:t>
            </a:r>
            <a:r>
              <a:rPr lang="ru-RU" sz="3200" dirty="0" smtClean="0"/>
              <a:t> на </a:t>
            </a:r>
            <a:r>
              <a:rPr lang="ru-RU" sz="3200" dirty="0" err="1" smtClean="0"/>
              <a:t>ринок</a:t>
            </a:r>
            <a:r>
              <a:rPr lang="ru-RU" sz="3200" dirty="0" smtClean="0"/>
              <a:t>» Гейнсборо, «</a:t>
            </a:r>
            <a:r>
              <a:rPr lang="ru-RU" sz="3200" dirty="0" err="1" smtClean="0"/>
              <a:t>Хлібне</a:t>
            </a:r>
            <a:r>
              <a:rPr lang="ru-RU" sz="3200" dirty="0" smtClean="0"/>
              <a:t> поле» Констебля.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dirty="0" smtClean="0"/>
              <a:t>1847 року Роберт </a:t>
            </a:r>
            <a:r>
              <a:rPr lang="ru-RU" sz="3200" dirty="0" err="1" smtClean="0"/>
              <a:t>Верон</a:t>
            </a:r>
            <a:r>
              <a:rPr lang="ru-RU" sz="3200" dirty="0" smtClean="0"/>
              <a:t> </a:t>
            </a:r>
            <a:r>
              <a:rPr lang="ru-RU" sz="3200" dirty="0" err="1" smtClean="0"/>
              <a:t>подарував</a:t>
            </a:r>
            <a:r>
              <a:rPr lang="ru-RU" sz="3200" dirty="0" smtClean="0"/>
              <a:t> </a:t>
            </a:r>
            <a:r>
              <a:rPr lang="ru-RU" sz="3200" dirty="0" err="1" smtClean="0"/>
              <a:t>галереї</a:t>
            </a:r>
            <a:r>
              <a:rPr lang="ru-RU" sz="3200" dirty="0" smtClean="0"/>
              <a:t> 156 картин </a:t>
            </a:r>
            <a:r>
              <a:rPr lang="ru-RU" sz="3200" dirty="0" err="1" smtClean="0"/>
              <a:t>англійських</a:t>
            </a:r>
            <a:r>
              <a:rPr lang="ru-RU" sz="3200" dirty="0" smtClean="0"/>
              <a:t> </a:t>
            </a:r>
            <a:r>
              <a:rPr lang="ru-RU" sz="3200" dirty="0" err="1" smtClean="0"/>
              <a:t>художників</a:t>
            </a:r>
            <a:r>
              <a:rPr lang="ru-RU" sz="3200" dirty="0" smtClean="0"/>
              <a:t>. В 1851 </a:t>
            </a:r>
            <a:r>
              <a:rPr lang="ru-RU" sz="3200" dirty="0" err="1" smtClean="0"/>
              <a:t>році</a:t>
            </a:r>
            <a:r>
              <a:rPr lang="ru-RU" sz="3200" dirty="0" smtClean="0"/>
              <a:t> </a:t>
            </a:r>
            <a:r>
              <a:rPr lang="ru-RU" sz="3200" dirty="0" err="1" smtClean="0"/>
              <a:t>після</a:t>
            </a:r>
            <a:r>
              <a:rPr lang="ru-RU" sz="3200" dirty="0" smtClean="0"/>
              <a:t> </a:t>
            </a:r>
            <a:r>
              <a:rPr lang="ru-RU" sz="3200" dirty="0" err="1" smtClean="0"/>
              <a:t>смерті</a:t>
            </a:r>
            <a:r>
              <a:rPr lang="ru-RU" sz="3200" dirty="0" smtClean="0"/>
              <a:t> художника Джозефа </a:t>
            </a:r>
            <a:r>
              <a:rPr lang="ru-RU" sz="3200" dirty="0" err="1" smtClean="0"/>
              <a:t>Маллорда</a:t>
            </a:r>
            <a:r>
              <a:rPr lang="ru-RU" sz="3200" dirty="0" smtClean="0"/>
              <a:t> </a:t>
            </a:r>
            <a:r>
              <a:rPr lang="ru-RU" sz="3200" dirty="0" err="1" smtClean="0"/>
              <a:t>Вільяма</a:t>
            </a:r>
            <a:r>
              <a:rPr lang="ru-RU" sz="3200" dirty="0" smtClean="0"/>
              <a:t> Тернера за </a:t>
            </a:r>
            <a:r>
              <a:rPr lang="ru-RU" sz="3200" dirty="0" err="1" smtClean="0"/>
              <a:t>заповітом</a:t>
            </a:r>
            <a:r>
              <a:rPr lang="ru-RU" sz="3200" dirty="0" smtClean="0"/>
              <a:t> </a:t>
            </a:r>
            <a:r>
              <a:rPr lang="ru-RU" sz="3200" dirty="0" err="1" smtClean="0"/>
              <a:t>перейшло</a:t>
            </a:r>
            <a:r>
              <a:rPr lang="ru-RU" sz="3200" dirty="0" smtClean="0"/>
              <a:t> 300 </a:t>
            </a:r>
            <a:r>
              <a:rPr lang="ru-RU" sz="3200" dirty="0" err="1" smtClean="0"/>
              <a:t>його</a:t>
            </a:r>
            <a:r>
              <a:rPr lang="ru-RU" sz="3200" dirty="0" smtClean="0"/>
              <a:t> картин та 19 </a:t>
            </a:r>
            <a:r>
              <a:rPr lang="ru-RU" sz="3200" dirty="0" err="1" smtClean="0"/>
              <a:t>тисяч</a:t>
            </a:r>
            <a:r>
              <a:rPr lang="ru-RU" sz="3200" dirty="0" smtClean="0"/>
              <a:t> </a:t>
            </a:r>
            <a:r>
              <a:rPr lang="ru-RU" sz="3200" dirty="0" err="1" smtClean="0"/>
              <a:t>малюнків</a:t>
            </a:r>
            <a:r>
              <a:rPr lang="ru-RU" sz="3200" dirty="0" smtClean="0"/>
              <a:t> </a:t>
            </a:r>
            <a:r>
              <a:rPr lang="ru-RU" sz="3200" dirty="0" err="1" smtClean="0"/>
              <a:t>і</a:t>
            </a:r>
            <a:r>
              <a:rPr lang="ru-RU" sz="3200" dirty="0" smtClean="0"/>
              <a:t> акварелей. В 1857 </a:t>
            </a:r>
            <a:r>
              <a:rPr lang="ru-RU" sz="3200" dirty="0" err="1" smtClean="0"/>
              <a:t>році</a:t>
            </a:r>
            <a:r>
              <a:rPr lang="ru-RU" sz="3200" dirty="0" smtClean="0"/>
              <a:t> </a:t>
            </a:r>
            <a:r>
              <a:rPr lang="ru-RU" sz="3200" dirty="0" err="1" smtClean="0"/>
              <a:t>придбано</a:t>
            </a:r>
            <a:r>
              <a:rPr lang="ru-RU" sz="3200" dirty="0" smtClean="0"/>
              <a:t> </a:t>
            </a:r>
            <a:r>
              <a:rPr lang="ru-RU" sz="3200" dirty="0" err="1" smtClean="0"/>
              <a:t>колекцію</a:t>
            </a:r>
            <a:r>
              <a:rPr lang="ru-RU" sz="3200" dirty="0" smtClean="0"/>
              <a:t> </a:t>
            </a:r>
            <a:r>
              <a:rPr lang="ru-RU" sz="3200" dirty="0" err="1" smtClean="0"/>
              <a:t>Ломбарді-Бальді</a:t>
            </a:r>
            <a:r>
              <a:rPr lang="ru-RU" sz="3200" dirty="0" smtClean="0"/>
              <a:t> (</a:t>
            </a:r>
            <a:r>
              <a:rPr lang="ru-RU" sz="3200" dirty="0" err="1" smtClean="0"/>
              <a:t>картини</a:t>
            </a:r>
            <a:r>
              <a:rPr lang="ru-RU" sz="3200" dirty="0" smtClean="0"/>
              <a:t> </a:t>
            </a:r>
            <a:r>
              <a:rPr lang="ru-RU" sz="3200" dirty="0" err="1" smtClean="0"/>
              <a:t>Дуччо</a:t>
            </a:r>
            <a:r>
              <a:rPr lang="ru-RU" sz="3200" dirty="0" smtClean="0"/>
              <a:t>, </a:t>
            </a:r>
            <a:r>
              <a:rPr lang="ru-RU" sz="3200" dirty="0" err="1" smtClean="0"/>
              <a:t>Маргарито</a:t>
            </a:r>
            <a:r>
              <a:rPr lang="ru-RU" sz="3200" dirty="0" smtClean="0"/>
              <a:t> </a:t>
            </a:r>
            <a:r>
              <a:rPr lang="ru-RU" sz="3200" dirty="0" err="1" smtClean="0"/>
              <a:t>з</a:t>
            </a:r>
            <a:r>
              <a:rPr lang="ru-RU" sz="3200" dirty="0" smtClean="0"/>
              <a:t> </a:t>
            </a:r>
            <a:r>
              <a:rPr lang="ru-RU" sz="3200" dirty="0" err="1" smtClean="0"/>
              <a:t>Ареццо</a:t>
            </a:r>
            <a:r>
              <a:rPr lang="ru-RU" sz="3200" dirty="0" smtClean="0"/>
              <a:t>, </a:t>
            </a:r>
            <a:r>
              <a:rPr lang="ru-RU" sz="3200" dirty="0" err="1" smtClean="0"/>
              <a:t>Паоло</a:t>
            </a:r>
            <a:r>
              <a:rPr lang="ru-RU" sz="3200" dirty="0" smtClean="0"/>
              <a:t> </a:t>
            </a:r>
            <a:r>
              <a:rPr lang="ru-RU" sz="3200" dirty="0" err="1" smtClean="0"/>
              <a:t>Учелло</a:t>
            </a:r>
            <a:r>
              <a:rPr lang="ru-RU" sz="3200" dirty="0" smtClean="0"/>
              <a:t>).</a:t>
            </a:r>
          </a:p>
          <a:p>
            <a:pPr>
              <a:buNone/>
            </a:pPr>
            <a:r>
              <a:rPr lang="ru-RU" sz="3200" dirty="0" smtClean="0"/>
              <a:t>У 1869 </a:t>
            </a:r>
            <a:r>
              <a:rPr lang="ru-RU" sz="3200" dirty="0" err="1" smtClean="0"/>
              <a:t>році</a:t>
            </a:r>
            <a:r>
              <a:rPr lang="ru-RU" sz="3200" dirty="0" smtClean="0"/>
              <a:t> галерея </a:t>
            </a:r>
            <a:r>
              <a:rPr lang="ru-RU" sz="3200" dirty="0" err="1" smtClean="0"/>
              <a:t>отримала</a:t>
            </a:r>
            <a:r>
              <a:rPr lang="ru-RU" sz="3200" dirty="0" smtClean="0"/>
              <a:t> </a:t>
            </a:r>
            <a:r>
              <a:rPr lang="ru-RU" sz="3200" dirty="0" err="1" smtClean="0"/>
              <a:t>п'ять</a:t>
            </a:r>
            <a:r>
              <a:rPr lang="ru-RU" sz="3200" dirty="0" smtClean="0"/>
              <a:t> </a:t>
            </a:r>
            <a:r>
              <a:rPr lang="ru-RU" sz="3200" dirty="0" err="1" smtClean="0"/>
              <a:t>нових</a:t>
            </a:r>
            <a:r>
              <a:rPr lang="ru-RU" sz="3200" dirty="0" smtClean="0"/>
              <a:t> </a:t>
            </a:r>
            <a:r>
              <a:rPr lang="ru-RU" sz="3200" dirty="0" err="1" smtClean="0"/>
              <a:t>залів</a:t>
            </a:r>
            <a:r>
              <a:rPr lang="ru-RU" sz="3200" dirty="0" smtClean="0"/>
              <a:t>.</a:t>
            </a:r>
          </a:p>
          <a:p>
            <a:pPr>
              <a:buNone/>
            </a:pPr>
            <a:endParaRPr lang="ru-RU" sz="3200" dirty="0" smtClean="0"/>
          </a:p>
          <a:p>
            <a:pPr>
              <a:buNone/>
            </a:pPr>
            <a:endParaRPr lang="ru-RU" sz="32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National_Gallery_from_atop_Nelson's_Column,_Trafalgar_Square,_London_-_geograph.org.uk_-_287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398"/>
            <a:ext cx="8229600" cy="56436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У 1875 </a:t>
            </a:r>
            <a:r>
              <a:rPr lang="ru-RU" sz="3200" dirty="0" err="1" smtClean="0"/>
              <a:t>році</a:t>
            </a:r>
            <a:r>
              <a:rPr lang="ru-RU" sz="3200" dirty="0" smtClean="0"/>
              <a:t> галерея </a:t>
            </a:r>
            <a:r>
              <a:rPr lang="ru-RU" sz="3200" dirty="0" err="1" smtClean="0"/>
              <a:t>поповнилася</a:t>
            </a:r>
            <a:r>
              <a:rPr lang="ru-RU" sz="3200" dirty="0" smtClean="0"/>
              <a:t> </a:t>
            </a:r>
            <a:r>
              <a:rPr lang="ru-RU" sz="3200" dirty="0" err="1" smtClean="0"/>
              <a:t>колекцією</a:t>
            </a:r>
            <a:r>
              <a:rPr lang="ru-RU" sz="3200" dirty="0" smtClean="0"/>
              <a:t> </a:t>
            </a:r>
            <a:r>
              <a:rPr lang="ru-RU" sz="3200" dirty="0" err="1" smtClean="0"/>
              <a:t>з</a:t>
            </a:r>
            <a:r>
              <a:rPr lang="ru-RU" sz="3200" dirty="0" smtClean="0"/>
              <a:t> 94 картин </a:t>
            </a:r>
            <a:r>
              <a:rPr lang="ru-RU" sz="3200" dirty="0" err="1" smtClean="0"/>
              <a:t>Уїнна</a:t>
            </a:r>
            <a:r>
              <a:rPr lang="ru-RU" sz="3200" dirty="0" smtClean="0"/>
              <a:t> </a:t>
            </a:r>
            <a:r>
              <a:rPr lang="ru-RU" sz="3200" dirty="0" err="1" smtClean="0"/>
              <a:t>Елліса</a:t>
            </a:r>
            <a:r>
              <a:rPr lang="ru-RU" sz="3200" dirty="0" smtClean="0"/>
              <a:t>, </a:t>
            </a:r>
            <a:r>
              <a:rPr lang="ru-RU" sz="3200" dirty="0" err="1" smtClean="0"/>
              <a:t>які</a:t>
            </a:r>
            <a:r>
              <a:rPr lang="ru-RU" sz="3200" dirty="0" smtClean="0"/>
              <a:t> </a:t>
            </a:r>
            <a:r>
              <a:rPr lang="ru-RU" sz="3200" dirty="0" err="1" smtClean="0"/>
              <a:t>він</a:t>
            </a:r>
            <a:r>
              <a:rPr lang="ru-RU" sz="3200" dirty="0" smtClean="0"/>
              <a:t> </a:t>
            </a:r>
            <a:r>
              <a:rPr lang="ru-RU" sz="3200" dirty="0" err="1" smtClean="0"/>
              <a:t>заповів</a:t>
            </a:r>
            <a:r>
              <a:rPr lang="ru-RU" sz="3200" dirty="0" smtClean="0"/>
              <a:t> </a:t>
            </a:r>
            <a:r>
              <a:rPr lang="ru-RU" sz="3200" dirty="0" err="1" smtClean="0"/>
              <a:t>Національній</a:t>
            </a:r>
            <a:r>
              <a:rPr lang="ru-RU" sz="3200" dirty="0" smtClean="0"/>
              <a:t> </a:t>
            </a:r>
            <a:r>
              <a:rPr lang="ru-RU" sz="3200" dirty="0" err="1" smtClean="0"/>
              <a:t>галереї</a:t>
            </a:r>
            <a:r>
              <a:rPr lang="ru-RU" sz="3200" dirty="0" smtClean="0"/>
              <a:t>. Таким чином </a:t>
            </a:r>
            <a:r>
              <a:rPr lang="ru-RU" sz="3200" dirty="0" err="1" smtClean="0"/>
              <a:t>кількість</a:t>
            </a:r>
            <a:r>
              <a:rPr lang="ru-RU" sz="3200" dirty="0" smtClean="0"/>
              <a:t> картин в </a:t>
            </a:r>
            <a:r>
              <a:rPr lang="ru-RU" sz="3200" dirty="0" err="1" smtClean="0"/>
              <a:t>галереї</a:t>
            </a:r>
            <a:r>
              <a:rPr lang="ru-RU" sz="3200" dirty="0" smtClean="0"/>
              <a:t> </a:t>
            </a:r>
            <a:r>
              <a:rPr lang="ru-RU" sz="3200" dirty="0" err="1" smtClean="0"/>
              <a:t>сягнула</a:t>
            </a:r>
            <a:r>
              <a:rPr lang="ru-RU" sz="3200" dirty="0" smtClean="0"/>
              <a:t> </a:t>
            </a:r>
            <a:r>
              <a:rPr lang="ru-RU" sz="3200" dirty="0" err="1" smtClean="0"/>
              <a:t>тисячі</a:t>
            </a:r>
            <a:r>
              <a:rPr lang="ru-RU" sz="3200" dirty="0" smtClean="0"/>
              <a:t>.</a:t>
            </a:r>
          </a:p>
          <a:p>
            <a:pPr>
              <a:buNone/>
            </a:pPr>
            <a:r>
              <a:rPr lang="ru-RU" sz="3200" dirty="0" smtClean="0"/>
              <a:t>1876 року </a:t>
            </a:r>
            <a:r>
              <a:rPr lang="ru-RU" sz="3200" dirty="0" err="1" smtClean="0"/>
              <a:t>було</a:t>
            </a:r>
            <a:r>
              <a:rPr lang="ru-RU" sz="3200" dirty="0" smtClean="0"/>
              <a:t> </a:t>
            </a:r>
            <a:r>
              <a:rPr lang="ru-RU" sz="3200" dirty="0" err="1" smtClean="0"/>
              <a:t>побудовано</a:t>
            </a:r>
            <a:r>
              <a:rPr lang="ru-RU" sz="3200" dirty="0" smtClean="0"/>
              <a:t> </a:t>
            </a:r>
            <a:r>
              <a:rPr lang="ru-RU" sz="3200" dirty="0" err="1" smtClean="0"/>
              <a:t>східне</a:t>
            </a:r>
            <a:r>
              <a:rPr lang="ru-RU" sz="3200" dirty="0" smtClean="0"/>
              <a:t> </a:t>
            </a:r>
            <a:r>
              <a:rPr lang="ru-RU" sz="3200" dirty="0" err="1" smtClean="0"/>
              <a:t>крило</a:t>
            </a:r>
            <a:r>
              <a:rPr lang="ru-RU" sz="3200" dirty="0" smtClean="0"/>
              <a:t> </a:t>
            </a:r>
            <a:r>
              <a:rPr lang="ru-RU" sz="3200" dirty="0" err="1" smtClean="0"/>
              <a:t>галереї</a:t>
            </a:r>
            <a:r>
              <a:rPr lang="ru-RU" sz="3200" dirty="0" smtClean="0"/>
              <a:t>.</a:t>
            </a:r>
          </a:p>
          <a:p>
            <a:pPr>
              <a:buNone/>
            </a:pPr>
            <a:r>
              <a:rPr lang="ru-RU" sz="3200" dirty="0" smtClean="0"/>
              <a:t>У 1884 </a:t>
            </a:r>
            <a:r>
              <a:rPr lang="ru-RU" sz="3200" dirty="0" err="1" smtClean="0"/>
              <a:t>році</a:t>
            </a:r>
            <a:r>
              <a:rPr lang="ru-RU" sz="3200" dirty="0" smtClean="0"/>
              <a:t> </a:t>
            </a:r>
            <a:r>
              <a:rPr lang="ru-RU" sz="3200" dirty="0" err="1" smtClean="0"/>
              <a:t>було</a:t>
            </a:r>
            <a:r>
              <a:rPr lang="ru-RU" sz="3200" dirty="0" smtClean="0"/>
              <a:t> куплено полотно «Мадонна </a:t>
            </a:r>
            <a:r>
              <a:rPr lang="ru-RU" sz="3200" dirty="0" err="1" smtClean="0"/>
              <a:t>Ансідеї</a:t>
            </a:r>
            <a:r>
              <a:rPr lang="ru-RU" sz="3200" dirty="0" smtClean="0"/>
              <a:t>» </a:t>
            </a:r>
            <a:r>
              <a:rPr lang="ru-RU" sz="3200" dirty="0" err="1" smtClean="0"/>
              <a:t>Рафаеля</a:t>
            </a:r>
            <a:r>
              <a:rPr lang="ru-RU" sz="3200" dirty="0" smtClean="0"/>
              <a:t> </a:t>
            </a:r>
            <a:r>
              <a:rPr lang="ru-RU" sz="3200" dirty="0" err="1" smtClean="0"/>
              <a:t>і</a:t>
            </a:r>
            <a:r>
              <a:rPr lang="ru-RU" sz="3200" dirty="0" smtClean="0"/>
              <a:t> «</a:t>
            </a:r>
            <a:r>
              <a:rPr lang="ru-RU" sz="3200" dirty="0" err="1" smtClean="0"/>
              <a:t>Кінний</a:t>
            </a:r>
            <a:r>
              <a:rPr lang="ru-RU" sz="3200" dirty="0" smtClean="0"/>
              <a:t> портрет Карла I» Ван Дейка.</a:t>
            </a:r>
          </a:p>
          <a:p>
            <a:pPr>
              <a:buNone/>
            </a:pPr>
            <a:endParaRPr lang="ru-RU" sz="32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px-National_Gallery,_Lond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235743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/>
              <a:t>Надзвичайні</a:t>
            </a:r>
            <a:r>
              <a:rPr lang="ru-RU" b="1" dirty="0" smtClean="0"/>
              <a:t> </a:t>
            </a:r>
            <a:r>
              <a:rPr lang="ru-RU" b="1" dirty="0" err="1" smtClean="0"/>
              <a:t>можливості</a:t>
            </a:r>
            <a:r>
              <a:rPr lang="ru-RU" b="1" dirty="0" smtClean="0"/>
              <a:t> </a:t>
            </a:r>
            <a:r>
              <a:rPr lang="ru-RU" b="1" dirty="0" err="1" smtClean="0"/>
              <a:t>поповнення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786058"/>
            <a:ext cx="8229600" cy="4610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err="1" smtClean="0"/>
              <a:t>Незважаючи</a:t>
            </a:r>
            <a:r>
              <a:rPr lang="ru-RU" dirty="0" smtClean="0"/>
              <a:t> на </a:t>
            </a:r>
            <a:r>
              <a:rPr lang="ru-RU" dirty="0" err="1" smtClean="0"/>
              <a:t>скромний</a:t>
            </a:r>
            <a:r>
              <a:rPr lang="ru-RU" dirty="0" smtClean="0"/>
              <a:t> початок, галерея мала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надзвичайні</a:t>
            </a:r>
            <a:r>
              <a:rPr lang="ru-RU" dirty="0" smtClean="0"/>
              <a:t> </a:t>
            </a:r>
            <a:r>
              <a:rPr lang="ru-RU" dirty="0" err="1" smtClean="0"/>
              <a:t>можливості</a:t>
            </a:r>
            <a:r>
              <a:rPr lang="ru-RU" dirty="0" smtClean="0"/>
              <a:t> для </a:t>
            </a:r>
            <a:r>
              <a:rPr lang="ru-RU" dirty="0" err="1" smtClean="0"/>
              <a:t>поповнення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фондів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йде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наявності</a:t>
            </a:r>
            <a:r>
              <a:rPr lang="ru-RU" dirty="0" smtClean="0"/>
              <a:t> в </a:t>
            </a:r>
            <a:r>
              <a:rPr lang="ru-RU" dirty="0" err="1" smtClean="0"/>
              <a:t>країні</a:t>
            </a:r>
            <a:r>
              <a:rPr lang="ru-RU" dirty="0" smtClean="0"/>
              <a:t> </a:t>
            </a:r>
            <a:r>
              <a:rPr lang="ru-RU" dirty="0" err="1" smtClean="0"/>
              <a:t>надзвичайно</a:t>
            </a:r>
            <a:r>
              <a:rPr lang="ru-RU" dirty="0" smtClean="0"/>
              <a:t> </a:t>
            </a:r>
            <a:r>
              <a:rPr lang="ru-RU" dirty="0" err="1" smtClean="0"/>
              <a:t>цінних</a:t>
            </a:r>
            <a:r>
              <a:rPr lang="ru-RU" dirty="0" smtClean="0"/>
              <a:t> </a:t>
            </a:r>
            <a:r>
              <a:rPr lang="ru-RU" dirty="0" err="1" smtClean="0"/>
              <a:t>мистецьких</a:t>
            </a:r>
            <a:r>
              <a:rPr lang="ru-RU" dirty="0" smtClean="0"/>
              <a:t> </a:t>
            </a:r>
            <a:r>
              <a:rPr lang="ru-RU" dirty="0" err="1" smtClean="0"/>
              <a:t>збірок</a:t>
            </a:r>
            <a:r>
              <a:rPr lang="ru-RU" dirty="0" smtClean="0"/>
              <a:t>, </a:t>
            </a:r>
            <a:r>
              <a:rPr lang="ru-RU" dirty="0" err="1" smtClean="0"/>
              <a:t>сформованих</a:t>
            </a:r>
            <a:r>
              <a:rPr lang="ru-RU" dirty="0" smtClean="0"/>
              <a:t> </a:t>
            </a:r>
            <a:r>
              <a:rPr lang="ru-RU" dirty="0" err="1" smtClean="0"/>
              <a:t>впродовж</a:t>
            </a:r>
            <a:r>
              <a:rPr lang="ru-RU" dirty="0" smtClean="0"/>
              <a:t> </a:t>
            </a:r>
            <a:r>
              <a:rPr lang="ru-RU" dirty="0" err="1" smtClean="0"/>
              <a:t>декількох</a:t>
            </a:r>
            <a:r>
              <a:rPr lang="ru-RU" dirty="0" smtClean="0"/>
              <a:t> </a:t>
            </a:r>
            <a:r>
              <a:rPr lang="ru-RU" dirty="0" err="1" smtClean="0"/>
              <a:t>століть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приватних</a:t>
            </a:r>
            <a:r>
              <a:rPr lang="ru-RU" dirty="0" smtClean="0"/>
              <a:t> </a:t>
            </a:r>
            <a:r>
              <a:rPr lang="ru-RU" dirty="0" err="1" smtClean="0"/>
              <a:t>збірках</a:t>
            </a:r>
            <a:r>
              <a:rPr lang="ru-RU" dirty="0" smtClean="0"/>
              <a:t>. </a:t>
            </a:r>
            <a:r>
              <a:rPr lang="ru-RU" dirty="0" err="1" smtClean="0"/>
              <a:t>Англійці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err="1" smtClean="0"/>
              <a:t>вдома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там </a:t>
            </a:r>
            <a:r>
              <a:rPr lang="ru-RU" dirty="0" err="1" smtClean="0"/>
              <a:t>накопичуються</a:t>
            </a:r>
            <a:r>
              <a:rPr lang="ru-RU" dirty="0" smtClean="0"/>
              <a:t> </a:t>
            </a:r>
            <a:r>
              <a:rPr lang="ru-RU" dirty="0" err="1" smtClean="0"/>
              <a:t>стародавні</a:t>
            </a:r>
            <a:r>
              <a:rPr lang="ru-RU" dirty="0" smtClean="0"/>
              <a:t> </a:t>
            </a:r>
            <a:r>
              <a:rPr lang="ru-RU" dirty="0" err="1" smtClean="0"/>
              <a:t>меблі</a:t>
            </a:r>
            <a:r>
              <a:rPr lang="ru-RU" dirty="0" smtClean="0"/>
              <a:t>, </a:t>
            </a:r>
            <a:r>
              <a:rPr lang="ru-RU" dirty="0" err="1" smtClean="0"/>
              <a:t>ювелірні</a:t>
            </a:r>
            <a:r>
              <a:rPr lang="ru-RU" dirty="0" smtClean="0"/>
              <a:t> </a:t>
            </a:r>
            <a:r>
              <a:rPr lang="ru-RU" dirty="0" err="1" smtClean="0"/>
              <a:t>вироби</a:t>
            </a:r>
            <a:r>
              <a:rPr lang="ru-RU" dirty="0" smtClean="0"/>
              <a:t>, </a:t>
            </a:r>
            <a:r>
              <a:rPr lang="ru-RU" dirty="0" err="1" smtClean="0"/>
              <a:t>порцеляна</a:t>
            </a:r>
            <a:r>
              <a:rPr lang="ru-RU" dirty="0" smtClean="0"/>
              <a:t> </a:t>
            </a:r>
            <a:r>
              <a:rPr lang="ru-RU" dirty="0" err="1" smtClean="0"/>
              <a:t>національна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закордонна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530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/>
              <a:t>   </a:t>
            </a:r>
            <a:r>
              <a:rPr lang="ru-RU" sz="3600" dirty="0" err="1" smtClean="0"/>
              <a:t>Лондонська</a:t>
            </a:r>
            <a:r>
              <a:rPr lang="ru-RU" sz="3600" dirty="0" smtClean="0"/>
              <a:t> </a:t>
            </a:r>
            <a:r>
              <a:rPr lang="ru-RU" sz="3600" dirty="0" err="1" smtClean="0"/>
              <a:t>Національна</a:t>
            </a:r>
            <a:r>
              <a:rPr lang="ru-RU" sz="3600" dirty="0" smtClean="0"/>
              <a:t> галерея (англ. </a:t>
            </a:r>
            <a:r>
              <a:rPr lang="en-US" sz="3600" dirty="0" smtClean="0"/>
              <a:t>The National Gallery) — </a:t>
            </a:r>
            <a:r>
              <a:rPr lang="ru-RU" sz="3600" dirty="0" smtClean="0"/>
              <a:t>музей в </a:t>
            </a:r>
            <a:r>
              <a:rPr lang="ru-RU" sz="3600" dirty="0" err="1" smtClean="0"/>
              <a:t>Лондоні</a:t>
            </a:r>
            <a:r>
              <a:rPr lang="ru-RU" sz="3600" dirty="0" smtClean="0"/>
              <a:t>, </a:t>
            </a:r>
            <a:r>
              <a:rPr lang="ru-RU" sz="3600" dirty="0" err="1" smtClean="0"/>
              <a:t>що</a:t>
            </a:r>
            <a:r>
              <a:rPr lang="ru-RU" sz="3600" dirty="0" smtClean="0"/>
              <a:t> </a:t>
            </a:r>
            <a:r>
              <a:rPr lang="ru-RU" sz="3600" dirty="0" err="1" smtClean="0"/>
              <a:t>містить</a:t>
            </a:r>
            <a:r>
              <a:rPr lang="ru-RU" sz="3600" dirty="0" smtClean="0"/>
              <a:t> </a:t>
            </a:r>
            <a:r>
              <a:rPr lang="ru-RU" sz="3600" dirty="0" err="1" smtClean="0"/>
              <a:t>понад</a:t>
            </a:r>
            <a:r>
              <a:rPr lang="ru-RU" sz="3600" dirty="0" smtClean="0"/>
              <a:t> 2300 полотен </a:t>
            </a:r>
            <a:r>
              <a:rPr lang="ru-RU" sz="3600" dirty="0" err="1" smtClean="0"/>
              <a:t>західноєвропейського</a:t>
            </a:r>
            <a:r>
              <a:rPr lang="ru-RU" sz="3600" dirty="0" smtClean="0"/>
              <a:t> </a:t>
            </a:r>
            <a:r>
              <a:rPr lang="ru-RU" sz="3600" dirty="0" err="1" smtClean="0"/>
              <a:t>живопису</a:t>
            </a:r>
            <a:r>
              <a:rPr lang="ru-RU" sz="3600" dirty="0" smtClean="0"/>
              <a:t> </a:t>
            </a:r>
            <a:r>
              <a:rPr lang="en-US" sz="3600" dirty="0" smtClean="0"/>
              <a:t>XIII — </a:t>
            </a:r>
            <a:r>
              <a:rPr lang="ru-RU" sz="3600" dirty="0" smtClean="0"/>
              <a:t>початку </a:t>
            </a:r>
            <a:r>
              <a:rPr lang="en-US" sz="3600" dirty="0" smtClean="0"/>
              <a:t>XX </a:t>
            </a:r>
            <a:r>
              <a:rPr lang="ru-RU" sz="3600" dirty="0" err="1" smtClean="0"/>
              <a:t>століття</a:t>
            </a:r>
            <a:r>
              <a:rPr lang="ru-RU" sz="3600" dirty="0" smtClean="0"/>
              <a:t>. Один </a:t>
            </a:r>
            <a:r>
              <a:rPr lang="ru-RU" sz="3600" dirty="0" err="1" smtClean="0"/>
              <a:t>з</a:t>
            </a:r>
            <a:r>
              <a:rPr lang="ru-RU" sz="3600" dirty="0" smtClean="0"/>
              <a:t> </a:t>
            </a:r>
            <a:r>
              <a:rPr lang="ru-RU" sz="3600" dirty="0" err="1" smtClean="0"/>
              <a:t>найвизначніших</a:t>
            </a:r>
            <a:r>
              <a:rPr lang="ru-RU" sz="3600" dirty="0" smtClean="0"/>
              <a:t> </a:t>
            </a:r>
            <a:r>
              <a:rPr lang="ru-RU" sz="3600" dirty="0" err="1" smtClean="0"/>
              <a:t>художніх</a:t>
            </a:r>
            <a:r>
              <a:rPr lang="ru-RU" sz="3600" dirty="0" smtClean="0"/>
              <a:t> </a:t>
            </a:r>
            <a:r>
              <a:rPr lang="ru-RU" sz="3600" dirty="0" err="1" smtClean="0"/>
              <a:t>музеїв</a:t>
            </a:r>
            <a:r>
              <a:rPr lang="ru-RU" sz="3600" dirty="0" smtClean="0"/>
              <a:t> </a:t>
            </a:r>
            <a:r>
              <a:rPr lang="ru-RU" sz="3600" dirty="0" err="1" smtClean="0"/>
              <a:t>Великобританії</a:t>
            </a:r>
            <a:r>
              <a:rPr lang="ru-RU" sz="3600" dirty="0" smtClean="0"/>
              <a:t>. </a:t>
            </a:r>
            <a:r>
              <a:rPr lang="ru-RU" sz="3600" dirty="0" err="1" smtClean="0"/>
              <a:t>Картини</a:t>
            </a:r>
            <a:r>
              <a:rPr lang="ru-RU" sz="3600" dirty="0" smtClean="0"/>
              <a:t> в </a:t>
            </a:r>
            <a:r>
              <a:rPr lang="ru-RU" sz="3600" dirty="0" err="1" smtClean="0"/>
              <a:t>галереї</a:t>
            </a:r>
            <a:r>
              <a:rPr lang="ru-RU" sz="3600" dirty="0" smtClean="0"/>
              <a:t> </a:t>
            </a:r>
            <a:r>
              <a:rPr lang="ru-RU" sz="3600" dirty="0" err="1" smtClean="0"/>
              <a:t>експонуються</a:t>
            </a:r>
            <a:r>
              <a:rPr lang="ru-RU" sz="3600" dirty="0" smtClean="0"/>
              <a:t> за </a:t>
            </a:r>
            <a:r>
              <a:rPr lang="ru-RU" sz="3600" dirty="0" err="1" smtClean="0"/>
              <a:t>хронологічним</a:t>
            </a:r>
            <a:r>
              <a:rPr lang="ru-RU" sz="3600" dirty="0" smtClean="0"/>
              <a:t> принципом.</a:t>
            </a:r>
            <a:endParaRPr lang="ru-RU" sz="3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err="1" smtClean="0"/>
              <a:t>Багатії</a:t>
            </a:r>
            <a:r>
              <a:rPr lang="ru-RU" dirty="0" smtClean="0"/>
              <a:t> </a:t>
            </a:r>
            <a:r>
              <a:rPr lang="ru-RU" dirty="0" err="1" smtClean="0"/>
              <a:t>Британії</a:t>
            </a:r>
            <a:r>
              <a:rPr lang="ru-RU" dirty="0" smtClean="0"/>
              <a:t> роками </a:t>
            </a:r>
            <a:r>
              <a:rPr lang="ru-RU" dirty="0" err="1" smtClean="0"/>
              <a:t>відпочивали</a:t>
            </a:r>
            <a:r>
              <a:rPr lang="ru-RU" dirty="0" smtClean="0"/>
              <a:t> на </a:t>
            </a:r>
            <a:r>
              <a:rPr lang="ru-RU" dirty="0" err="1" smtClean="0"/>
              <a:t>континенті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роками </a:t>
            </a:r>
            <a:r>
              <a:rPr lang="ru-RU" dirty="0" err="1" smtClean="0"/>
              <a:t>вивозили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 </a:t>
            </a:r>
            <a:r>
              <a:rPr lang="ru-RU" dirty="0" err="1" smtClean="0"/>
              <a:t>італійський</a:t>
            </a:r>
            <a:r>
              <a:rPr lang="ru-RU" dirty="0" smtClean="0"/>
              <a:t> та </a:t>
            </a:r>
            <a:r>
              <a:rPr lang="ru-RU" dirty="0" err="1" smtClean="0"/>
              <a:t>французький</a:t>
            </a:r>
            <a:r>
              <a:rPr lang="ru-RU" dirty="0" smtClean="0"/>
              <a:t> </a:t>
            </a:r>
            <a:r>
              <a:rPr lang="ru-RU" dirty="0" err="1" smtClean="0"/>
              <a:t>живопис</a:t>
            </a:r>
            <a:r>
              <a:rPr lang="ru-RU" dirty="0" smtClean="0"/>
              <a:t>, </a:t>
            </a:r>
            <a:r>
              <a:rPr lang="ru-RU" dirty="0" err="1" smtClean="0"/>
              <a:t>порцеляну</a:t>
            </a:r>
            <a:r>
              <a:rPr lang="ru-RU" dirty="0" smtClean="0"/>
              <a:t>, </a:t>
            </a:r>
            <a:r>
              <a:rPr lang="ru-RU" dirty="0" err="1" smtClean="0"/>
              <a:t>картини</a:t>
            </a:r>
            <a:r>
              <a:rPr lang="ru-RU" dirty="0" smtClean="0"/>
              <a:t>, </a:t>
            </a:r>
            <a:r>
              <a:rPr lang="ru-RU" dirty="0" err="1" smtClean="0"/>
              <a:t>меблі</a:t>
            </a:r>
            <a:r>
              <a:rPr lang="ru-RU" dirty="0" smtClean="0"/>
              <a:t>, </a:t>
            </a:r>
            <a:r>
              <a:rPr lang="ru-RU" dirty="0" err="1" smtClean="0"/>
              <a:t>історичні</a:t>
            </a:r>
            <a:r>
              <a:rPr lang="ru-RU" dirty="0" smtClean="0"/>
              <a:t> </a:t>
            </a:r>
            <a:r>
              <a:rPr lang="ru-RU" dirty="0" err="1" smtClean="0"/>
              <a:t>вироби</a:t>
            </a:r>
            <a:r>
              <a:rPr lang="ru-RU" dirty="0" smtClean="0"/>
              <a:t> </a:t>
            </a:r>
            <a:r>
              <a:rPr lang="ru-RU" dirty="0" err="1" smtClean="0"/>
              <a:t>декоративно-ужиткового</a:t>
            </a:r>
            <a:r>
              <a:rPr lang="ru-RU" dirty="0" smtClean="0"/>
              <a:t> </a:t>
            </a:r>
            <a:r>
              <a:rPr lang="ru-RU" dirty="0" err="1" smtClean="0"/>
              <a:t>мистецтва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античності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середньовіччя</a:t>
            </a:r>
            <a:r>
              <a:rPr lang="ru-RU" dirty="0" smtClean="0"/>
              <a:t> до </a:t>
            </a:r>
            <a:r>
              <a:rPr lang="ru-RU" dirty="0" err="1" smtClean="0"/>
              <a:t>сьогодення</a:t>
            </a:r>
            <a:r>
              <a:rPr lang="ru-RU" dirty="0" smtClean="0"/>
              <a:t>. </a:t>
            </a:r>
            <a:r>
              <a:rPr lang="ru-RU" dirty="0" err="1" smtClean="0"/>
              <a:t>Приватні</a:t>
            </a:r>
            <a:r>
              <a:rPr lang="ru-RU" dirty="0" smtClean="0"/>
              <a:t> </a:t>
            </a:r>
            <a:r>
              <a:rPr lang="ru-RU" dirty="0" err="1" smtClean="0"/>
              <a:t>збірки</a:t>
            </a:r>
            <a:r>
              <a:rPr lang="ru-RU" dirty="0" smtClean="0"/>
              <a:t> </a:t>
            </a:r>
            <a:r>
              <a:rPr lang="ru-RU" dirty="0" err="1" smtClean="0"/>
              <a:t>поповнили</a:t>
            </a:r>
            <a:r>
              <a:rPr lang="ru-RU" dirty="0" smtClean="0"/>
              <a:t> </a:t>
            </a:r>
            <a:r>
              <a:rPr lang="ru-RU" dirty="0" err="1" smtClean="0"/>
              <a:t>колоніальні</a:t>
            </a:r>
            <a:r>
              <a:rPr lang="ru-RU" dirty="0" smtClean="0"/>
              <a:t> </a:t>
            </a:r>
            <a:r>
              <a:rPr lang="ru-RU" dirty="0" err="1" smtClean="0"/>
              <a:t>вивози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Індії</a:t>
            </a:r>
            <a:r>
              <a:rPr lang="ru-RU" dirty="0" smtClean="0"/>
              <a:t>, Африки, Америки,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наявність</a:t>
            </a:r>
            <a:r>
              <a:rPr lang="ru-RU" dirty="0" smtClean="0"/>
              <a:t> в </a:t>
            </a:r>
            <a:r>
              <a:rPr lang="ru-RU" dirty="0" err="1" smtClean="0"/>
              <a:t>Лондоні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</a:t>
            </a:r>
            <a:r>
              <a:rPr lang="ru-RU" dirty="0" err="1" smtClean="0"/>
              <a:t>значних</a:t>
            </a:r>
            <a:r>
              <a:rPr lang="ru-RU" dirty="0" smtClean="0"/>
              <a:t> </a:t>
            </a:r>
            <a:r>
              <a:rPr lang="ru-RU" dirty="0" err="1" smtClean="0"/>
              <a:t>мистецьких</a:t>
            </a:r>
            <a:r>
              <a:rPr lang="ru-RU" dirty="0" smtClean="0"/>
              <a:t> </a:t>
            </a:r>
            <a:r>
              <a:rPr lang="ru-RU" dirty="0" err="1" smtClean="0"/>
              <a:t>аукціонів</a:t>
            </a:r>
            <a:r>
              <a:rPr lang="ru-RU" dirty="0" smtClean="0"/>
              <a:t> — </a:t>
            </a:r>
            <a:r>
              <a:rPr lang="ru-RU" dirty="0" err="1" smtClean="0"/>
              <a:t>Крістіз</a:t>
            </a:r>
            <a:r>
              <a:rPr lang="ru-RU" dirty="0" smtClean="0"/>
              <a:t> та </a:t>
            </a:r>
            <a:r>
              <a:rPr lang="ru-RU" dirty="0" err="1" smtClean="0"/>
              <a:t>Сотбіз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643074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/>
              <a:t>Деякі</a:t>
            </a:r>
            <a:r>
              <a:rPr lang="ru-RU" b="1" dirty="0" smtClean="0"/>
              <a:t> </a:t>
            </a:r>
            <a:r>
              <a:rPr lang="ru-RU" b="1" dirty="0" err="1" smtClean="0"/>
              <a:t>придбання</a:t>
            </a:r>
            <a:r>
              <a:rPr lang="ru-RU" b="1" dirty="0" smtClean="0"/>
              <a:t> в 20 ст.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47822"/>
            <a:ext cx="8229600" cy="511017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1916 р. галерея </a:t>
            </a:r>
            <a:r>
              <a:rPr lang="ru-RU" dirty="0" err="1" smtClean="0"/>
              <a:t>придбала</a:t>
            </a:r>
            <a:r>
              <a:rPr lang="ru-RU" dirty="0" smtClean="0"/>
              <a:t> </a:t>
            </a:r>
            <a:r>
              <a:rPr lang="ru-RU" dirty="0" err="1" smtClean="0"/>
              <a:t>вівтарний</a:t>
            </a:r>
            <a:r>
              <a:rPr lang="ru-RU" dirty="0" smtClean="0"/>
              <a:t> образ 15 ст. Мазаччо — «Мадонна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немовлям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у 1924 р. по </a:t>
            </a:r>
            <a:r>
              <a:rPr lang="ru-RU" dirty="0" err="1" smtClean="0"/>
              <a:t>заповіту</a:t>
            </a:r>
            <a:r>
              <a:rPr lang="ru-RU" dirty="0" smtClean="0"/>
              <a:t> </a:t>
            </a:r>
            <a:r>
              <a:rPr lang="ru-RU" dirty="0" err="1" smtClean="0"/>
              <a:t>Монда</a:t>
            </a:r>
            <a:r>
              <a:rPr lang="ru-RU" dirty="0" smtClean="0"/>
              <a:t> галерея </a:t>
            </a:r>
            <a:r>
              <a:rPr lang="ru-RU" dirty="0" err="1" smtClean="0"/>
              <a:t>отримала</a:t>
            </a:r>
            <a:r>
              <a:rPr lang="ru-RU" dirty="0" smtClean="0"/>
              <a:t> </a:t>
            </a:r>
            <a:r>
              <a:rPr lang="ru-RU" dirty="0" err="1" smtClean="0"/>
              <a:t>чергових</a:t>
            </a:r>
            <a:r>
              <a:rPr lang="ru-RU" dirty="0" smtClean="0"/>
              <a:t> </a:t>
            </a:r>
            <a:r>
              <a:rPr lang="ru-RU" dirty="0" err="1" smtClean="0"/>
              <a:t>Боттічеллі</a:t>
            </a:r>
            <a:r>
              <a:rPr lang="ru-RU" dirty="0" smtClean="0"/>
              <a:t> (</a:t>
            </a:r>
            <a:r>
              <a:rPr lang="ru-RU" dirty="0" err="1" smtClean="0"/>
              <a:t>Сцени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Св. </a:t>
            </a:r>
            <a:r>
              <a:rPr lang="ru-RU" dirty="0" err="1" smtClean="0"/>
              <a:t>Зіновія</a:t>
            </a:r>
            <a:r>
              <a:rPr lang="ru-RU" dirty="0" smtClean="0"/>
              <a:t>) та </a:t>
            </a:r>
            <a:r>
              <a:rPr lang="ru-RU" dirty="0" err="1" smtClean="0"/>
              <a:t>Тиціана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1934 р. галерея </a:t>
            </a:r>
            <a:r>
              <a:rPr lang="ru-RU" dirty="0" err="1" smtClean="0"/>
              <a:t>придбала</a:t>
            </a:r>
            <a:r>
              <a:rPr lang="ru-RU" dirty="0" smtClean="0"/>
              <a:t> картину " </a:t>
            </a:r>
            <a:r>
              <a:rPr lang="ru-RU" dirty="0" err="1" smtClean="0"/>
              <a:t>Знущання</a:t>
            </a:r>
            <a:r>
              <a:rPr lang="ru-RU" dirty="0" smtClean="0"/>
              <a:t> над Христом " — автор Босх</a:t>
            </a:r>
          </a:p>
          <a:p>
            <a:r>
              <a:rPr lang="ru-RU" dirty="0" smtClean="0"/>
              <a:t>У 1954 р.- галерея стала </a:t>
            </a:r>
            <a:r>
              <a:rPr lang="ru-RU" dirty="0" err="1" smtClean="0"/>
              <a:t>власницею</a:t>
            </a:r>
            <a:r>
              <a:rPr lang="ru-RU" dirty="0" smtClean="0"/>
              <a:t> </a:t>
            </a:r>
            <a:r>
              <a:rPr lang="ru-RU" dirty="0" err="1" smtClean="0"/>
              <a:t>двох</a:t>
            </a:r>
            <a:r>
              <a:rPr lang="ru-RU" dirty="0" smtClean="0"/>
              <a:t> картин Гейнсборо («</a:t>
            </a:r>
            <a:r>
              <a:rPr lang="ru-RU" dirty="0" err="1" smtClean="0"/>
              <a:t>Ранкова</a:t>
            </a:r>
            <a:r>
              <a:rPr lang="ru-RU" dirty="0" smtClean="0"/>
              <a:t> </a:t>
            </a:r>
            <a:r>
              <a:rPr lang="ru-RU" dirty="0" err="1" smtClean="0"/>
              <a:t>прогулянка</a:t>
            </a:r>
            <a:r>
              <a:rPr lang="ru-RU" dirty="0" smtClean="0"/>
              <a:t>» та «Портрет </a:t>
            </a:r>
            <a:r>
              <a:rPr lang="ru-RU" dirty="0" err="1" smtClean="0"/>
              <a:t>родини</a:t>
            </a:r>
            <a:r>
              <a:rPr lang="ru-RU" dirty="0" smtClean="0"/>
              <a:t> </a:t>
            </a:r>
            <a:r>
              <a:rPr lang="ru-RU" dirty="0" err="1" smtClean="0"/>
              <a:t>ендрюс</a:t>
            </a:r>
            <a:r>
              <a:rPr lang="ru-RU" dirty="0" smtClean="0"/>
              <a:t>»)</a:t>
            </a:r>
          </a:p>
          <a:p>
            <a:r>
              <a:rPr lang="ru-RU" dirty="0" smtClean="0"/>
              <a:t>У 1962 р. галерея </a:t>
            </a:r>
            <a:r>
              <a:rPr lang="ru-RU" dirty="0" err="1" smtClean="0"/>
              <a:t>придбала</a:t>
            </a:r>
            <a:r>
              <a:rPr lang="ru-RU" dirty="0" smtClean="0"/>
              <a:t> картон Леонардо да </a:t>
            </a:r>
            <a:r>
              <a:rPr lang="ru-RU" dirty="0" err="1" smtClean="0"/>
              <a:t>Вінчі</a:t>
            </a:r>
            <a:r>
              <a:rPr lang="ru-RU" dirty="0" smtClean="0"/>
              <a:t> (Св. Анна та </a:t>
            </a:r>
            <a:r>
              <a:rPr lang="ru-RU" dirty="0" err="1" smtClean="0"/>
              <a:t>Марія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немовлям</a:t>
            </a:r>
            <a:r>
              <a:rPr lang="ru-RU" dirty="0" smtClean="0"/>
              <a:t>) </a:t>
            </a:r>
            <a:r>
              <a:rPr lang="ru-RU" dirty="0" err="1" smtClean="0"/>
              <a:t>та</a:t>
            </a:r>
            <a:r>
              <a:rPr lang="ru-RU" dirty="0" smtClean="0"/>
              <a:t> "Пейзаж " Джорджоне</a:t>
            </a:r>
            <a:r>
              <a:rPr lang="ru-RU" dirty="0" smtClean="0"/>
              <a:t>.</a:t>
            </a:r>
            <a:endParaRPr lang="ru-RU" dirty="0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28670"/>
            <a:ext cx="8229600" cy="571504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У 1972 р. галерея </a:t>
            </a:r>
            <a:r>
              <a:rPr lang="ru-RU" dirty="0" err="1" smtClean="0"/>
              <a:t>отримала</a:t>
            </a:r>
            <a:r>
              <a:rPr lang="ru-RU" dirty="0" smtClean="0"/>
              <a:t> </a:t>
            </a:r>
            <a:r>
              <a:rPr lang="ru-RU" dirty="0" err="1" smtClean="0"/>
              <a:t>Пікассо</a:t>
            </a:r>
            <a:r>
              <a:rPr lang="ru-RU" dirty="0" smtClean="0"/>
              <a:t> («Натюрморт») та картину </a:t>
            </a:r>
            <a:r>
              <a:rPr lang="ru-RU" dirty="0" err="1" smtClean="0"/>
              <a:t>Матісса</a:t>
            </a:r>
            <a:r>
              <a:rPr lang="ru-RU" dirty="0" smtClean="0"/>
              <a:t>- «Портрет </a:t>
            </a:r>
            <a:r>
              <a:rPr lang="ru-RU" dirty="0" err="1" smtClean="0"/>
              <a:t>Грети</a:t>
            </a:r>
            <a:r>
              <a:rPr lang="ru-RU" dirty="0" smtClean="0"/>
              <a:t> Моль».</a:t>
            </a:r>
          </a:p>
          <a:p>
            <a:r>
              <a:rPr lang="ru-RU" dirty="0" smtClean="0"/>
              <a:t>За </a:t>
            </a:r>
            <a:r>
              <a:rPr lang="ru-RU" dirty="0" err="1" smtClean="0"/>
              <a:t>період</a:t>
            </a:r>
            <a:r>
              <a:rPr lang="ru-RU" dirty="0" smtClean="0"/>
              <a:t> директорства Майкла </a:t>
            </a:r>
            <a:r>
              <a:rPr lang="ru-RU" dirty="0" err="1" smtClean="0"/>
              <a:t>Леві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1973 по 1986 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r>
              <a:rPr lang="ru-RU" dirty="0" err="1" smtClean="0"/>
              <a:t>Національна</a:t>
            </a:r>
            <a:r>
              <a:rPr lang="ru-RU" dirty="0" smtClean="0"/>
              <a:t> галерея </a:t>
            </a:r>
            <a:r>
              <a:rPr lang="ru-RU" dirty="0" err="1" smtClean="0"/>
              <a:t>придбала</a:t>
            </a:r>
            <a:r>
              <a:rPr lang="ru-RU" dirty="0" smtClean="0"/>
              <a:t> полотна, де </a:t>
            </a:r>
            <a:r>
              <a:rPr lang="ru-RU" dirty="0" err="1" smtClean="0"/>
              <a:t>є</a:t>
            </a:r>
            <a:endParaRPr lang="ru-RU" dirty="0" smtClean="0"/>
          </a:p>
          <a:p>
            <a:r>
              <a:rPr lang="ru-RU" dirty="0" err="1" smtClean="0"/>
              <a:t>Понтормо</a:t>
            </a:r>
            <a:endParaRPr lang="ru-RU" dirty="0" smtClean="0"/>
          </a:p>
          <a:p>
            <a:r>
              <a:rPr lang="ru-RU" dirty="0" err="1" smtClean="0"/>
              <a:t>Парміджаніно</a:t>
            </a:r>
            <a:endParaRPr lang="ru-RU" dirty="0" smtClean="0"/>
          </a:p>
          <a:p>
            <a:r>
              <a:rPr lang="ru-RU" dirty="0" smtClean="0"/>
              <a:t>Караваджо</a:t>
            </a:r>
          </a:p>
          <a:p>
            <a:r>
              <a:rPr lang="ru-RU" dirty="0" err="1" smtClean="0"/>
              <a:t>Рафаель</a:t>
            </a:r>
            <a:r>
              <a:rPr lang="ru-RU" dirty="0" smtClean="0"/>
              <a:t> </a:t>
            </a:r>
            <a:r>
              <a:rPr lang="ru-RU" dirty="0" err="1" smtClean="0"/>
              <a:t>Санті</a:t>
            </a:r>
            <a:endParaRPr lang="ru-RU" dirty="0" smtClean="0"/>
          </a:p>
          <a:p>
            <a:r>
              <a:rPr lang="ru-RU" dirty="0" err="1" smtClean="0"/>
              <a:t>Халс</a:t>
            </a:r>
            <a:r>
              <a:rPr lang="ru-RU" dirty="0" smtClean="0"/>
              <a:t> Франс</a:t>
            </a:r>
          </a:p>
          <a:p>
            <a:r>
              <a:rPr lang="ru-RU" dirty="0" smtClean="0"/>
              <a:t>Веласкес</a:t>
            </a:r>
          </a:p>
          <a:p>
            <a:r>
              <a:rPr lang="ru-RU" dirty="0" smtClean="0"/>
              <a:t>Ренуар</a:t>
            </a:r>
          </a:p>
          <a:p>
            <a:r>
              <a:rPr lang="ru-RU" dirty="0" smtClean="0"/>
              <a:t>Клод Моне</a:t>
            </a:r>
          </a:p>
          <a:p>
            <a:r>
              <a:rPr lang="ru-RU" dirty="0" err="1" smtClean="0"/>
              <a:t>Каміль</a:t>
            </a:r>
            <a:r>
              <a:rPr lang="ru-RU" dirty="0" smtClean="0"/>
              <a:t> </a:t>
            </a:r>
            <a:r>
              <a:rPr lang="ru-RU" dirty="0" err="1" smtClean="0"/>
              <a:t>Піссарро</a:t>
            </a:r>
            <a:r>
              <a:rPr lang="ru-RU" dirty="0" smtClean="0"/>
              <a:t>…</a:t>
            </a:r>
          </a:p>
          <a:p>
            <a:endParaRPr lang="ru-RU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Галерея Тейта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У 1889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заможний</a:t>
            </a:r>
            <a:r>
              <a:rPr lang="ru-RU" dirty="0" smtClean="0"/>
              <a:t> </a:t>
            </a:r>
            <a:r>
              <a:rPr lang="ru-RU" dirty="0" err="1" smtClean="0"/>
              <a:t>промисловець</a:t>
            </a:r>
            <a:r>
              <a:rPr lang="ru-RU" dirty="0" smtClean="0"/>
              <a:t> </a:t>
            </a:r>
            <a:r>
              <a:rPr lang="ru-RU" dirty="0" err="1" smtClean="0"/>
              <a:t>Генрі</a:t>
            </a:r>
            <a:r>
              <a:rPr lang="ru-RU" dirty="0" smtClean="0"/>
              <a:t> Тейт </a:t>
            </a:r>
            <a:r>
              <a:rPr lang="ru-RU" dirty="0" err="1" smtClean="0"/>
              <a:t>подарував</a:t>
            </a:r>
            <a:r>
              <a:rPr lang="ru-RU" dirty="0" smtClean="0"/>
              <a:t> свою </a:t>
            </a:r>
            <a:r>
              <a:rPr lang="ru-RU" dirty="0" err="1" smtClean="0"/>
              <a:t>колекцію</a:t>
            </a:r>
            <a:r>
              <a:rPr lang="ru-RU" dirty="0" smtClean="0"/>
              <a:t> </a:t>
            </a:r>
            <a:r>
              <a:rPr lang="ru-RU" dirty="0" err="1" smtClean="0"/>
              <a:t>живопису</a:t>
            </a:r>
            <a:r>
              <a:rPr lang="ru-RU" dirty="0" smtClean="0"/>
              <a:t> </a:t>
            </a:r>
            <a:r>
              <a:rPr lang="ru-RU" dirty="0" err="1" smtClean="0"/>
              <a:t>державі</a:t>
            </a:r>
            <a:r>
              <a:rPr lang="ru-RU" dirty="0" smtClean="0"/>
              <a:t>.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підтримував</a:t>
            </a:r>
            <a:r>
              <a:rPr lang="ru-RU" dirty="0" smtClean="0"/>
              <a:t>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 </a:t>
            </a:r>
            <a:r>
              <a:rPr lang="ru-RU" dirty="0" err="1" smtClean="0"/>
              <a:t>суто</a:t>
            </a:r>
            <a:r>
              <a:rPr lang="ru-RU" dirty="0" smtClean="0"/>
              <a:t> </a:t>
            </a:r>
            <a:r>
              <a:rPr lang="ru-RU" dirty="0" err="1" smtClean="0"/>
              <a:t>англійських</a:t>
            </a:r>
            <a:r>
              <a:rPr lang="ru-RU" dirty="0" smtClean="0"/>
              <a:t> </a:t>
            </a:r>
            <a:r>
              <a:rPr lang="ru-RU" dirty="0" err="1" smtClean="0"/>
              <a:t>художників</a:t>
            </a:r>
            <a:r>
              <a:rPr lang="ru-RU" dirty="0" smtClean="0"/>
              <a:t>.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тривалих</a:t>
            </a:r>
            <a:r>
              <a:rPr lang="ru-RU" dirty="0" smtClean="0"/>
              <a:t> </a:t>
            </a:r>
            <a:r>
              <a:rPr lang="ru-RU" dirty="0" err="1" smtClean="0"/>
              <a:t>переговорів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вирішено</a:t>
            </a:r>
            <a:r>
              <a:rPr lang="ru-RU" dirty="0" smtClean="0"/>
              <a:t> </a:t>
            </a:r>
            <a:r>
              <a:rPr lang="ru-RU" dirty="0" err="1" smtClean="0"/>
              <a:t>заснувати</a:t>
            </a:r>
            <a:r>
              <a:rPr lang="ru-RU" dirty="0" smtClean="0"/>
              <a:t> </a:t>
            </a:r>
            <a:r>
              <a:rPr lang="ru-RU" dirty="0" err="1" smtClean="0"/>
              <a:t>Національну</a:t>
            </a:r>
            <a:r>
              <a:rPr lang="ru-RU" dirty="0" smtClean="0"/>
              <a:t> галерею </a:t>
            </a:r>
            <a:r>
              <a:rPr lang="ru-RU" dirty="0" err="1" smtClean="0"/>
              <a:t>британських</a:t>
            </a:r>
            <a:r>
              <a:rPr lang="ru-RU" dirty="0" smtClean="0"/>
              <a:t> </a:t>
            </a:r>
            <a:r>
              <a:rPr lang="ru-RU" dirty="0" err="1" smtClean="0"/>
              <a:t>мистецтв</a:t>
            </a:r>
            <a:r>
              <a:rPr lang="ru-RU" dirty="0" smtClean="0"/>
              <a:t>, яка </a:t>
            </a:r>
            <a:r>
              <a:rPr lang="ru-RU" dirty="0" err="1" smtClean="0"/>
              <a:t>змінила</a:t>
            </a:r>
            <a:r>
              <a:rPr lang="ru-RU" dirty="0" smtClean="0"/>
              <a:t> свою </a:t>
            </a:r>
            <a:r>
              <a:rPr lang="ru-RU" dirty="0" err="1" smtClean="0"/>
              <a:t>назву</a:t>
            </a:r>
            <a:r>
              <a:rPr lang="ru-RU" dirty="0" smtClean="0"/>
              <a:t> в 1917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стала </a:t>
            </a:r>
            <a:r>
              <a:rPr lang="ru-RU" dirty="0" err="1" smtClean="0"/>
              <a:t>називатися</a:t>
            </a:r>
            <a:r>
              <a:rPr lang="ru-RU" dirty="0" smtClean="0"/>
              <a:t> </a:t>
            </a:r>
            <a:r>
              <a:rPr lang="ru-RU" dirty="0" err="1" smtClean="0"/>
              <a:t>Національною</a:t>
            </a:r>
            <a:r>
              <a:rPr lang="ru-RU" dirty="0" smtClean="0"/>
              <a:t> </a:t>
            </a:r>
            <a:r>
              <a:rPr lang="ru-RU" dirty="0" err="1" smtClean="0"/>
              <a:t>галереєю</a:t>
            </a:r>
            <a:r>
              <a:rPr lang="ru-RU" dirty="0" smtClean="0"/>
              <a:t> в </a:t>
            </a:r>
            <a:r>
              <a:rPr lang="ru-RU" dirty="0" err="1" smtClean="0"/>
              <a:t>Міллбанк</a:t>
            </a:r>
            <a:r>
              <a:rPr lang="ru-RU" dirty="0" smtClean="0"/>
              <a:t>. </a:t>
            </a:r>
            <a:r>
              <a:rPr lang="ru-RU" dirty="0" err="1" smtClean="0"/>
              <a:t>Невдовзі</a:t>
            </a:r>
            <a:r>
              <a:rPr lang="ru-RU" dirty="0" smtClean="0"/>
              <a:t> вона стала </a:t>
            </a:r>
            <a:r>
              <a:rPr lang="ru-RU" dirty="0" err="1" smtClean="0"/>
              <a:t>називатися</a:t>
            </a:r>
            <a:r>
              <a:rPr lang="ru-RU" dirty="0" smtClean="0"/>
              <a:t> </a:t>
            </a:r>
            <a:r>
              <a:rPr lang="ru-RU" dirty="0" err="1" smtClean="0"/>
              <a:t>Галереєю</a:t>
            </a:r>
            <a:r>
              <a:rPr lang="ru-RU" dirty="0" smtClean="0"/>
              <a:t> Тейта (англ. </a:t>
            </a:r>
            <a:r>
              <a:rPr lang="en-US" dirty="0" smtClean="0"/>
              <a:t>Tate Gallery). </a:t>
            </a:r>
            <a:r>
              <a:rPr lang="ru-RU" dirty="0" smtClean="0"/>
              <a:t>Галерея Тейта входила до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1955 року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самостійний</a:t>
            </a:r>
            <a:r>
              <a:rPr lang="ru-RU" dirty="0" smtClean="0"/>
              <a:t> музей.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21442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Практична </a:t>
            </a:r>
            <a:r>
              <a:rPr lang="ru-RU" dirty="0" err="1" smtClean="0"/>
              <a:t>інформація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786058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ru-RU" dirty="0" err="1" smtClean="0"/>
              <a:t>Проїзд</a:t>
            </a:r>
            <a:r>
              <a:rPr lang="ru-RU" dirty="0" smtClean="0"/>
              <a:t> на метро до </a:t>
            </a:r>
            <a:r>
              <a:rPr lang="en-US" dirty="0" err="1" smtClean="0"/>
              <a:t>Charing</a:t>
            </a:r>
            <a:r>
              <a:rPr lang="en-US" dirty="0" smtClean="0"/>
              <a:t> Cross, Leicester Square, Embankment </a:t>
            </a:r>
            <a:r>
              <a:rPr lang="ru-RU" dirty="0" smtClean="0"/>
              <a:t>Телефон +44 (0) 20 7747 2885 Музей </a:t>
            </a:r>
            <a:r>
              <a:rPr lang="ru-RU" dirty="0" err="1" smtClean="0"/>
              <a:t>відчинено</a:t>
            </a:r>
            <a:r>
              <a:rPr lang="ru-RU" dirty="0" smtClean="0"/>
              <a:t> </a:t>
            </a:r>
            <a:r>
              <a:rPr lang="ru-RU" dirty="0" err="1" smtClean="0"/>
              <a:t>щодня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10:00 до 18:00, </a:t>
            </a:r>
            <a:r>
              <a:rPr lang="ru-RU" dirty="0" err="1" smtClean="0"/>
              <a:t>щоп'ятниці</a:t>
            </a:r>
            <a:r>
              <a:rPr lang="ru-RU" dirty="0" smtClean="0"/>
              <a:t> до 21:00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Колекція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000372"/>
            <a:ext cx="5357818" cy="26432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chemeClr val="tx2"/>
                </a:solidFill>
              </a:rPr>
              <a:t>1250-1399</a:t>
            </a:r>
          </a:p>
          <a:p>
            <a:pPr algn="ctr">
              <a:buNone/>
            </a:pPr>
            <a:endParaRPr lang="ru-RU" sz="4400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Cimabue,_The_Virgin_and_Child_Enthroned_with_Two_Ange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4620" y="1357299"/>
            <a:ext cx="4409380" cy="5500702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uccio_di_Buoninsegna_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uccio_di_Buoninsegna_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uccio_di_Buoninsegna_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uccio_di_Buoninsegna_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px-Nationalgalle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ilton_dipty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928934"/>
            <a:ext cx="2928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tx2"/>
                </a:solidFill>
              </a:rPr>
              <a:t>1400-1499</a:t>
            </a:r>
          </a:p>
        </p:txBody>
      </p:sp>
      <p:pic>
        <p:nvPicPr>
          <p:cNvPr id="3" name="Рисунок 2" descr="Van_Eyck_-_Arnolfini_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4382" y="0"/>
            <a:ext cx="5009618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obert_Campin_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6255" y="0"/>
            <a:ext cx="4597745" cy="6858000"/>
          </a:xfrm>
          <a:prstGeom prst="rect">
            <a:avLst/>
          </a:prstGeom>
        </p:spPr>
      </p:pic>
      <p:pic>
        <p:nvPicPr>
          <p:cNvPr id="3" name="Рисунок 2" descr="Portrait_of_a_Man_in_a_Turban_(Jan_van_Eyck)_with_fram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714876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iovanni_Bellini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ndrea_Mantegna_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rivelli_Carlo,_Annunci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57818" cy="6858000"/>
          </a:xfrm>
          <a:prstGeom prst="rect">
            <a:avLst/>
          </a:prstGeom>
        </p:spPr>
      </p:pic>
      <p:pic>
        <p:nvPicPr>
          <p:cNvPr id="4" name="Рисунок 3" descr="Gentile_da_Fabriano_-_Quaratesi_Altarpiece_-_Virgin_and_Child_-_WGA08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500306"/>
            <a:ext cx="2484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tx2"/>
                </a:solidFill>
              </a:rPr>
              <a:t>1500-1599</a:t>
            </a:r>
          </a:p>
        </p:txBody>
      </p:sp>
      <p:pic>
        <p:nvPicPr>
          <p:cNvPr id="3" name="Рисунок 2" descr="Giovanni_Bellini,_portrait_of_Doge_Leonardo_Lored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9558" y="0"/>
            <a:ext cx="4954442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l_Greco_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iorgione_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pe_Julius_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7057" y="0"/>
            <a:ext cx="5046943" cy="6858000"/>
          </a:xfrm>
          <a:prstGeom prst="rect">
            <a:avLst/>
          </a:prstGeom>
        </p:spPr>
      </p:pic>
      <p:pic>
        <p:nvPicPr>
          <p:cNvPr id="3" name="Рисунок 2" descr="Leonardo_-_St._Anne_cartoon-alternative-downsamp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Історія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468880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У </a:t>
            </a:r>
            <a:r>
              <a:rPr lang="ru-RU" dirty="0" err="1" smtClean="0"/>
              <a:t>кінці</a:t>
            </a:r>
            <a:r>
              <a:rPr lang="ru-RU" dirty="0" smtClean="0"/>
              <a:t> 18 </a:t>
            </a:r>
            <a:r>
              <a:rPr lang="ru-RU" dirty="0" err="1" smtClean="0"/>
              <a:t>століття</a:t>
            </a:r>
            <a:r>
              <a:rPr lang="ru-RU" dirty="0" smtClean="0"/>
              <a:t> на </a:t>
            </a:r>
            <a:r>
              <a:rPr lang="ru-RU" dirty="0" err="1" smtClean="0"/>
              <a:t>континенті</a:t>
            </a:r>
            <a:r>
              <a:rPr lang="ru-RU" dirty="0" smtClean="0"/>
              <a:t> </a:t>
            </a:r>
            <a:r>
              <a:rPr lang="ru-RU" dirty="0" err="1" smtClean="0"/>
              <a:t>виникли</a:t>
            </a:r>
            <a:r>
              <a:rPr lang="ru-RU" dirty="0" smtClean="0"/>
              <a:t> </a:t>
            </a:r>
            <a:r>
              <a:rPr lang="ru-RU" dirty="0" err="1" smtClean="0"/>
              <a:t>великі</a:t>
            </a:r>
            <a:r>
              <a:rPr lang="ru-RU" dirty="0" smtClean="0"/>
              <a:t> </a:t>
            </a:r>
            <a:r>
              <a:rPr lang="ru-RU" dirty="0" err="1" smtClean="0"/>
              <a:t>мистецькі</a:t>
            </a:r>
            <a:r>
              <a:rPr lang="ru-RU" dirty="0" smtClean="0"/>
              <a:t> </a:t>
            </a:r>
            <a:r>
              <a:rPr lang="ru-RU" dirty="0" err="1" smtClean="0"/>
              <a:t>збірки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королівських</a:t>
            </a:r>
            <a:r>
              <a:rPr lang="ru-RU" dirty="0" smtClean="0"/>
              <a:t> (</a:t>
            </a:r>
            <a:r>
              <a:rPr lang="ru-RU" dirty="0" err="1" smtClean="0"/>
              <a:t>палацових</a:t>
            </a:r>
            <a:r>
              <a:rPr lang="ru-RU" dirty="0" smtClean="0"/>
              <a:t>) </a:t>
            </a:r>
            <a:r>
              <a:rPr lang="ru-RU" dirty="0" err="1" smtClean="0"/>
              <a:t>колекцій</a:t>
            </a:r>
            <a:r>
              <a:rPr lang="ru-RU" dirty="0" smtClean="0"/>
              <a:t> — в </a:t>
            </a:r>
            <a:r>
              <a:rPr lang="ru-RU" dirty="0" err="1" smtClean="0"/>
              <a:t>Мадриді</a:t>
            </a:r>
            <a:r>
              <a:rPr lang="ru-RU" dirty="0" smtClean="0"/>
              <a:t>, </a:t>
            </a:r>
            <a:r>
              <a:rPr lang="ru-RU" dirty="0" err="1" smtClean="0"/>
              <a:t>Парижі</a:t>
            </a:r>
            <a:r>
              <a:rPr lang="ru-RU" dirty="0" smtClean="0"/>
              <a:t>, </a:t>
            </a:r>
            <a:r>
              <a:rPr lang="ru-RU" dirty="0" err="1" smtClean="0"/>
              <a:t>Дрездені</a:t>
            </a:r>
            <a:r>
              <a:rPr lang="ru-RU" dirty="0" smtClean="0"/>
              <a:t>, </a:t>
            </a:r>
            <a:r>
              <a:rPr lang="ru-RU" dirty="0" err="1" smtClean="0"/>
              <a:t>Петербурзі</a:t>
            </a:r>
            <a:r>
              <a:rPr lang="ru-RU" dirty="0" smtClean="0"/>
              <a:t>. </a:t>
            </a:r>
            <a:r>
              <a:rPr lang="ru-RU" dirty="0" err="1" smtClean="0"/>
              <a:t>Поступово</a:t>
            </a:r>
            <a:r>
              <a:rPr lang="ru-RU" dirty="0" smtClean="0"/>
              <a:t> вони ставали </a:t>
            </a:r>
            <a:r>
              <a:rPr lang="ru-RU" dirty="0" err="1" smtClean="0"/>
              <a:t>дедалі</a:t>
            </a:r>
            <a:r>
              <a:rPr lang="ru-RU" dirty="0" smtClean="0"/>
              <a:t> </a:t>
            </a:r>
            <a:r>
              <a:rPr lang="ru-RU" dirty="0" err="1" smtClean="0"/>
              <a:t>відкритішими</a:t>
            </a:r>
            <a:r>
              <a:rPr lang="ru-RU" dirty="0" smtClean="0"/>
              <a:t> для </a:t>
            </a:r>
            <a:r>
              <a:rPr lang="ru-RU" dirty="0" err="1" smtClean="0"/>
              <a:t>прихильників</a:t>
            </a:r>
            <a:r>
              <a:rPr lang="ru-RU" dirty="0" smtClean="0"/>
              <a:t> </a:t>
            </a:r>
            <a:r>
              <a:rPr lang="ru-RU" dirty="0" err="1" smtClean="0"/>
              <a:t>мистецтв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набували</a:t>
            </a:r>
            <a:r>
              <a:rPr lang="ru-RU" dirty="0" smtClean="0"/>
              <a:t> </a:t>
            </a:r>
            <a:r>
              <a:rPr lang="ru-RU" dirty="0" err="1" smtClean="0"/>
              <a:t>популярності</a:t>
            </a:r>
            <a:r>
              <a:rPr lang="ru-RU" dirty="0" smtClean="0"/>
              <a:t>. </a:t>
            </a:r>
            <a:r>
              <a:rPr lang="ru-RU" dirty="0" err="1" smtClean="0"/>
              <a:t>Перетворення</a:t>
            </a:r>
            <a:r>
              <a:rPr lang="ru-RU" dirty="0" smtClean="0"/>
              <a:t> у </a:t>
            </a:r>
            <a:r>
              <a:rPr lang="ru-RU" dirty="0" err="1" smtClean="0"/>
              <a:t>Франції</a:t>
            </a:r>
            <a:r>
              <a:rPr lang="ru-RU" dirty="0" smtClean="0"/>
              <a:t> </a:t>
            </a:r>
            <a:r>
              <a:rPr lang="ru-RU" dirty="0" err="1" smtClean="0"/>
              <a:t>королівської</a:t>
            </a:r>
            <a:r>
              <a:rPr lang="ru-RU" dirty="0" smtClean="0"/>
              <a:t> </a:t>
            </a:r>
            <a:r>
              <a:rPr lang="ru-RU" dirty="0" err="1" smtClean="0"/>
              <a:t>збірки</a:t>
            </a:r>
            <a:r>
              <a:rPr lang="ru-RU" dirty="0" smtClean="0"/>
              <a:t> на перший в </a:t>
            </a:r>
            <a:r>
              <a:rPr lang="ru-RU" dirty="0" err="1" smtClean="0"/>
              <a:t>Європі</a:t>
            </a:r>
            <a:r>
              <a:rPr lang="ru-RU" dirty="0" smtClean="0"/>
              <a:t> </a:t>
            </a:r>
            <a:r>
              <a:rPr lang="ru-RU" dirty="0" err="1" smtClean="0"/>
              <a:t>публічний</a:t>
            </a:r>
            <a:r>
              <a:rPr lang="ru-RU" dirty="0" smtClean="0"/>
              <a:t> музей (27 </a:t>
            </a:r>
            <a:r>
              <a:rPr lang="ru-RU" dirty="0" err="1" smtClean="0"/>
              <a:t>вересня</a:t>
            </a:r>
            <a:r>
              <a:rPr lang="ru-RU" dirty="0" smtClean="0"/>
              <a:t> 1792 року, </a:t>
            </a:r>
            <a:r>
              <a:rPr lang="ru-RU" dirty="0" err="1" smtClean="0"/>
              <a:t>ще</a:t>
            </a:r>
            <a:r>
              <a:rPr lang="ru-RU" dirty="0" smtClean="0"/>
              <a:t> за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революції</a:t>
            </a:r>
            <a:r>
              <a:rPr lang="ru-RU" dirty="0" smtClean="0"/>
              <a:t>) </a:t>
            </a:r>
            <a:r>
              <a:rPr lang="ru-RU" dirty="0" err="1" smtClean="0"/>
              <a:t>відкрило</a:t>
            </a:r>
            <a:r>
              <a:rPr lang="ru-RU" dirty="0" smtClean="0"/>
              <a:t> </a:t>
            </a:r>
            <a:r>
              <a:rPr lang="ru-RU" dirty="0" err="1" smtClean="0"/>
              <a:t>епоху</a:t>
            </a:r>
            <a:r>
              <a:rPr lang="ru-RU" dirty="0" smtClean="0"/>
              <a:t>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публічних</a:t>
            </a:r>
            <a:r>
              <a:rPr lang="ru-RU" dirty="0" smtClean="0"/>
              <a:t> </a:t>
            </a:r>
            <a:r>
              <a:rPr lang="ru-RU" dirty="0" err="1" smtClean="0"/>
              <a:t>музеїв</a:t>
            </a:r>
            <a:r>
              <a:rPr lang="ru-RU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1670" y="164305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3600" dirty="0" err="1" smtClean="0">
                <a:solidFill>
                  <a:schemeClr val="tx2"/>
                </a:solidFill>
              </a:rPr>
              <a:t>Попередні</a:t>
            </a:r>
            <a:r>
              <a:rPr lang="ru-RU" sz="3600" dirty="0" smtClean="0">
                <a:solidFill>
                  <a:schemeClr val="tx2"/>
                </a:solidFill>
              </a:rPr>
              <a:t> 150 </a:t>
            </a:r>
            <a:r>
              <a:rPr lang="ru-RU" sz="3600" dirty="0" err="1" smtClean="0">
                <a:solidFill>
                  <a:schemeClr val="tx2"/>
                </a:solidFill>
              </a:rPr>
              <a:t>років</a:t>
            </a:r>
            <a:endParaRPr lang="ru-RU" sz="36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itian_-_Diana_and_Actaeon_-_1556-1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228599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1472" y="2857496"/>
            <a:ext cx="26532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accent1"/>
                </a:solidFill>
              </a:rPr>
              <a:t>1600–1699</a:t>
            </a:r>
          </a:p>
        </p:txBody>
      </p:sp>
      <p:pic>
        <p:nvPicPr>
          <p:cNvPr id="4" name="Рисунок 3" descr="Domine,_quo_vad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0"/>
            <a:ext cx="492919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ude_Lorrain_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ude_Lorrain_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9140" cy="688375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aude_Lorrain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1" y="0"/>
            <a:ext cx="9131558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_adoration_of_the_golden_calf_1633-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son_and_Delilah_by_Rube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714620"/>
            <a:ext cx="24802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tx2"/>
                </a:solidFill>
              </a:rPr>
              <a:t>1700-1799</a:t>
            </a:r>
            <a:endParaRPr lang="ru-RU" sz="4400" dirty="0" smtClean="0">
              <a:solidFill>
                <a:schemeClr val="tx2"/>
              </a:solidFill>
            </a:endParaRPr>
          </a:p>
        </p:txBody>
      </p:sp>
      <p:pic>
        <p:nvPicPr>
          <p:cNvPr id="3" name="Рисунок 2" descr="William_Hogarth_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6892" y="0"/>
            <a:ext cx="5647108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omasJonesMauerInNeap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naletto_(II)_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92252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Розпочав</a:t>
            </a:r>
            <a:r>
              <a:rPr lang="ru-RU" dirty="0" smtClean="0"/>
              <a:t> свою </a:t>
            </a:r>
            <a:r>
              <a:rPr lang="ru-RU" dirty="0" err="1" smtClean="0"/>
              <a:t>діяльність</a:t>
            </a:r>
            <a:r>
              <a:rPr lang="ru-RU" dirty="0" smtClean="0"/>
              <a:t> «</a:t>
            </a:r>
            <a:r>
              <a:rPr lang="ru-RU" dirty="0" err="1" smtClean="0"/>
              <a:t>Британський</a:t>
            </a:r>
            <a:r>
              <a:rPr lang="ru-RU" dirty="0" smtClean="0"/>
              <a:t> </a:t>
            </a:r>
            <a:r>
              <a:rPr lang="ru-RU" dirty="0" err="1" smtClean="0"/>
              <a:t>інститут</a:t>
            </a:r>
            <a:r>
              <a:rPr lang="ru-RU" dirty="0" smtClean="0"/>
              <a:t>», </a:t>
            </a:r>
            <a:r>
              <a:rPr lang="ru-RU" dirty="0" err="1" smtClean="0"/>
              <a:t>він</a:t>
            </a:r>
            <a:r>
              <a:rPr lang="ru-RU" dirty="0" smtClean="0"/>
              <a:t> ставив за мету </a:t>
            </a:r>
            <a:r>
              <a:rPr lang="ru-RU" dirty="0" err="1" smtClean="0"/>
              <a:t>організацію</a:t>
            </a:r>
            <a:r>
              <a:rPr lang="ru-RU" dirty="0" smtClean="0"/>
              <a:t> </a:t>
            </a:r>
            <a:r>
              <a:rPr lang="ru-RU" dirty="0" err="1" smtClean="0"/>
              <a:t>мистецьких</a:t>
            </a:r>
            <a:r>
              <a:rPr lang="ru-RU" dirty="0" smtClean="0"/>
              <a:t> </a:t>
            </a:r>
            <a:r>
              <a:rPr lang="ru-RU" dirty="0" err="1" smtClean="0"/>
              <a:t>виставок</a:t>
            </a:r>
            <a:r>
              <a:rPr lang="ru-RU" dirty="0" smtClean="0"/>
              <a:t>. Так справа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 почала </a:t>
            </a:r>
            <a:r>
              <a:rPr lang="ru-RU" dirty="0" err="1" smtClean="0"/>
              <a:t>формуватися</a:t>
            </a:r>
            <a:r>
              <a:rPr lang="ru-RU" dirty="0" smtClean="0"/>
              <a:t> в </a:t>
            </a:r>
            <a:r>
              <a:rPr lang="ru-RU" dirty="0" err="1" smtClean="0"/>
              <a:t>уяві</a:t>
            </a:r>
            <a:r>
              <a:rPr lang="ru-RU" dirty="0" smtClean="0"/>
              <a:t> </a:t>
            </a:r>
            <a:r>
              <a:rPr lang="ru-RU" dirty="0" err="1" smtClean="0"/>
              <a:t>нації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Відсутність</a:t>
            </a:r>
            <a:r>
              <a:rPr lang="ru-RU" dirty="0" smtClean="0"/>
              <a:t> </a:t>
            </a:r>
            <a:r>
              <a:rPr lang="ru-RU" dirty="0" err="1" smtClean="0"/>
              <a:t>значної</a:t>
            </a:r>
            <a:r>
              <a:rPr lang="ru-RU" dirty="0" smtClean="0"/>
              <a:t> </a:t>
            </a:r>
            <a:r>
              <a:rPr lang="ru-RU" dirty="0" err="1" smtClean="0"/>
              <a:t>королівської</a:t>
            </a:r>
            <a:r>
              <a:rPr lang="ru-RU" dirty="0" smtClean="0"/>
              <a:t> </a:t>
            </a:r>
            <a:r>
              <a:rPr lang="ru-RU" dirty="0" err="1" smtClean="0"/>
              <a:t>збірки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могла </a:t>
            </a:r>
            <a:r>
              <a:rPr lang="ru-RU" dirty="0" err="1" smtClean="0"/>
              <a:t>би</a:t>
            </a:r>
            <a:r>
              <a:rPr lang="ru-RU" dirty="0" smtClean="0"/>
              <a:t> стати </a:t>
            </a:r>
            <a:r>
              <a:rPr lang="ru-RU" dirty="0" err="1" smtClean="0"/>
              <a:t>підмурками</a:t>
            </a:r>
            <a:r>
              <a:rPr lang="ru-RU" dirty="0" smtClean="0"/>
              <a:t> </a:t>
            </a:r>
            <a:r>
              <a:rPr lang="ru-RU" dirty="0" err="1" smtClean="0"/>
              <a:t>такої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, </a:t>
            </a:r>
            <a:r>
              <a:rPr lang="ru-RU" dirty="0" err="1" smtClean="0"/>
              <a:t>спричинила</a:t>
            </a:r>
            <a:r>
              <a:rPr lang="ru-RU" dirty="0" smtClean="0"/>
              <a:t> </a:t>
            </a:r>
            <a:r>
              <a:rPr lang="ru-RU" dirty="0" err="1" smtClean="0"/>
              <a:t>інші</a:t>
            </a:r>
            <a:r>
              <a:rPr lang="ru-RU" dirty="0" smtClean="0"/>
              <a:t> шляхи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. Ними стали </a:t>
            </a:r>
            <a:r>
              <a:rPr lang="ru-RU" dirty="0" err="1" smtClean="0"/>
              <a:t>громадянські</a:t>
            </a:r>
            <a:r>
              <a:rPr lang="ru-RU" dirty="0" smtClean="0"/>
              <a:t> </a:t>
            </a:r>
            <a:r>
              <a:rPr lang="ru-RU" dirty="0" err="1" smtClean="0"/>
              <a:t>ініціативи</a:t>
            </a:r>
            <a:r>
              <a:rPr lang="ru-RU" dirty="0" smtClean="0"/>
              <a:t> </a:t>
            </a:r>
            <a:r>
              <a:rPr lang="ru-RU" dirty="0" err="1" smtClean="0"/>
              <a:t>британських</a:t>
            </a:r>
            <a:r>
              <a:rPr lang="ru-RU" dirty="0" smtClean="0"/>
              <a:t> </a:t>
            </a:r>
            <a:r>
              <a:rPr lang="ru-RU" dirty="0" err="1" smtClean="0"/>
              <a:t>багатіїв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передавали </a:t>
            </a:r>
            <a:r>
              <a:rPr lang="ru-RU" dirty="0" err="1" smtClean="0"/>
              <a:t>свої</a:t>
            </a:r>
            <a:r>
              <a:rPr lang="ru-RU" dirty="0" smtClean="0"/>
              <a:t> </a:t>
            </a:r>
            <a:r>
              <a:rPr lang="ru-RU" dirty="0" err="1" smtClean="0"/>
              <a:t>приватні</a:t>
            </a:r>
            <a:r>
              <a:rPr lang="ru-RU" dirty="0" smtClean="0"/>
              <a:t> </a:t>
            </a:r>
            <a:r>
              <a:rPr lang="ru-RU" dirty="0" err="1" smtClean="0"/>
              <a:t>збірки</a:t>
            </a:r>
            <a:r>
              <a:rPr lang="ru-RU" dirty="0" smtClean="0"/>
              <a:t> на </a:t>
            </a:r>
            <a:r>
              <a:rPr lang="ru-RU" dirty="0" err="1" smtClean="0"/>
              <a:t>користь</a:t>
            </a:r>
            <a:r>
              <a:rPr lang="ru-RU" dirty="0" smtClean="0"/>
              <a:t> 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. Тому </a:t>
            </a:r>
            <a:r>
              <a:rPr lang="ru-RU" dirty="0" err="1" smtClean="0"/>
              <a:t>такий</a:t>
            </a:r>
            <a:r>
              <a:rPr lang="ru-RU" dirty="0" smtClean="0"/>
              <a:t> </a:t>
            </a:r>
            <a:r>
              <a:rPr lang="ru-RU" dirty="0" err="1" smtClean="0"/>
              <a:t>скромний</a:t>
            </a:r>
            <a:r>
              <a:rPr lang="ru-RU" dirty="0" smtClean="0"/>
              <a:t> початок у </a:t>
            </a:r>
            <a:r>
              <a:rPr lang="ru-RU" dirty="0" err="1" smtClean="0"/>
              <a:t>галереї</a:t>
            </a:r>
            <a:r>
              <a:rPr lang="ru-RU" dirty="0" smtClean="0"/>
              <a:t> в </a:t>
            </a:r>
            <a:r>
              <a:rPr lang="ru-RU" dirty="0" err="1" smtClean="0"/>
              <a:t>Лондоні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Колекція</a:t>
            </a:r>
            <a:r>
              <a:rPr lang="ru-RU" dirty="0" smtClean="0"/>
              <a:t> </a:t>
            </a:r>
            <a:r>
              <a:rPr lang="ru-RU" dirty="0" err="1" smtClean="0"/>
              <a:t>банкіра</a:t>
            </a:r>
            <a:r>
              <a:rPr lang="ru-RU" dirty="0" smtClean="0"/>
              <a:t> </a:t>
            </a:r>
            <a:r>
              <a:rPr lang="ru-RU" dirty="0" err="1" smtClean="0"/>
              <a:t>Ангерстейна</a:t>
            </a:r>
            <a:r>
              <a:rPr lang="ru-RU" dirty="0" smtClean="0"/>
              <a:t> дала 38 картин.</a:t>
            </a:r>
          </a:p>
          <a:p>
            <a:r>
              <a:rPr lang="ru-RU" dirty="0" smtClean="0"/>
              <a:t>Джордж </a:t>
            </a:r>
            <a:r>
              <a:rPr lang="ru-RU" dirty="0" err="1" smtClean="0"/>
              <a:t>Бомонт</a:t>
            </a:r>
            <a:r>
              <a:rPr lang="ru-RU" dirty="0" smtClean="0"/>
              <a:t> </a:t>
            </a:r>
            <a:r>
              <a:rPr lang="ru-RU" dirty="0" err="1" smtClean="0"/>
              <a:t>збільшив</a:t>
            </a:r>
            <a:r>
              <a:rPr lang="ru-RU" dirty="0" smtClean="0"/>
              <a:t> </a:t>
            </a:r>
            <a:r>
              <a:rPr lang="ru-RU" dirty="0" err="1" smtClean="0"/>
              <a:t>збірку</a:t>
            </a:r>
            <a:r>
              <a:rPr lang="ru-RU" dirty="0" smtClean="0"/>
              <a:t> до 54 картин.</a:t>
            </a:r>
          </a:p>
          <a:p>
            <a:r>
              <a:rPr lang="ru-RU" dirty="0" err="1" smtClean="0"/>
              <a:t>Колекціонер</a:t>
            </a:r>
            <a:r>
              <a:rPr lang="ru-RU" dirty="0" smtClean="0"/>
              <a:t> </a:t>
            </a:r>
            <a:r>
              <a:rPr lang="ru-RU" dirty="0" err="1" smtClean="0"/>
              <a:t>Холуелл-Карр</a:t>
            </a:r>
            <a:r>
              <a:rPr lang="ru-RU" dirty="0" smtClean="0"/>
              <a:t> </a:t>
            </a:r>
            <a:r>
              <a:rPr lang="ru-RU" dirty="0" err="1" smtClean="0"/>
              <a:t>заповів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 34 </a:t>
            </a:r>
            <a:r>
              <a:rPr lang="ru-RU" dirty="0" err="1" smtClean="0"/>
              <a:t>картини</a:t>
            </a:r>
            <a:r>
              <a:rPr lang="ru-RU" dirty="0" smtClean="0"/>
              <a:t> у 1831 р.</a:t>
            </a:r>
          </a:p>
          <a:p>
            <a:r>
              <a:rPr lang="ru-RU" dirty="0" smtClean="0"/>
              <a:t>За </a:t>
            </a:r>
            <a:r>
              <a:rPr lang="ru-RU" dirty="0" err="1" smtClean="0"/>
              <a:t>перші</a:t>
            </a:r>
            <a:r>
              <a:rPr lang="ru-RU" dirty="0" smtClean="0"/>
              <a:t> 10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 </a:t>
            </a:r>
            <a:r>
              <a:rPr lang="ru-RU" dirty="0" err="1" smtClean="0"/>
              <a:t>галереї</a:t>
            </a:r>
            <a:r>
              <a:rPr lang="ru-RU" dirty="0" smtClean="0"/>
              <a:t> уряд </a:t>
            </a:r>
            <a:r>
              <a:rPr lang="ru-RU" dirty="0" err="1" smtClean="0"/>
              <a:t>придбав</a:t>
            </a:r>
            <a:r>
              <a:rPr lang="ru-RU" dirty="0" smtClean="0"/>
              <a:t> для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шість</a:t>
            </a:r>
            <a:r>
              <a:rPr lang="ru-RU" dirty="0" smtClean="0"/>
              <a:t> картин.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naletto_(II)_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857496"/>
            <a:ext cx="2565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tx2"/>
                </a:solidFill>
              </a:rPr>
              <a:t>1800-1908</a:t>
            </a:r>
            <a:endParaRPr lang="ru-RU" sz="4400" dirty="0" smtClean="0">
              <a:solidFill>
                <a:schemeClr val="tx2"/>
              </a:solidFill>
            </a:endParaRPr>
          </a:p>
        </p:txBody>
      </p:sp>
      <p:pic>
        <p:nvPicPr>
          <p:cNvPr id="3" name="Рисунок 2" descr="Goya_Dona_Isab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7" y="0"/>
            <a:ext cx="478631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spar_David_Friedrich_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kseli_Gallen-Kallela_-_Lake_Keitele,_19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oseph_Mallord_William_Turner_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urner,_J._M._W._-_The_Fighting_Téméraire_tugged_to_her_last_Berth_to_be_brok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Joseph_Mallord_William_Turner_-_Rain,_Steam_and_Speed_The_Great_Western_Railway_-_WGA23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0"/>
            <a:ext cx="9358346" cy="69061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282" y="571480"/>
            <a:ext cx="64294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tx2"/>
                </a:solidFill>
              </a:rPr>
              <a:t>І це далеко не всі картини Лондонської національної галереї</a:t>
            </a:r>
            <a:endParaRPr lang="ru-RU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4318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solidFill>
                  <a:schemeClr val="tx2"/>
                </a:solidFill>
              </a:rPr>
              <a:t>Дякую за увагу!</a:t>
            </a:r>
            <a:endParaRPr lang="ru-RU" sz="6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38912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Англії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мистецькими</a:t>
            </a:r>
            <a:r>
              <a:rPr lang="ru-RU" dirty="0" smtClean="0"/>
              <a:t> </a:t>
            </a:r>
            <a:r>
              <a:rPr lang="ru-RU" dirty="0" err="1" smtClean="0"/>
              <a:t>колекціями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дещо</a:t>
            </a:r>
            <a:r>
              <a:rPr lang="ru-RU" dirty="0" smtClean="0"/>
              <a:t> </a:t>
            </a:r>
            <a:r>
              <a:rPr lang="ru-RU" dirty="0" err="1" smtClean="0"/>
              <a:t>інша</a:t>
            </a:r>
            <a:r>
              <a:rPr lang="ru-RU" dirty="0" smtClean="0"/>
              <a:t> </a:t>
            </a:r>
            <a:r>
              <a:rPr lang="ru-RU" dirty="0" err="1" smtClean="0"/>
              <a:t>ситуація</a:t>
            </a:r>
            <a:r>
              <a:rPr lang="ru-RU" dirty="0" smtClean="0"/>
              <a:t>. </a:t>
            </a:r>
            <a:r>
              <a:rPr lang="ru-RU" dirty="0" err="1" smtClean="0"/>
              <a:t>Королівське</a:t>
            </a:r>
            <a:r>
              <a:rPr lang="ru-RU" dirty="0" smtClean="0"/>
              <a:t> </a:t>
            </a:r>
            <a:r>
              <a:rPr lang="ru-RU" dirty="0" err="1" smtClean="0"/>
              <a:t>зібрання</a:t>
            </a:r>
            <a:r>
              <a:rPr lang="ru-RU" dirty="0" smtClean="0"/>
              <a:t> Карла І </a:t>
            </a:r>
            <a:r>
              <a:rPr lang="ru-RU" dirty="0" err="1" smtClean="0"/>
              <a:t>ще</a:t>
            </a:r>
            <a:r>
              <a:rPr lang="ru-RU" dirty="0" smtClean="0"/>
              <a:t> у 1649 р.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розпродане</a:t>
            </a:r>
            <a:r>
              <a:rPr lang="ru-RU" dirty="0" smtClean="0"/>
              <a:t> за наказом Кромвеля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страти</a:t>
            </a:r>
            <a:r>
              <a:rPr lang="ru-RU" dirty="0" smtClean="0"/>
              <a:t> короля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перейшло</a:t>
            </a:r>
            <a:r>
              <a:rPr lang="ru-RU" dirty="0" smtClean="0"/>
              <a:t> у </a:t>
            </a:r>
            <a:r>
              <a:rPr lang="ru-RU" dirty="0" err="1" smtClean="0"/>
              <a:t>збірки</a:t>
            </a:r>
            <a:r>
              <a:rPr lang="ru-RU" dirty="0" smtClean="0"/>
              <a:t> на </a:t>
            </a:r>
            <a:r>
              <a:rPr lang="ru-RU" dirty="0" err="1" smtClean="0"/>
              <a:t>континенті</a:t>
            </a:r>
            <a:r>
              <a:rPr lang="ru-RU" dirty="0" smtClean="0"/>
              <a:t>. </a:t>
            </a:r>
            <a:r>
              <a:rPr lang="ru-RU" dirty="0" err="1" smtClean="0"/>
              <a:t>Англія</a:t>
            </a:r>
            <a:r>
              <a:rPr lang="ru-RU" dirty="0" smtClean="0"/>
              <a:t> </a:t>
            </a:r>
            <a:r>
              <a:rPr lang="ru-RU" dirty="0" err="1" smtClean="0"/>
              <a:t>назавжди</a:t>
            </a:r>
            <a:r>
              <a:rPr lang="ru-RU" dirty="0" smtClean="0"/>
              <a:t> </a:t>
            </a:r>
            <a:r>
              <a:rPr lang="ru-RU" dirty="0" err="1" smtClean="0"/>
              <a:t>втратила</a:t>
            </a:r>
            <a:r>
              <a:rPr lang="ru-RU" dirty="0" smtClean="0"/>
              <a:t> </a:t>
            </a:r>
            <a:r>
              <a:rPr lang="ru-RU" dirty="0" err="1" smtClean="0"/>
              <a:t>значну</a:t>
            </a:r>
            <a:r>
              <a:rPr lang="ru-RU" dirty="0" smtClean="0"/>
              <a:t> </a:t>
            </a:r>
            <a:r>
              <a:rPr lang="ru-RU" dirty="0" err="1" smtClean="0"/>
              <a:t>мистецьку</a:t>
            </a:r>
            <a:r>
              <a:rPr lang="ru-RU" dirty="0" smtClean="0"/>
              <a:t> </a:t>
            </a:r>
            <a:r>
              <a:rPr lang="ru-RU" dirty="0" err="1" smtClean="0"/>
              <a:t>колекцію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Нова </a:t>
            </a:r>
            <a:r>
              <a:rPr lang="ru-RU" dirty="0" err="1" smtClean="0"/>
              <a:t>Ганноверська</a:t>
            </a:r>
            <a:r>
              <a:rPr lang="ru-RU" dirty="0" smtClean="0"/>
              <a:t> </a:t>
            </a:r>
            <a:r>
              <a:rPr lang="ru-RU" dirty="0" err="1" smtClean="0"/>
              <a:t>дінастія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посіла</a:t>
            </a:r>
            <a:r>
              <a:rPr lang="ru-RU" dirty="0" smtClean="0"/>
              <a:t> </a:t>
            </a:r>
            <a:r>
              <a:rPr lang="ru-RU" dirty="0" err="1" smtClean="0"/>
              <a:t>королівський</a:t>
            </a:r>
            <a:r>
              <a:rPr lang="ru-RU" dirty="0" smtClean="0"/>
              <a:t> трон </a:t>
            </a:r>
            <a:r>
              <a:rPr lang="ru-RU" dirty="0" err="1" smtClean="0"/>
              <a:t>Англії</a:t>
            </a:r>
            <a:r>
              <a:rPr lang="ru-RU" dirty="0" smtClean="0"/>
              <a:t>, не </a:t>
            </a:r>
            <a:r>
              <a:rPr lang="ru-RU" dirty="0" err="1" smtClean="0"/>
              <a:t>цікавилась</a:t>
            </a:r>
            <a:r>
              <a:rPr lang="ru-RU" dirty="0" smtClean="0"/>
              <a:t> </a:t>
            </a:r>
            <a:r>
              <a:rPr lang="ru-RU" dirty="0" err="1" smtClean="0"/>
              <a:t>мистецтвом</a:t>
            </a:r>
            <a:r>
              <a:rPr lang="ru-RU" dirty="0" smtClean="0"/>
              <a:t>. Король Георг ІІ говорив, </a:t>
            </a:r>
            <a:r>
              <a:rPr lang="ru-RU" dirty="0" err="1" smtClean="0"/>
              <a:t>що</a:t>
            </a:r>
            <a:r>
              <a:rPr lang="ru-RU" dirty="0" smtClean="0"/>
              <a:t> не </a:t>
            </a:r>
            <a:r>
              <a:rPr lang="ru-RU" dirty="0" err="1" smtClean="0"/>
              <a:t>бачить</a:t>
            </a:r>
            <a:r>
              <a:rPr lang="ru-RU" dirty="0" smtClean="0"/>
              <a:t> в </a:t>
            </a:r>
            <a:r>
              <a:rPr lang="ru-RU" dirty="0" err="1" smtClean="0"/>
              <a:t>мистецтві</a:t>
            </a:r>
            <a:r>
              <a:rPr lang="ru-RU" dirty="0" smtClean="0"/>
              <a:t> </a:t>
            </a:r>
            <a:r>
              <a:rPr lang="ru-RU" dirty="0" err="1" smtClean="0"/>
              <a:t>жодної</a:t>
            </a:r>
            <a:r>
              <a:rPr lang="ru-RU" dirty="0" smtClean="0"/>
              <a:t> потреби. Король Георг ІІІ </a:t>
            </a:r>
            <a:r>
              <a:rPr lang="ru-RU" dirty="0" err="1" smtClean="0"/>
              <a:t>підписав</a:t>
            </a:r>
            <a:r>
              <a:rPr lang="ru-RU" dirty="0" smtClean="0"/>
              <a:t> наказ про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Королівської</a:t>
            </a:r>
            <a:r>
              <a:rPr lang="ru-RU" dirty="0" smtClean="0"/>
              <a:t> </a:t>
            </a:r>
            <a:r>
              <a:rPr lang="ru-RU" dirty="0" err="1" smtClean="0"/>
              <a:t>Академії</a:t>
            </a:r>
            <a:r>
              <a:rPr lang="ru-RU" dirty="0" smtClean="0"/>
              <a:t> </a:t>
            </a:r>
            <a:r>
              <a:rPr lang="ru-RU" dirty="0" err="1" smtClean="0"/>
              <a:t>мистецтв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 передав </a:t>
            </a:r>
            <a:r>
              <a:rPr lang="ru-RU" dirty="0" err="1" smtClean="0"/>
              <a:t>палацову</a:t>
            </a:r>
            <a:r>
              <a:rPr lang="ru-RU" dirty="0" smtClean="0"/>
              <a:t> </a:t>
            </a:r>
            <a:r>
              <a:rPr lang="ru-RU" dirty="0" err="1" smtClean="0"/>
              <a:t>бібліотеку</a:t>
            </a:r>
            <a:r>
              <a:rPr lang="ru-RU" dirty="0" smtClean="0"/>
              <a:t> </a:t>
            </a:r>
            <a:r>
              <a:rPr lang="ru-RU" dirty="0" err="1" smtClean="0"/>
              <a:t>новоствореному</a:t>
            </a:r>
            <a:r>
              <a:rPr lang="ru-RU" dirty="0" smtClean="0"/>
              <a:t> </a:t>
            </a:r>
            <a:r>
              <a:rPr lang="ru-RU" dirty="0" err="1" smtClean="0"/>
              <a:t>Британському</a:t>
            </a:r>
            <a:r>
              <a:rPr lang="ru-RU" dirty="0" smtClean="0"/>
              <a:t> музею, </a:t>
            </a:r>
            <a:r>
              <a:rPr lang="ru-RU" dirty="0" err="1" smtClean="0"/>
              <a:t>але</a:t>
            </a:r>
            <a:r>
              <a:rPr lang="ru-RU" dirty="0" smtClean="0"/>
              <a:t> меценатом не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бути ним не </a:t>
            </a:r>
            <a:r>
              <a:rPr lang="ru-RU" dirty="0" err="1" smtClean="0"/>
              <a:t>хотів</a:t>
            </a:r>
            <a:r>
              <a:rPr lang="ru-RU" dirty="0" smtClean="0"/>
              <a:t>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Приміщення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12"/>
            <a:ext cx="8229600" cy="54292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Невелика </a:t>
            </a:r>
            <a:r>
              <a:rPr lang="ru-RU" dirty="0" err="1" smtClean="0"/>
              <a:t>первісна</a:t>
            </a:r>
            <a:r>
              <a:rPr lang="ru-RU" dirty="0" smtClean="0"/>
              <a:t> галерея не мала </a:t>
            </a:r>
            <a:r>
              <a:rPr lang="ru-RU" dirty="0" err="1" smtClean="0"/>
              <a:t>власного</a:t>
            </a:r>
            <a:r>
              <a:rPr lang="ru-RU" dirty="0" smtClean="0"/>
              <a:t> </a:t>
            </a:r>
            <a:r>
              <a:rPr lang="ru-RU" dirty="0" err="1" smtClean="0"/>
              <a:t>приміщення</a:t>
            </a:r>
            <a:r>
              <a:rPr lang="ru-RU" dirty="0" smtClean="0"/>
              <a:t>.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розмістили</a:t>
            </a:r>
            <a:r>
              <a:rPr lang="ru-RU" dirty="0" smtClean="0"/>
              <a:t> в </a:t>
            </a:r>
            <a:r>
              <a:rPr lang="ru-RU" dirty="0" err="1" smtClean="0"/>
              <a:t>будинку</a:t>
            </a:r>
            <a:r>
              <a:rPr lang="ru-RU" dirty="0" smtClean="0"/>
              <a:t> </a:t>
            </a:r>
            <a:r>
              <a:rPr lang="ru-RU" dirty="0" err="1" smtClean="0"/>
              <a:t>покійного</a:t>
            </a:r>
            <a:r>
              <a:rPr lang="ru-RU" dirty="0" smtClean="0"/>
              <a:t> </a:t>
            </a:r>
            <a:r>
              <a:rPr lang="ru-RU" dirty="0" err="1" smtClean="0"/>
              <a:t>Ангерстейна</a:t>
            </a:r>
            <a:r>
              <a:rPr lang="ru-RU" dirty="0" smtClean="0"/>
              <a:t>. </a:t>
            </a:r>
            <a:r>
              <a:rPr lang="ru-RU" dirty="0" err="1" smtClean="0"/>
              <a:t>Картини</a:t>
            </a:r>
            <a:r>
              <a:rPr lang="ru-RU" dirty="0" smtClean="0"/>
              <a:t> </a:t>
            </a:r>
            <a:r>
              <a:rPr lang="ru-RU" dirty="0" err="1" smtClean="0"/>
              <a:t>займали</a:t>
            </a:r>
            <a:r>
              <a:rPr lang="ru-RU" dirty="0" smtClean="0"/>
              <a:t> </a:t>
            </a:r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стіни</a:t>
            </a:r>
            <a:r>
              <a:rPr lang="ru-RU" dirty="0" smtClean="0"/>
              <a:t>, в залах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тісно</a:t>
            </a:r>
            <a:r>
              <a:rPr lang="ru-RU" dirty="0" smtClean="0"/>
              <a:t>, </a:t>
            </a:r>
            <a:r>
              <a:rPr lang="ru-RU" dirty="0" err="1" smtClean="0"/>
              <a:t>накопичувався</a:t>
            </a:r>
            <a:r>
              <a:rPr lang="ru-RU" dirty="0" smtClean="0"/>
              <a:t> </a:t>
            </a:r>
            <a:r>
              <a:rPr lang="ru-RU" dirty="0" err="1" smtClean="0"/>
              <a:t>бруд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відвідувачів</a:t>
            </a:r>
            <a:r>
              <a:rPr lang="ru-RU" dirty="0" smtClean="0"/>
              <a:t>. У 1830 р. </a:t>
            </a:r>
            <a:r>
              <a:rPr lang="ru-RU" dirty="0" err="1" smtClean="0"/>
              <a:t>архітектор</a:t>
            </a:r>
            <a:r>
              <a:rPr lang="ru-RU" dirty="0" smtClean="0"/>
              <a:t> </a:t>
            </a:r>
            <a:r>
              <a:rPr lang="ru-RU" dirty="0" err="1" smtClean="0"/>
              <a:t>Вільям</a:t>
            </a:r>
            <a:r>
              <a:rPr lang="ru-RU" dirty="0" smtClean="0"/>
              <a:t> </a:t>
            </a:r>
            <a:r>
              <a:rPr lang="ru-RU" dirty="0" err="1" smtClean="0"/>
              <a:t>Вілкінс</a:t>
            </a:r>
            <a:r>
              <a:rPr lang="ru-RU" dirty="0" smtClean="0"/>
              <a:t> </a:t>
            </a:r>
            <a:r>
              <a:rPr lang="ru-RU" dirty="0" err="1" smtClean="0"/>
              <a:t>отримав</a:t>
            </a:r>
            <a:r>
              <a:rPr lang="ru-RU" dirty="0" smtClean="0"/>
              <a:t> </a:t>
            </a:r>
            <a:r>
              <a:rPr lang="ru-RU" dirty="0" err="1" smtClean="0"/>
              <a:t>замову</a:t>
            </a:r>
            <a:r>
              <a:rPr lang="ru-RU" dirty="0" smtClean="0"/>
              <a:t> на проект </a:t>
            </a:r>
            <a:r>
              <a:rPr lang="ru-RU" dirty="0" err="1" smtClean="0"/>
              <a:t>приміщення</a:t>
            </a:r>
            <a:r>
              <a:rPr lang="ru-RU" dirty="0" smtClean="0"/>
              <a:t> для </a:t>
            </a:r>
            <a:r>
              <a:rPr lang="ru-RU" dirty="0" err="1" smtClean="0"/>
              <a:t>галереї</a:t>
            </a:r>
            <a:r>
              <a:rPr lang="ru-RU" dirty="0" smtClean="0"/>
              <a:t>. У 1931 </a:t>
            </a:r>
            <a:r>
              <a:rPr lang="ru-RU" dirty="0" err="1" smtClean="0"/>
              <a:t>приміщення</a:t>
            </a:r>
            <a:r>
              <a:rPr lang="ru-RU" dirty="0" smtClean="0"/>
              <a:t> </a:t>
            </a:r>
            <a:r>
              <a:rPr lang="ru-RU" dirty="0" err="1" smtClean="0"/>
              <a:t>відкрили</a:t>
            </a:r>
            <a:r>
              <a:rPr lang="ru-RU" dirty="0" smtClean="0"/>
              <a:t> для </a:t>
            </a:r>
            <a:r>
              <a:rPr lang="ru-RU" dirty="0" err="1" smtClean="0"/>
              <a:t>відвідин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err="1" smtClean="0"/>
              <a:t>Приміщення</a:t>
            </a:r>
            <a:r>
              <a:rPr lang="ru-RU" dirty="0" smtClean="0"/>
              <a:t> </a:t>
            </a:r>
            <a:r>
              <a:rPr lang="ru-RU" dirty="0" err="1" smtClean="0"/>
              <a:t>побудували</a:t>
            </a:r>
            <a:r>
              <a:rPr lang="ru-RU" dirty="0" smtClean="0"/>
              <a:t> на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Трафальгарської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. </a:t>
            </a:r>
            <a:r>
              <a:rPr lang="ru-RU" dirty="0" err="1" smtClean="0"/>
              <a:t>Вілкінс</a:t>
            </a:r>
            <a:r>
              <a:rPr lang="ru-RU" dirty="0" smtClean="0"/>
              <a:t> не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обдарованою</a:t>
            </a:r>
            <a:r>
              <a:rPr lang="ru-RU" dirty="0" smtClean="0"/>
              <a:t> особою, а </a:t>
            </a:r>
            <a:r>
              <a:rPr lang="ru-RU" dirty="0" err="1" smtClean="0"/>
              <a:t>малоприємний</a:t>
            </a:r>
            <a:r>
              <a:rPr lang="ru-RU" dirty="0" smtClean="0"/>
              <a:t> стиль </a:t>
            </a:r>
            <a:r>
              <a:rPr lang="ru-RU" dirty="0" err="1" smtClean="0"/>
              <a:t>пізнього</a:t>
            </a:r>
            <a:r>
              <a:rPr lang="ru-RU" dirty="0" smtClean="0"/>
              <a:t> </a:t>
            </a:r>
            <a:r>
              <a:rPr lang="ru-RU" dirty="0" err="1" smtClean="0"/>
              <a:t>англійського</a:t>
            </a:r>
            <a:r>
              <a:rPr lang="ru-RU" dirty="0" smtClean="0"/>
              <a:t> </a:t>
            </a:r>
            <a:r>
              <a:rPr lang="ru-RU" dirty="0" err="1" smtClean="0"/>
              <a:t>класицизму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звузив</a:t>
            </a:r>
            <a:r>
              <a:rPr lang="ru-RU" dirty="0" smtClean="0"/>
              <a:t> </a:t>
            </a:r>
            <a:r>
              <a:rPr lang="ru-RU" dirty="0" err="1" smtClean="0"/>
              <a:t>можливості</a:t>
            </a:r>
            <a:r>
              <a:rPr lang="ru-RU" dirty="0" smtClean="0"/>
              <a:t> </a:t>
            </a:r>
            <a:r>
              <a:rPr lang="ru-RU" dirty="0" err="1" smtClean="0"/>
              <a:t>архітектора</a:t>
            </a:r>
            <a:r>
              <a:rPr lang="ru-RU" dirty="0" smtClean="0"/>
              <a:t>. </a:t>
            </a:r>
            <a:r>
              <a:rPr lang="ru-RU" dirty="0" err="1" smtClean="0"/>
              <a:t>Плаский</a:t>
            </a:r>
            <a:r>
              <a:rPr lang="ru-RU" dirty="0" smtClean="0"/>
              <a:t> фасад </a:t>
            </a:r>
            <a:r>
              <a:rPr lang="ru-RU" dirty="0" err="1" smtClean="0"/>
              <a:t>прикрашений</a:t>
            </a:r>
            <a:r>
              <a:rPr lang="ru-RU" dirty="0" smtClean="0"/>
              <a:t> </a:t>
            </a:r>
            <a:r>
              <a:rPr lang="ru-RU" dirty="0" err="1" smtClean="0"/>
              <a:t>традиційними</a:t>
            </a:r>
            <a:r>
              <a:rPr lang="ru-RU" dirty="0" smtClean="0"/>
              <a:t> портиками, колонами, </a:t>
            </a:r>
            <a:r>
              <a:rPr lang="ru-RU" dirty="0" err="1" smtClean="0"/>
              <a:t>пілястрами</a:t>
            </a:r>
            <a:r>
              <a:rPr lang="ru-RU" dirty="0" smtClean="0"/>
              <a:t>, </a:t>
            </a:r>
            <a:r>
              <a:rPr lang="ru-RU" dirty="0" err="1" smtClean="0"/>
              <a:t>трикутним</a:t>
            </a:r>
            <a:r>
              <a:rPr lang="ru-RU" dirty="0" smtClean="0"/>
              <a:t> фронтоном, куполом в </a:t>
            </a:r>
            <a:r>
              <a:rPr lang="ru-RU" dirty="0" err="1" smtClean="0"/>
              <a:t>центрі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негармонійними</a:t>
            </a:r>
            <a:r>
              <a:rPr lang="ru-RU" dirty="0" smtClean="0"/>
              <a:t> </a:t>
            </a:r>
            <a:r>
              <a:rPr lang="ru-RU" dirty="0" err="1" smtClean="0"/>
              <a:t>бічними</a:t>
            </a:r>
            <a:r>
              <a:rPr lang="ru-RU" dirty="0" smtClean="0"/>
              <a:t>. За проектом </a:t>
            </a:r>
            <a:r>
              <a:rPr lang="ru-RU" dirty="0" err="1" smtClean="0"/>
              <a:t>повинні</a:t>
            </a:r>
            <a:r>
              <a:rPr lang="ru-RU" dirty="0" smtClean="0"/>
              <a:t> бути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скульптури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так </a:t>
            </a:r>
            <a:r>
              <a:rPr lang="ru-RU" dirty="0" err="1" smtClean="0"/>
              <a:t>ніколи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не </a:t>
            </a:r>
            <a:r>
              <a:rPr lang="ru-RU" dirty="0" err="1" smtClean="0"/>
              <a:t>зробили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px-P40879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00px-The_National_Gallery_London;_RM36_-_(Paintings_1700-1900),_British_Portraits_1750-1800_~_The_Barry_Rooms_+_View_to_RM37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904"/>
            <a:ext cx="9144000" cy="647509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149</TotalTime>
  <Words>1132</Words>
  <Application>Microsoft Office PowerPoint</Application>
  <PresentationFormat>Экран (4:3)</PresentationFormat>
  <Paragraphs>61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Поток</vt:lpstr>
      <vt:lpstr>Лондонська національна галерея</vt:lpstr>
      <vt:lpstr>Слайд 2</vt:lpstr>
      <vt:lpstr>Слайд 3</vt:lpstr>
      <vt:lpstr>Історія галереї </vt:lpstr>
      <vt:lpstr>Слайд 5</vt:lpstr>
      <vt:lpstr>Слайд 6</vt:lpstr>
      <vt:lpstr>Приміщення </vt:lpstr>
      <vt:lpstr>Слайд 8</vt:lpstr>
      <vt:lpstr>Слайд 9</vt:lpstr>
      <vt:lpstr>Слайд 10</vt:lpstr>
      <vt:lpstr>Відкриття і подальша історія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Надзвичайні можливості поповнення </vt:lpstr>
      <vt:lpstr>Слайд 20</vt:lpstr>
      <vt:lpstr>Деякі придбання в 20 ст. </vt:lpstr>
      <vt:lpstr>Слайд 22</vt:lpstr>
      <vt:lpstr>Галерея Тейта </vt:lpstr>
      <vt:lpstr>Практична інформація </vt:lpstr>
      <vt:lpstr>Колекція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Vlad</cp:lastModifiedBy>
  <cp:revision>21</cp:revision>
  <dcterms:modified xsi:type="dcterms:W3CDTF">2012-03-18T10:23:57Z</dcterms:modified>
</cp:coreProperties>
</file>