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61" r:id="rId4"/>
    <p:sldId id="257" r:id="rId5"/>
    <p:sldId id="265" r:id="rId6"/>
    <p:sldId id="258" r:id="rId7"/>
    <p:sldId id="266" r:id="rId8"/>
    <p:sldId id="259" r:id="rId9"/>
    <p:sldId id="263" r:id="rId10"/>
    <p:sldId id="262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9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0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8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7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9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" y="-4260"/>
            <a:ext cx="9144000" cy="686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D4350A"/>
                </a:solidFill>
              </a:rPr>
              <a:t>Олександр Довженко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«Україна в огні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(1943)</a:t>
            </a:r>
          </a:p>
        </p:txBody>
      </p:sp>
    </p:spTree>
    <p:extLst>
      <p:ext uri="{BB962C8B-B14F-4D97-AF65-F5344CB8AC3E}">
        <p14:creationId xmlns:p14="http://schemas.microsoft.com/office/powerpoint/2010/main" val="414250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Сюжетні лінії: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dirty="0" smtClean="0"/>
              <a:t>лінія захисту Батьківщини (доля роду Запорожців та інших учасників бойових дій)</a:t>
            </a:r>
          </a:p>
          <a:p>
            <a:r>
              <a:rPr lang="uk-UA" dirty="0" smtClean="0"/>
              <a:t>лірична лінія Олесі і Василя</a:t>
            </a:r>
          </a:p>
          <a:p>
            <a:r>
              <a:rPr lang="uk-UA" dirty="0" smtClean="0"/>
              <a:t>лінія Христі Хутірної</a:t>
            </a:r>
          </a:p>
          <a:p>
            <a:r>
              <a:rPr lang="uk-UA" dirty="0" smtClean="0"/>
              <a:t>вчинки ворогів і поведінка </a:t>
            </a:r>
            <a:r>
              <a:rPr lang="uk-UA" dirty="0" err="1" smtClean="0"/>
              <a:t>Лиманчука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71545" y="-2322"/>
            <a:ext cx="5976664" cy="2581736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Особливості </a:t>
            </a:r>
            <a:r>
              <a:rPr lang="uk-UA" b="1" dirty="0">
                <a:solidFill>
                  <a:schemeClr val="tx1"/>
                </a:solidFill>
              </a:rPr>
              <a:t>кіноповісті </a:t>
            </a:r>
            <a:br>
              <a:rPr lang="uk-UA" b="1" dirty="0">
                <a:solidFill>
                  <a:schemeClr val="tx1"/>
                </a:solidFill>
              </a:rPr>
            </a:br>
            <a:r>
              <a:rPr lang="uk-UA" b="1" dirty="0">
                <a:solidFill>
                  <a:schemeClr val="tx1"/>
                </a:solidFill>
              </a:rPr>
              <a:t>"Україна в огні":</a:t>
            </a:r>
          </a:p>
          <a:p>
            <a:r>
              <a:rPr lang="uk-UA" dirty="0">
                <a:solidFill>
                  <a:schemeClr val="tx1"/>
                </a:solidFill>
              </a:rPr>
              <a:t>- Елементи драми - діалоги</a:t>
            </a:r>
          </a:p>
          <a:p>
            <a:r>
              <a:rPr lang="uk-UA" dirty="0">
                <a:solidFill>
                  <a:schemeClr val="tx1"/>
                </a:solidFill>
              </a:rPr>
              <a:t>- Народна пісня</a:t>
            </a:r>
          </a:p>
          <a:p>
            <a:r>
              <a:rPr lang="uk-UA" dirty="0">
                <a:solidFill>
                  <a:schemeClr val="tx1"/>
                </a:solidFill>
              </a:rPr>
              <a:t>- Обрамлення твору: повість починається заспівом</a:t>
            </a:r>
          </a:p>
          <a:p>
            <a:r>
              <a:rPr lang="uk-UA" dirty="0">
                <a:solidFill>
                  <a:schemeClr val="tx1"/>
                </a:solidFill>
              </a:rPr>
              <a:t>- Багато епітетів, порівнянь, метафор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-595606" y="407368"/>
            <a:ext cx="4824536" cy="576064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</a:rPr>
              <a:t>Основою кіноповісті стали оповідання Довженка «На колючому дроті», «Незабутнє», «Перемога». Уривки з кіноповісті вперше були надруковані російською мовою 1943 року, українською — 1962. Сталін заборонив кіноповість як для друку, так і для екрану.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2160240"/>
          </a:xfrm>
        </p:spPr>
        <p:txBody>
          <a:bodyPr>
            <a:normAutofit/>
          </a:bodyPr>
          <a:lstStyle/>
          <a:p>
            <a:r>
              <a:rPr lang="uk-UA" sz="2800" dirty="0"/>
              <a:t>Фільм створено за мотивами кіноповісті </a:t>
            </a:r>
            <a:r>
              <a:rPr lang="uk-UA" sz="2800" dirty="0" smtClean="0"/>
              <a:t>О.Довженка </a:t>
            </a:r>
            <a:r>
              <a:rPr lang="uk-UA" sz="2800" dirty="0"/>
              <a:t>"Україна в огні", яку було заборонено Сталіним у 1944 році. Після цього фільму у Довженка почалися серйозні ідеологічні проблеми з владою.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Назва</a:t>
            </a:r>
            <a:r>
              <a:rPr lang="uk-UA" dirty="0" smtClean="0"/>
              <a:t>: </a:t>
            </a:r>
            <a:r>
              <a:rPr lang="uk-UA" dirty="0"/>
              <a:t>Незабутнє (Україна в огні</a:t>
            </a:r>
            <a:r>
              <a:rPr lang="uk-UA" dirty="0" smtClean="0"/>
              <a:t>)</a:t>
            </a:r>
            <a:endParaRPr lang="uk-UA" dirty="0"/>
          </a:p>
          <a:p>
            <a:r>
              <a:rPr lang="uk-UA" b="1" dirty="0" smtClean="0"/>
              <a:t>Рік виходу</a:t>
            </a:r>
            <a:r>
              <a:rPr lang="uk-UA" dirty="0" smtClean="0"/>
              <a:t>: </a:t>
            </a:r>
            <a:r>
              <a:rPr lang="uk-UA" dirty="0"/>
              <a:t>1967</a:t>
            </a:r>
          </a:p>
          <a:p>
            <a:r>
              <a:rPr lang="uk-UA" b="1" dirty="0"/>
              <a:t>Жанр</a:t>
            </a:r>
            <a:r>
              <a:rPr lang="uk-UA" dirty="0"/>
              <a:t>: драма, історичний, психологічний, бойовик</a:t>
            </a:r>
          </a:p>
          <a:p>
            <a:r>
              <a:rPr lang="uk-UA" b="1" dirty="0"/>
              <a:t>Автор сценарію:</a:t>
            </a:r>
            <a:r>
              <a:rPr lang="uk-UA" dirty="0"/>
              <a:t>О.Довженко</a:t>
            </a:r>
          </a:p>
          <a:p>
            <a:r>
              <a:rPr lang="uk-UA" b="1" dirty="0" err="1"/>
              <a:t>Режиссер</a:t>
            </a:r>
            <a:r>
              <a:rPr lang="uk-UA" dirty="0"/>
              <a:t>: Юлія </a:t>
            </a:r>
            <a:r>
              <a:rPr lang="uk-UA" dirty="0" err="1"/>
              <a:t>Солнцева</a:t>
            </a:r>
            <a:endParaRPr lang="uk-UA" dirty="0"/>
          </a:p>
          <a:p>
            <a:r>
              <a:rPr lang="uk-UA" b="1" dirty="0"/>
              <a:t>В ролях</a:t>
            </a:r>
            <a:r>
              <a:rPr lang="uk-UA" dirty="0"/>
              <a:t>: Євгеній Бондаренко, </a:t>
            </a:r>
            <a:r>
              <a:rPr lang="uk-UA" dirty="0" err="1"/>
              <a:t>Зинаїда</a:t>
            </a:r>
            <a:r>
              <a:rPr lang="uk-UA" dirty="0"/>
              <a:t> </a:t>
            </a:r>
            <a:r>
              <a:rPr lang="uk-UA" dirty="0" err="1"/>
              <a:t>Дехтярьова</a:t>
            </a:r>
            <a:r>
              <a:rPr lang="uk-UA" dirty="0"/>
              <a:t>, Ірина Короткова, Юрій </a:t>
            </a:r>
            <a:r>
              <a:rPr lang="uk-UA" dirty="0" err="1"/>
              <a:t>Фісенко</a:t>
            </a:r>
            <a:r>
              <a:rPr lang="uk-UA" dirty="0"/>
              <a:t>, Світлана Кузьміна та </a:t>
            </a:r>
            <a:r>
              <a:rPr lang="uk-UA" dirty="0" smtClean="0"/>
              <a:t>інші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Сцени з фільму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16288" cy="482453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20480" cy="4824536"/>
          </a:xfrm>
        </p:spPr>
      </p:pic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Сцени з фільму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608512" cy="53285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248472" cy="5328592"/>
          </a:xfrm>
        </p:spPr>
      </p:pic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60"/>
            <a:ext cx="9144000" cy="686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-610" y="5013176"/>
            <a:ext cx="5148673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Довженко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одним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перших </a:t>
            </a:r>
            <a:r>
              <a:rPr lang="ru-RU" dirty="0" err="1">
                <a:solidFill>
                  <a:schemeClr val="tx1"/>
                </a:solidFill>
              </a:rPr>
              <a:t>письменників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так </a:t>
            </a:r>
            <a:r>
              <a:rPr lang="ru-RU" dirty="0" err="1">
                <a:solidFill>
                  <a:schemeClr val="tx1"/>
                </a:solidFill>
              </a:rPr>
              <a:t>сміливо</a:t>
            </a:r>
            <a:r>
              <a:rPr lang="ru-RU" dirty="0">
                <a:solidFill>
                  <a:schemeClr val="tx1"/>
                </a:solidFill>
              </a:rPr>
              <a:t> й правдиво показав </a:t>
            </a:r>
            <a:r>
              <a:rPr lang="ru-RU" dirty="0" err="1">
                <a:solidFill>
                  <a:schemeClr val="tx1"/>
                </a:solidFill>
              </a:rPr>
              <a:t>розтерзану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Україну</a:t>
            </a:r>
            <a:r>
              <a:rPr lang="ru-RU" dirty="0">
                <a:solidFill>
                  <a:schemeClr val="tx1"/>
                </a:solidFill>
              </a:rPr>
              <a:t> (Г. </a:t>
            </a:r>
            <a:r>
              <a:rPr lang="ru-RU" dirty="0" err="1">
                <a:solidFill>
                  <a:schemeClr val="tx1"/>
                </a:solidFill>
              </a:rPr>
              <a:t>Семенюк</a:t>
            </a:r>
            <a:r>
              <a:rPr lang="ru-RU" dirty="0">
                <a:solidFill>
                  <a:schemeClr val="tx1"/>
                </a:solidFill>
              </a:rPr>
              <a:t>).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6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Початок</a:t>
            </a:r>
            <a:endParaRPr lang="uk-UA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1052736"/>
            <a:ext cx="7920880" cy="288032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 «Тут </a:t>
            </a:r>
            <a:r>
              <a:rPr lang="ru-RU" sz="2000" dirty="0" err="1">
                <a:solidFill>
                  <a:schemeClr val="tx1"/>
                </a:solidFill>
              </a:rPr>
              <a:t>всі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сліди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битви</a:t>
            </a:r>
            <a:r>
              <a:rPr lang="ru-RU" sz="2000" dirty="0">
                <a:solidFill>
                  <a:schemeClr val="tx1"/>
                </a:solidFill>
              </a:rPr>
              <a:t> сценариста з </a:t>
            </a:r>
            <a:r>
              <a:rPr lang="ru-RU" sz="2000" dirty="0" err="1">
                <a:solidFill>
                  <a:schemeClr val="tx1"/>
                </a:solidFill>
              </a:rPr>
              <a:t>письменником</a:t>
            </a:r>
            <a:r>
              <a:rPr lang="ru-RU" sz="2000" dirty="0">
                <a:solidFill>
                  <a:schemeClr val="tx1"/>
                </a:solidFill>
              </a:rPr>
              <a:t>. Один закликав до строгого </a:t>
            </a:r>
            <a:r>
              <a:rPr lang="ru-RU" sz="2000" dirty="0" err="1">
                <a:solidFill>
                  <a:schemeClr val="tx1"/>
                </a:solidFill>
              </a:rPr>
              <a:t>професійного</a:t>
            </a:r>
            <a:r>
              <a:rPr lang="ru-RU" sz="2000" dirty="0">
                <a:solidFill>
                  <a:schemeClr val="tx1"/>
                </a:solidFill>
              </a:rPr>
              <a:t> рисунка </a:t>
            </a:r>
            <a:r>
              <a:rPr lang="ru-RU" sz="2000" dirty="0" err="1">
                <a:solidFill>
                  <a:schemeClr val="tx1"/>
                </a:solidFill>
              </a:rPr>
              <a:t>сценарію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другий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вражений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стражданнями</a:t>
            </a:r>
            <a:r>
              <a:rPr lang="ru-RU" sz="2000" dirty="0">
                <a:solidFill>
                  <a:schemeClr val="tx1"/>
                </a:solidFill>
              </a:rPr>
              <a:t> народу, весь час </a:t>
            </a:r>
            <a:r>
              <a:rPr lang="ru-RU" sz="2000" dirty="0" err="1">
                <a:solidFill>
                  <a:schemeClr val="tx1"/>
                </a:solidFill>
              </a:rPr>
              <a:t>поривався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розширення</a:t>
            </a:r>
            <a:r>
              <a:rPr lang="ru-RU" sz="2000" dirty="0">
                <a:solidFill>
                  <a:schemeClr val="tx1"/>
                </a:solidFill>
              </a:rPr>
              <a:t> тем. В </a:t>
            </a:r>
            <a:r>
              <a:rPr lang="ru-RU" sz="2000" dirty="0" err="1">
                <a:solidFill>
                  <a:schemeClr val="tx1"/>
                </a:solidFill>
              </a:rPr>
              <a:t>моїй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свідомості</a:t>
            </a:r>
            <a:r>
              <a:rPr lang="ru-RU" sz="2000" dirty="0">
                <a:solidFill>
                  <a:schemeClr val="tx1"/>
                </a:solidFill>
              </a:rPr>
              <a:t> все тут </a:t>
            </a:r>
            <a:r>
              <a:rPr lang="ru-RU" sz="2000" dirty="0" err="1">
                <a:solidFill>
                  <a:schemeClr val="tx1"/>
                </a:solidFill>
              </a:rPr>
              <a:t>написане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тільки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прозора</a:t>
            </a:r>
            <a:r>
              <a:rPr lang="ru-RU" sz="2000" dirty="0">
                <a:solidFill>
                  <a:schemeClr val="tx1"/>
                </a:solidFill>
              </a:rPr>
              <a:t> основа </a:t>
            </a:r>
            <a:r>
              <a:rPr lang="ru-RU" sz="2000" dirty="0" err="1">
                <a:solidFill>
                  <a:schemeClr val="tx1"/>
                </a:solidFill>
              </a:rPr>
              <a:t>майбутньої</a:t>
            </a:r>
            <a:r>
              <a:rPr lang="ru-RU" sz="2000" dirty="0">
                <a:solidFill>
                  <a:schemeClr val="tx1"/>
                </a:solidFill>
              </a:rPr>
              <a:t> книги </a:t>
            </a:r>
            <a:r>
              <a:rPr lang="ru-RU" sz="2000" dirty="0" err="1">
                <a:solidFill>
                  <a:schemeClr val="tx1"/>
                </a:solidFill>
              </a:rPr>
              <a:t>боротбби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мого</a:t>
            </a:r>
            <a:r>
              <a:rPr lang="ru-RU" sz="2000" dirty="0">
                <a:solidFill>
                  <a:schemeClr val="tx1"/>
                </a:solidFill>
              </a:rPr>
              <a:t> народу за </a:t>
            </a:r>
            <a:r>
              <a:rPr lang="ru-RU" sz="2000" dirty="0" err="1">
                <a:solidFill>
                  <a:schemeClr val="tx1"/>
                </a:solidFill>
              </a:rPr>
              <a:t>визволення</a:t>
            </a:r>
            <a:r>
              <a:rPr lang="ru-RU" sz="2000" dirty="0">
                <a:solidFill>
                  <a:schemeClr val="tx1"/>
                </a:solidFill>
              </a:rPr>
              <a:t> з-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ярма </a:t>
            </a:r>
            <a:r>
              <a:rPr lang="ru-RU" sz="2000" dirty="0" err="1">
                <a:solidFill>
                  <a:schemeClr val="tx1"/>
                </a:solidFill>
              </a:rPr>
              <a:t>гітлеризму</a:t>
            </a:r>
            <a:r>
              <a:rPr lang="ru-RU" sz="2000" dirty="0">
                <a:solidFill>
                  <a:schemeClr val="tx1"/>
                </a:solidFill>
              </a:rPr>
              <a:t>».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Рік</a:t>
            </a:r>
            <a:r>
              <a:rPr lang="ru-RU" dirty="0" smtClean="0"/>
              <a:t>: 1942-1943</a:t>
            </a:r>
          </a:p>
          <a:p>
            <a:endParaRPr lang="uk-UA" dirty="0" smtClean="0"/>
          </a:p>
          <a:p>
            <a:r>
              <a:rPr lang="uk-UA" dirty="0" smtClean="0"/>
              <a:t>Жанр</a:t>
            </a:r>
            <a:r>
              <a:rPr lang="uk-UA" dirty="0"/>
              <a:t>: кіноповість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ru-RU" dirty="0" err="1" smtClean="0"/>
              <a:t>Літературний</a:t>
            </a:r>
            <a:r>
              <a:rPr lang="ru-RU" dirty="0" smtClean="0"/>
              <a:t> </a:t>
            </a:r>
            <a:r>
              <a:rPr lang="ru-RU" dirty="0" err="1" smtClean="0"/>
              <a:t>рід</a:t>
            </a:r>
            <a:r>
              <a:rPr lang="ru-RU" dirty="0" smtClean="0"/>
              <a:t>: </a:t>
            </a:r>
            <a:r>
              <a:rPr lang="ru-RU" dirty="0" err="1" smtClean="0"/>
              <a:t>епос</a:t>
            </a:r>
            <a:endParaRPr lang="ru-RU" dirty="0" smtClean="0"/>
          </a:p>
          <a:p>
            <a:endParaRPr lang="en-US" dirty="0" smtClean="0"/>
          </a:p>
          <a:p>
            <a:r>
              <a:rPr lang="uk-UA" dirty="0" smtClean="0"/>
              <a:t>Композиція</a:t>
            </a:r>
            <a:r>
              <a:rPr lang="uk-UA" dirty="0"/>
              <a:t>: 50 </a:t>
            </a:r>
            <a:r>
              <a:rPr lang="uk-UA" dirty="0" smtClean="0"/>
              <a:t>окремих </a:t>
            </a:r>
            <a:r>
              <a:rPr lang="uk-UA" dirty="0"/>
              <a:t>епізодів-картин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8083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5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3482" y="5780083"/>
            <a:ext cx="6823014" cy="10441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Головна ідея</a:t>
            </a:r>
            <a:r>
              <a:rPr lang="uk-UA" dirty="0">
                <a:solidFill>
                  <a:schemeClr val="tx1"/>
                </a:solidFill>
              </a:rPr>
              <a:t>: утвердження ідеї невмирущості української нації, високої моралі українців у кривавий час воєнного </a:t>
            </a:r>
            <a:r>
              <a:rPr lang="uk-UA" dirty="0" smtClean="0">
                <a:solidFill>
                  <a:schemeClr val="tx1"/>
                </a:solidFill>
              </a:rPr>
              <a:t>лихоліття.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4115039"/>
            <a:ext cx="4680520" cy="11340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Тема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зображення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жахливого</a:t>
            </a:r>
            <a:r>
              <a:rPr lang="ru-RU" dirty="0">
                <a:solidFill>
                  <a:schemeClr val="tx1"/>
                </a:solidFill>
              </a:rPr>
              <a:t> початку </a:t>
            </a:r>
            <a:r>
              <a:rPr lang="ru-RU" dirty="0" err="1">
                <a:solidFill>
                  <a:schemeClr val="tx1"/>
                </a:solidFill>
              </a:rPr>
              <a:t>війни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фашистськими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загарбниками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відступу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радянських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військ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Головні герої твору: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родина </a:t>
            </a:r>
            <a:r>
              <a:rPr lang="uk-UA" dirty="0"/>
              <a:t>Запорожців: Лаврін і Тетяна та їхні діти, п’ятеро синів — Роман, Іван, Савка, Григорій, Трохим і дочка Олеся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/>
              <a:t>Олесина подруга Христя Хутірна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Василь Кравчина; </a:t>
            </a:r>
            <a:endParaRPr lang="uk-UA" dirty="0" smtClean="0"/>
          </a:p>
          <a:p>
            <a:r>
              <a:rPr lang="uk-UA" dirty="0" smtClean="0"/>
              <a:t>зрадник </a:t>
            </a:r>
            <a:r>
              <a:rPr lang="uk-UA" dirty="0"/>
              <a:t>Заброда, </a:t>
            </a:r>
            <a:endParaRPr lang="uk-UA" dirty="0" smtClean="0"/>
          </a:p>
          <a:p>
            <a:r>
              <a:rPr lang="uk-UA" dirty="0" smtClean="0"/>
              <a:t>німецький </a:t>
            </a:r>
            <a:r>
              <a:rPr lang="uk-UA" dirty="0"/>
              <a:t>полковник Еріх фон </a:t>
            </a:r>
            <a:r>
              <a:rPr lang="uk-UA" dirty="0" err="1"/>
              <a:t>Крауз</a:t>
            </a:r>
            <a:r>
              <a:rPr lang="uk-UA" dirty="0"/>
              <a:t> і його син Людвіг.</a:t>
            </a:r>
          </a:p>
        </p:txBody>
      </p:sp>
    </p:spTree>
    <p:extLst>
      <p:ext uri="{BB962C8B-B14F-4D97-AF65-F5344CB8AC3E}">
        <p14:creationId xmlns:p14="http://schemas.microsoft.com/office/powerpoint/2010/main" val="1521575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3030" y="5949280"/>
            <a:ext cx="5486400" cy="566738"/>
          </a:xfrm>
        </p:spPr>
        <p:txBody>
          <a:bodyPr/>
          <a:lstStyle/>
          <a:p>
            <a:r>
              <a:rPr lang="uk-UA" dirty="0" smtClean="0"/>
              <a:t>Схема головних персонажів твору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Сюжет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400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— Святкування </a:t>
            </a:r>
            <a:r>
              <a:rPr lang="uk-UA" dirty="0"/>
              <a:t>всією родиною п’ятдесят п’ятої річниці Тетяни Запорожець </a:t>
            </a:r>
            <a:endParaRPr lang="uk-UA" dirty="0" smtClean="0"/>
          </a:p>
          <a:p>
            <a:r>
              <a:rPr lang="uk-UA" dirty="0" smtClean="0"/>
              <a:t>— </a:t>
            </a:r>
            <a:r>
              <a:rPr lang="uk-UA" dirty="0"/>
              <a:t>початок війни й захоплення фашистами </a:t>
            </a:r>
            <a:r>
              <a:rPr lang="uk-UA" dirty="0" err="1"/>
              <a:t>Тополівки</a:t>
            </a:r>
            <a:r>
              <a:rPr lang="uk-UA" dirty="0"/>
              <a:t> — вибори старости </a:t>
            </a:r>
            <a:r>
              <a:rPr lang="uk-UA" dirty="0" err="1"/>
              <a:t>Тополівки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— </a:t>
            </a:r>
            <a:r>
              <a:rPr lang="uk-UA" dirty="0"/>
              <a:t>відправлення молоді до Німеччини, зокрема Олесі й Христі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— перебування Олесі в Німеччині </a:t>
            </a:r>
            <a:endParaRPr lang="uk-UA" dirty="0" smtClean="0"/>
          </a:p>
          <a:p>
            <a:r>
              <a:rPr lang="uk-UA" dirty="0" smtClean="0"/>
              <a:t>— </a:t>
            </a:r>
            <a:r>
              <a:rPr lang="uk-UA" dirty="0"/>
              <a:t>убивство Людвіга Лавріном </a:t>
            </a:r>
            <a:endParaRPr lang="uk-UA" dirty="0" smtClean="0"/>
          </a:p>
          <a:p>
            <a:r>
              <a:rPr lang="uk-UA" dirty="0" smtClean="0"/>
              <a:t>— </a:t>
            </a:r>
            <a:r>
              <a:rPr lang="uk-UA" dirty="0"/>
              <a:t>спалення фашистами </a:t>
            </a:r>
            <a:r>
              <a:rPr lang="uk-UA" dirty="0" err="1" smtClean="0"/>
              <a:t>Тополівки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— відступ німецьких військ </a:t>
            </a:r>
            <a:endParaRPr lang="uk-UA" dirty="0" smtClean="0"/>
          </a:p>
          <a:p>
            <a:r>
              <a:rPr lang="uk-UA" dirty="0" smtClean="0"/>
              <a:t>— </a:t>
            </a:r>
            <a:r>
              <a:rPr lang="uk-UA" dirty="0"/>
              <a:t>повернення Олесі з Німеччини, зустріч на рідній землі з Христею, а згодом із Василем </a:t>
            </a:r>
            <a:endParaRPr lang="uk-UA" dirty="0" smtClean="0"/>
          </a:p>
          <a:p>
            <a:r>
              <a:rPr lang="uk-UA" dirty="0" smtClean="0"/>
              <a:t>— </a:t>
            </a:r>
            <a:r>
              <a:rPr lang="uk-UA" dirty="0"/>
              <a:t>проводи Олесею свого роду на </a:t>
            </a:r>
            <a:r>
              <a:rPr lang="uk-UA" dirty="0" smtClean="0"/>
              <a:t>війну.</a:t>
            </a:r>
            <a:r>
              <a:rPr lang="ru-RU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Проблематика:</a:t>
            </a:r>
            <a:endParaRPr lang="uk-UA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259632" y="1484784"/>
            <a:ext cx="4824536" cy="468052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- проблема </a:t>
            </a:r>
            <a:r>
              <a:rPr lang="uk-UA" sz="2000" dirty="0">
                <a:solidFill>
                  <a:schemeClr val="tx1"/>
                </a:solidFill>
              </a:rPr>
              <a:t>національної самосвідомості людини й народу;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показ </a:t>
            </a:r>
            <a:r>
              <a:rPr lang="uk-UA" sz="2000" dirty="0">
                <a:solidFill>
                  <a:schemeClr val="tx1"/>
                </a:solidFill>
              </a:rPr>
              <a:t>трагедійності тогочасних подій;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життя </a:t>
            </a:r>
            <a:r>
              <a:rPr lang="uk-UA" sz="2000" dirty="0">
                <a:solidFill>
                  <a:schemeClr val="tx1"/>
                </a:solidFill>
              </a:rPr>
              <a:t>простої людини на війні і в тилу;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проблема цінності</a:t>
            </a:r>
          </a:p>
          <a:p>
            <a:r>
              <a:rPr lang="uk-UA" sz="2000" dirty="0">
                <a:solidFill>
                  <a:schemeClr val="tx1"/>
                </a:solidFill>
              </a:rPr>
              <a:t>-</a:t>
            </a:r>
            <a:r>
              <a:rPr lang="uk-UA" sz="2000" dirty="0" smtClean="0">
                <a:solidFill>
                  <a:schemeClr val="tx1"/>
                </a:solidFill>
              </a:rPr>
              <a:t> загальнолюдських </a:t>
            </a:r>
            <a:r>
              <a:rPr lang="uk-UA" sz="2000" dirty="0">
                <a:solidFill>
                  <a:schemeClr val="tx1"/>
                </a:solidFill>
              </a:rPr>
              <a:t>ідеалів;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жінка </a:t>
            </a:r>
            <a:r>
              <a:rPr lang="uk-UA" sz="2000" dirty="0">
                <a:solidFill>
                  <a:schemeClr val="tx1"/>
                </a:solidFill>
              </a:rPr>
              <a:t>на війні (Олеся Запорожець, Христя Хуторна, Мотря </a:t>
            </a:r>
            <a:r>
              <a:rPr lang="uk-UA" sz="2000" dirty="0" err="1">
                <a:solidFill>
                  <a:schemeClr val="tx1"/>
                </a:solidFill>
              </a:rPr>
              <a:t>Левчиха</a:t>
            </a:r>
            <a:r>
              <a:rPr lang="uk-UA" sz="20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87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471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Олександр Довженко</vt:lpstr>
      <vt:lpstr>Презентация PowerPoint</vt:lpstr>
      <vt:lpstr>Початок</vt:lpstr>
      <vt:lpstr>Аналіз</vt:lpstr>
      <vt:lpstr>Презентация PowerPoint</vt:lpstr>
      <vt:lpstr>Головні герої твору:</vt:lpstr>
      <vt:lpstr>Схема головних персонажів твору</vt:lpstr>
      <vt:lpstr>Сюжет</vt:lpstr>
      <vt:lpstr>Проблематика:</vt:lpstr>
      <vt:lpstr> Сюжетні лінії:</vt:lpstr>
      <vt:lpstr>Презентация PowerPoint</vt:lpstr>
      <vt:lpstr>Презентация PowerPoint</vt:lpstr>
      <vt:lpstr>Фільм створено за мотивами кіноповісті О.Довженка "Україна в огні", яку було заборонено Сталіним у 1944 році. Після цього фільму у Довженка почалися серйозні ідеологічні проблеми з владою.</vt:lpstr>
      <vt:lpstr>Сцени з фільму</vt:lpstr>
      <vt:lpstr>Сцени з фільму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Довженко</dc:title>
  <dc:creator>user</dc:creator>
  <cp:lastModifiedBy>user</cp:lastModifiedBy>
  <cp:revision>13</cp:revision>
  <dcterms:created xsi:type="dcterms:W3CDTF">2014-01-19T16:34:20Z</dcterms:created>
  <dcterms:modified xsi:type="dcterms:W3CDTF">2014-01-19T19:01:20Z</dcterms:modified>
</cp:coreProperties>
</file>