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5"/>
  </p:notesMasterIdLst>
  <p:sldIdLst>
    <p:sldId id="260" r:id="rId3"/>
    <p:sldId id="257" r:id="rId4"/>
    <p:sldId id="270" r:id="rId5"/>
    <p:sldId id="271" r:id="rId6"/>
    <p:sldId id="273" r:id="rId7"/>
    <p:sldId id="277" r:id="rId8"/>
    <p:sldId id="279" r:id="rId9"/>
    <p:sldId id="275" r:id="rId10"/>
    <p:sldId id="261" r:id="rId11"/>
    <p:sldId id="268" r:id="rId12"/>
    <p:sldId id="267" r:id="rId13"/>
    <p:sldId id="28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26" autoAdjust="0"/>
  </p:normalViewPr>
  <p:slideViewPr>
    <p:cSldViewPr>
      <p:cViewPr>
        <p:scale>
          <a:sx n="75" d="100"/>
          <a:sy n="75" d="100"/>
        </p:scale>
        <p:origin x="-122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E4DE8-F845-401C-8789-415077669F44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B9804-EADB-48C1-93EA-50051FE0DB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612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B9804-EADB-48C1-93EA-50051FE0DB3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>
            <a:lvl1pPr>
              <a:defRPr sz="4800" b="1" cap="all" baseline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114B-DF0A-43F9-BA75-43C22C9A47AE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C31A-4833-44F6-BB35-44D043B7E7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114B-DF0A-43F9-BA75-43C22C9A47AE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C31A-4833-44F6-BB35-44D043B7E7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114B-DF0A-43F9-BA75-43C22C9A47AE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C31A-4833-44F6-BB35-44D043B7E7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2"/>
          <p:cNvSpPr>
            <a:spLocks noGrp="1"/>
          </p:cNvSpPr>
          <p:nvPr>
            <p:ph type="body" sz="quarter" idx="11"/>
          </p:nvPr>
        </p:nvSpPr>
        <p:spPr>
          <a:xfrm>
            <a:off x="304800" y="1905000"/>
            <a:ext cx="8534400" cy="885825"/>
          </a:xfrm>
          <a:prstGeom prst="rect">
            <a:avLst/>
          </a:prstGeom>
        </p:spPr>
        <p:txBody>
          <a:bodyPr wrap="none" anchor="t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4800" cap="all" spc="100" baseline="0">
                <a:solidFill>
                  <a:schemeClr val="tx1"/>
                </a:solidFill>
                <a:effectLst/>
                <a:latin typeface="+mn-lt"/>
              </a:defRPr>
            </a:lvl1pPr>
            <a:lvl2pPr indent="0">
              <a:spcBef>
                <a:spcPts val="0"/>
              </a:spcBef>
              <a:buFontTx/>
              <a:buNone/>
              <a:defRPr/>
            </a:lvl2pPr>
            <a:lvl3pPr indent="0">
              <a:spcBef>
                <a:spcPts val="0"/>
              </a:spcBef>
              <a:buFontTx/>
              <a:buNone/>
              <a:defRPr/>
            </a:lvl3pPr>
            <a:lvl4pPr indent="0">
              <a:spcBef>
                <a:spcPts val="0"/>
              </a:spcBef>
              <a:buFontTx/>
              <a:buNone/>
              <a:defRPr/>
            </a:lvl4pPr>
            <a:lvl5pPr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Shape 13"/>
          <p:cNvSpPr>
            <a:spLocks noGrp="1"/>
          </p:cNvSpPr>
          <p:nvPr>
            <p:ph type="body" sz="quarter" idx="13"/>
          </p:nvPr>
        </p:nvSpPr>
        <p:spPr>
          <a:xfrm>
            <a:off x="1097280" y="4876800"/>
            <a:ext cx="6949440" cy="457200"/>
          </a:xfrm>
          <a:prstGeom prst="rect">
            <a:avLst/>
          </a:prstGeom>
        </p:spPr>
        <p:txBody>
          <a:bodyPr wrap="none" anchor="t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none" spc="100" baseline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hape 14"/>
          <p:cNvSpPr>
            <a:spLocks noGrp="1"/>
          </p:cNvSpPr>
          <p:nvPr>
            <p:ph type="body" sz="quarter" idx="15"/>
          </p:nvPr>
        </p:nvSpPr>
        <p:spPr>
          <a:xfrm>
            <a:off x="1097280" y="5953125"/>
            <a:ext cx="6949440" cy="485775"/>
          </a:xfrm>
          <a:prstGeom prst="rect">
            <a:avLst/>
          </a:prstGeom>
        </p:spPr>
        <p:txBody>
          <a:bodyPr wrap="none" anchor="b" anchorCtr="0"/>
          <a:lstStyle>
            <a:lvl1pPr marL="0" indent="0" algn="ctr">
              <a:spcBef>
                <a:spcPts val="0"/>
              </a:spcBef>
              <a:buFontTx/>
              <a:buNone/>
              <a:defRPr sz="2100" spc="100" baseline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Shape 15"/>
          <p:cNvSpPr>
            <a:spLocks noGrp="1"/>
          </p:cNvSpPr>
          <p:nvPr>
            <p:ph type="body" sz="quarter" idx="16"/>
          </p:nvPr>
        </p:nvSpPr>
        <p:spPr>
          <a:xfrm>
            <a:off x="1097280" y="180975"/>
            <a:ext cx="6949440" cy="533400"/>
          </a:xfrm>
          <a:prstGeom prst="rect">
            <a:avLst/>
          </a:prstGeom>
        </p:spPr>
        <p:txBody>
          <a:bodyPr wrap="none" anchor="b" anchorCtr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100" cap="none" spc="100" baseline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hape 17"/>
          <p:cNvSpPr>
            <a:spLocks noGrp="1"/>
          </p:cNvSpPr>
          <p:nvPr>
            <p:ph type="body" sz="quarter" idx="17"/>
          </p:nvPr>
        </p:nvSpPr>
        <p:spPr>
          <a:xfrm>
            <a:off x="342901" y="3505201"/>
            <a:ext cx="8448675" cy="1371599"/>
          </a:xfrm>
          <a:prstGeom prst="rect">
            <a:avLst/>
          </a:prstGeom>
        </p:spPr>
        <p:txBody>
          <a:bodyPr wrap="square" anchor="ctr" anchorCtr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lang="en-US" sz="4800" b="0" kern="1200" cap="none" baseline="0" dirty="0">
                <a:ln w="6350">
                  <a:noFill/>
                </a:ln>
                <a:solidFill>
                  <a:schemeClr val="tx1"/>
                </a:solidFill>
                <a:effectLst/>
                <a:latin typeface="+mn-lt"/>
                <a:ea typeface="+mj-ea"/>
                <a:cs typeface="+mj-cs"/>
              </a:defRPr>
            </a:lvl1pPr>
            <a:lvl2pPr indent="0">
              <a:spcBef>
                <a:spcPts val="0"/>
              </a:spcBef>
              <a:buFontTx/>
              <a:buNone/>
              <a:defRPr/>
            </a:lvl2pPr>
            <a:lvl3pPr indent="0">
              <a:spcBef>
                <a:spcPts val="0"/>
              </a:spcBef>
              <a:buFontTx/>
              <a:buNone/>
              <a:defRPr/>
            </a:lvl3pPr>
            <a:lvl4pPr indent="0">
              <a:spcBef>
                <a:spcPts val="0"/>
              </a:spcBef>
              <a:buFontTx/>
              <a:buNone/>
              <a:defRPr/>
            </a:lvl4pPr>
            <a:lvl5pPr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523874"/>
          </a:xfrm>
          <a:prstGeom prst="rect">
            <a:avLst/>
          </a:prstGeom>
        </p:spPr>
        <p:txBody>
          <a:bodyPr vert="horz" tIns="0" bIns="0" rtlCol="0" anchor="ctr" anchorCtr="0">
            <a:normAutofit/>
          </a:bodyPr>
          <a:lstStyle>
            <a:lvl1pPr algn="ctr"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981200" y="6046787"/>
            <a:ext cx="5029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114B-DF0A-43F9-BA75-43C22C9A47AE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C31A-4833-44F6-BB35-44D043B7E7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0668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contourClr>
                <a:schemeClr val="tx2">
                  <a:shade val="50000"/>
                </a:schemeClr>
              </a:contourClr>
            </a:sp3d>
          </a:bodyPr>
          <a:lstStyle>
            <a:lvl1pPr algn="l" rtl="0" latinLnBrk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0" y="29649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114B-DF0A-43F9-BA75-43C22C9A47AE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C31A-4833-44F6-BB35-44D043B7E7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114B-DF0A-43F9-BA75-43C22C9A47AE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C31A-4833-44F6-BB35-44D043B7E7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114B-DF0A-43F9-BA75-43C22C9A47AE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C31A-4833-44F6-BB35-44D043B7E7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114B-DF0A-43F9-BA75-43C22C9A47AE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C31A-4833-44F6-BB35-44D043B7E7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114B-DF0A-43F9-BA75-43C22C9A47AE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C31A-4833-44F6-BB35-44D043B7E7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114B-DF0A-43F9-BA75-43C22C9A47AE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C31A-4833-44F6-BB35-44D043B7E7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/>
            <a:r>
              <a:rPr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114B-DF0A-43F9-BA75-43C22C9A47AE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C31A-4833-44F6-BB35-44D043B7E7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/>
          <p:nvPr/>
        </p:nvGrpSpPr>
        <p:grpSpPr>
          <a:xfrm>
            <a:off x="0" y="1"/>
            <a:ext cx="9144000" cy="6858001"/>
            <a:chOff x="0" y="1"/>
            <a:chExt cx="9144000" cy="6858001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1"/>
              <a:ext cx="9144000" cy="2390775"/>
            </a:xfrm>
            <a:prstGeom prst="rect">
              <a:avLst/>
            </a:prstGeom>
            <a:solidFill>
              <a:schemeClr val="accent5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1828800"/>
              <a:ext cx="9144000" cy="838201"/>
            </a:xfrm>
            <a:prstGeom prst="rect">
              <a:avLst/>
            </a:prstGeom>
            <a:solidFill>
              <a:schemeClr val="accent4">
                <a:alpha val="82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2667000"/>
              <a:ext cx="9144000" cy="4191002"/>
            </a:xfrm>
            <a:prstGeom prst="rect">
              <a:avLst/>
            </a:prstGeom>
            <a:solidFill>
              <a:schemeClr val="accent1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609600"/>
              <a:ext cx="9144000" cy="1905000"/>
            </a:xfrm>
            <a:prstGeom prst="rect">
              <a:avLst/>
            </a:prstGeom>
            <a:solidFill>
              <a:schemeClr val="accent3">
                <a:alpha val="85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0" y="2819400"/>
              <a:ext cx="9144000" cy="3362326"/>
            </a:xfrm>
            <a:prstGeom prst="rect">
              <a:avLst/>
            </a:prstGeom>
            <a:solidFill>
              <a:schemeClr val="accent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0" y="6048376"/>
              <a:ext cx="9144000" cy="276225"/>
            </a:xfrm>
            <a:prstGeom prst="rect">
              <a:avLst/>
            </a:prstGeom>
            <a:solidFill>
              <a:schemeClr val="accent3">
                <a:alpha val="83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0" y="6467477"/>
              <a:ext cx="9144000" cy="390525"/>
            </a:xfrm>
            <a:prstGeom prst="rect">
              <a:avLst/>
            </a:prstGeom>
            <a:solidFill>
              <a:schemeClr val="accent5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5B2114B-DF0A-43F9-BA75-43C22C9A47AE}" type="datetimeFigureOut">
              <a:rPr lang="en-US" smtClean="0"/>
              <a:pPr/>
              <a:t>12/18/2013</a:t>
            </a:fld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DCFC31A-4833-44F6-BB35-44D043B7E701}" type="slidenum">
              <a:rPr lang="en-US" smtClean="0"/>
              <a:pPr/>
              <a:t>‹#›</a:t>
            </a:fld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latinLnBrk="0" hangingPunct="1">
        <a:spcBef>
          <a:spcPct val="0"/>
        </a:spcBef>
        <a:buNone/>
        <a:defRPr sz="4100" b="0" kern="1200" cap="none" baseline="0">
          <a:ln w="6350">
            <a:noFill/>
          </a:ln>
          <a:solidFill>
            <a:schemeClr val="accent1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692696"/>
            <a:ext cx="8363272" cy="1440160"/>
          </a:xfrm>
          <a:noFill/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GB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Перетворення</a:t>
            </a:r>
            <a:r>
              <a:rPr lang="en-GB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GB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карбонатів</a:t>
            </a:r>
            <a:r>
              <a:rPr lang="en-GB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GB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та</a:t>
            </a:r>
            <a:r>
              <a:rPr lang="en-GB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GB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гідрокарбонатів</a:t>
            </a:r>
            <a:r>
              <a:rPr lang="en-GB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 у </a:t>
            </a:r>
            <a:r>
              <a:rPr lang="en-GB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природі,утворення</a:t>
            </a:r>
            <a:r>
              <a:rPr lang="en-GB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GB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сталактитів</a:t>
            </a:r>
            <a:r>
              <a:rPr lang="en-GB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 і </a:t>
            </a:r>
            <a:r>
              <a:rPr lang="en-GB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сталагмітів</a:t>
            </a:r>
            <a:r>
              <a:rPr lang="en-GB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. </a:t>
            </a:r>
            <a:r>
              <a:rPr lang="en-GB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Кальцій</a:t>
            </a:r>
            <a:r>
              <a:rPr lang="en-GB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GB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карбонат</a:t>
            </a:r>
            <a:r>
              <a:rPr lang="en-GB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 у </a:t>
            </a:r>
            <a:r>
              <a:rPr lang="en-GB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складі</a:t>
            </a:r>
            <a:r>
              <a:rPr lang="en-GB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GB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черепашок</a:t>
            </a:r>
            <a:r>
              <a:rPr lang="en-GB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, </a:t>
            </a:r>
            <a:r>
              <a:rPr lang="en-GB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молюсків</a:t>
            </a:r>
            <a:r>
              <a:rPr lang="en-GB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GB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та</a:t>
            </a:r>
            <a:r>
              <a:rPr lang="en-GB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GB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дентину</a:t>
            </a:r>
            <a:r>
              <a:rPr lang="en-GB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.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 descr="Увлекательная химия"/>
          <p:cNvPicPr>
            <a:picLocks noChangeAspect="1" noChangeArrowheads="1"/>
          </p:cNvPicPr>
          <p:nvPr/>
        </p:nvPicPr>
        <p:blipFill>
          <a:blip r:embed="rId2" cstate="print"/>
          <a:srcRect l="2842" t="3489" r="10475" b="2303"/>
          <a:stretch>
            <a:fillRect/>
          </a:stretch>
        </p:blipFill>
        <p:spPr bwMode="auto">
          <a:xfrm>
            <a:off x="467544" y="2348880"/>
            <a:ext cx="2952328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http://3.bp.blogspot.com/-f_yBOg5Bb5k/UKJR06U0HEI/AAAAAAAAT5g/QodG3oQQFHs/s640/carbone5.jpg"/>
          <p:cNvPicPr>
            <a:picLocks noChangeAspect="1" noChangeArrowheads="1"/>
          </p:cNvPicPr>
          <p:nvPr/>
        </p:nvPicPr>
        <p:blipFill>
          <a:blip r:embed="rId3" cstate="print"/>
          <a:srcRect l="10631" t="3508" r="16132" b="15806"/>
          <a:stretch>
            <a:fillRect/>
          </a:stretch>
        </p:blipFill>
        <p:spPr bwMode="auto">
          <a:xfrm>
            <a:off x="3563888" y="2852936"/>
            <a:ext cx="4680520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2" name="Picture 8" descr="http://www.quia.com/files/quia/users/smacnab/ChemistryPH/Chap22/hydrocarbons.jpg"/>
          <p:cNvPicPr>
            <a:picLocks noChangeAspect="1" noChangeArrowheads="1"/>
          </p:cNvPicPr>
          <p:nvPr/>
        </p:nvPicPr>
        <p:blipFill>
          <a:blip r:embed="rId4" cstate="print"/>
          <a:srcRect l="10131" t="13110" r="10092" b="11146"/>
          <a:stretch>
            <a:fillRect/>
          </a:stretch>
        </p:blipFill>
        <p:spPr bwMode="auto">
          <a:xfrm>
            <a:off x="7668344" y="1772816"/>
            <a:ext cx="1282832" cy="1174284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>
          <a:xfrm>
            <a:off x="1115616" y="0"/>
            <a:ext cx="6949440" cy="62068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GB" sz="4400" b="1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Сталактити</a:t>
            </a:r>
            <a:r>
              <a:rPr lang="en-GB" sz="44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GB" sz="4400" b="1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та</a:t>
            </a:r>
            <a:r>
              <a:rPr lang="en-GB" sz="44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GB" sz="4400" b="1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сталагміти</a:t>
            </a:r>
            <a:endParaRPr lang="ru-RU" sz="4400" b="1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050" name="AutoShape 2" descr="http://zablugdeniyam-net.ru/wp-content/uploads/2011/11/%D0%A1%D1%82%D0%B0%D0%BB%D0%B0%D0%BA%D1%82%D0%B8%D1%82%D1%8B-%D0%B8-%D1%81%D1%82%D0%B0%D0%BB%D0%B0%D0%B3%D0%BC%D0%B8%D1%82%D1%8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 descr="C:\Users\Yura\Pictures\Сталактиты-и-сталагмит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3691508"/>
          </a:xfrm>
          <a:prstGeom prst="rect">
            <a:avLst/>
          </a:prstGeom>
          <a:noFill/>
        </p:spPr>
      </p:pic>
      <p:sp>
        <p:nvSpPr>
          <p:cNvPr id="2053" name="AutoShape 5" descr="http://zundercom.narod.ru/images/3-1/stalagnat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5" name="Picture 7" descr="C:\Users\Yura\Pictures\67094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1013" y="4221088"/>
            <a:ext cx="3952987" cy="2636912"/>
          </a:xfrm>
          <a:prstGeom prst="rect">
            <a:avLst/>
          </a:prstGeom>
          <a:noFill/>
        </p:spPr>
      </p:pic>
      <p:pic>
        <p:nvPicPr>
          <p:cNvPr id="3074" name="Picture 2" descr="http://www.goroda-rossii.com/data/media/550/kungur010.JPG"/>
          <p:cNvPicPr>
            <a:picLocks noChangeAspect="1" noChangeArrowheads="1"/>
          </p:cNvPicPr>
          <p:nvPr/>
        </p:nvPicPr>
        <p:blipFill>
          <a:blip r:embed="rId4" cstate="print"/>
          <a:srcRect b="20941"/>
          <a:stretch>
            <a:fillRect/>
          </a:stretch>
        </p:blipFill>
        <p:spPr bwMode="auto">
          <a:xfrm>
            <a:off x="0" y="4104355"/>
            <a:ext cx="5220072" cy="27536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3" descr="http://www.roadplanet.ru/img/reports/222/img-wm/photo_0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9" name="AutoShape 5" descr="http://rabstol.ru/wallpapers/e3bcba059933aa4f7980a03a67ed72e3/2811_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C:\Users\Yura\Pictures\rabstol_ru_28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 descr="http://eco-turizm.net/wp-content/uploads/2012/11/grotte-di-frasass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3" name="Picture 3" descr="C:\Users\Yura\Pictures\grotte-di-frasassi.jpg"/>
          <p:cNvPicPr>
            <a:picLocks noChangeAspect="1" noChangeArrowheads="1"/>
          </p:cNvPicPr>
          <p:nvPr/>
        </p:nvPicPr>
        <p:blipFill>
          <a:blip r:embed="rId2" cstate="print"/>
          <a:srcRect l="9051" t="10186"/>
          <a:stretch>
            <a:fillRect/>
          </a:stretch>
        </p:blipFill>
        <p:spPr bwMode="auto">
          <a:xfrm>
            <a:off x="0" y="0"/>
            <a:ext cx="9144000" cy="6165304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с двумя скругленными соседними углами 17"/>
          <p:cNvSpPr/>
          <p:nvPr/>
        </p:nvSpPr>
        <p:spPr>
          <a:xfrm>
            <a:off x="2843808" y="692696"/>
            <a:ext cx="3096344" cy="1728192"/>
          </a:xfrm>
          <a:prstGeom prst="round2SameRect">
            <a:avLst/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en-GB" sz="6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GB" sz="69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СаСО</a:t>
            </a:r>
            <a:r>
              <a:rPr lang="en-GB" sz="6900" b="1" baseline="-25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  <a:endParaRPr lang="ru-RU" sz="69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9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Стрелка вниз 18"/>
          <p:cNvSpPr/>
          <p:nvPr/>
        </p:nvSpPr>
        <p:spPr>
          <a:xfrm rot="2108479">
            <a:off x="2347736" y="2413376"/>
            <a:ext cx="504056" cy="884091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19050361">
            <a:off x="6062634" y="2370179"/>
            <a:ext cx="504056" cy="866993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07504" y="3284984"/>
            <a:ext cx="3419872" cy="2520280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190500" dist="228600" dir="2700000" sy="90000" rotWithShape="0">
              <a:srgbClr val="000000">
                <a:alpha val="255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GB" sz="2800" b="1" u="sng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Карбонати</a:t>
            </a:r>
            <a:r>
              <a:rPr lang="ru-RU" sz="28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— </a:t>
            </a:r>
            <a:r>
              <a:rPr lang="ru-RU" sz="2800" b="1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кристалічні</a:t>
            </a:r>
            <a:r>
              <a:rPr lang="ru-RU" sz="28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речовини</a:t>
            </a:r>
            <a:r>
              <a:rPr lang="en-GB" sz="28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en-GB" sz="2800" b="1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що</a:t>
            </a:r>
            <a:r>
              <a:rPr lang="ru-RU" sz="28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не </a:t>
            </a:r>
            <a:r>
              <a:rPr lang="ru-RU" sz="2800" b="1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розчиняються</a:t>
            </a:r>
            <a:r>
              <a:rPr lang="en-GB" sz="28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у </a:t>
            </a:r>
            <a:r>
              <a:rPr lang="en-GB" sz="2800" b="1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воді</a:t>
            </a:r>
            <a:r>
              <a:rPr lang="en-GB" sz="2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24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580112" y="3212976"/>
            <a:ext cx="3384376" cy="2664296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190500" dist="228600" dir="2700000" sy="90000" rotWithShape="0">
              <a:srgbClr val="000000">
                <a:alpha val="255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u="sng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Гідрокарбонат</a:t>
            </a:r>
            <a:r>
              <a:rPr lang="en-GB" sz="2800" u="sng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2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, на </a:t>
            </a:r>
            <a:r>
              <a:rPr lang="ru-RU" sz="28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відміну</a:t>
            </a:r>
            <a:r>
              <a:rPr lang="ru-RU" sz="2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від</a:t>
            </a:r>
            <a:r>
              <a:rPr lang="ru-RU" sz="2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карбонатів</a:t>
            </a:r>
            <a:r>
              <a:rPr lang="ru-RU" sz="2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, у </a:t>
            </a:r>
            <a:r>
              <a:rPr lang="ru-RU" sz="28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воді</a:t>
            </a:r>
            <a:r>
              <a:rPr lang="ru-RU" sz="2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розчинні</a:t>
            </a:r>
            <a:r>
              <a:rPr lang="ru-RU" sz="2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. </a:t>
            </a:r>
            <a:endParaRPr lang="ru-RU" sz="2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122" name="Picture 2" descr="http://my-drinks.org.ua/shared/files/image/Warning_dirty_water.jpg"/>
          <p:cNvPicPr>
            <a:picLocks noChangeAspect="1" noChangeArrowheads="1"/>
          </p:cNvPicPr>
          <p:nvPr/>
        </p:nvPicPr>
        <p:blipFill>
          <a:blip r:embed="rId3" cstate="print"/>
          <a:srcRect l="7875" t="11025" r="13376" b="8651"/>
          <a:stretch>
            <a:fillRect/>
          </a:stretch>
        </p:blipFill>
        <p:spPr bwMode="auto">
          <a:xfrm>
            <a:off x="179512" y="620688"/>
            <a:ext cx="2470863" cy="2520280"/>
          </a:xfrm>
          <a:prstGeom prst="ellipse">
            <a:avLst/>
          </a:prstGeom>
          <a:ln w="63500" cap="rnd">
            <a:solidFill>
              <a:schemeClr val="tx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124" name="Picture 4" descr="http://ionizator.dp.ua/images/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692696"/>
            <a:ext cx="2376264" cy="2279406"/>
          </a:xfrm>
          <a:prstGeom prst="ellipse">
            <a:avLst/>
          </a:prstGeom>
          <a:ln w="63500" cap="rnd">
            <a:solidFill>
              <a:schemeClr val="tx2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faq.su/uploads/images/00/00/01/2012/06/25/7a5fbe.jpg"/>
          <p:cNvPicPr>
            <a:picLocks noChangeAspect="1" noChangeArrowheads="1"/>
          </p:cNvPicPr>
          <p:nvPr/>
        </p:nvPicPr>
        <p:blipFill>
          <a:blip r:embed="rId2" cstate="print"/>
          <a:srcRect l="6615" t="4718" r="11171" b="4469"/>
          <a:stretch>
            <a:fillRect/>
          </a:stretch>
        </p:blipFill>
        <p:spPr bwMode="auto">
          <a:xfrm>
            <a:off x="107504" y="116632"/>
            <a:ext cx="3986625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http://www.sunhome.ru/UsersGallery/wallpapers/262/dragocennie_minerali.jpg"/>
          <p:cNvPicPr>
            <a:picLocks noChangeAspect="1" noChangeArrowheads="1"/>
          </p:cNvPicPr>
          <p:nvPr/>
        </p:nvPicPr>
        <p:blipFill>
          <a:blip r:embed="rId3" cstate="print"/>
          <a:srcRect l="12500" r="7813"/>
          <a:stretch>
            <a:fillRect/>
          </a:stretch>
        </p:blipFill>
        <p:spPr bwMode="auto">
          <a:xfrm>
            <a:off x="4139952" y="116632"/>
            <a:ext cx="4896544" cy="35418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2" name="Picture 6" descr="http://dvorik.ua/images/grunti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765222"/>
            <a:ext cx="4968552" cy="2925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4" name="Picture 8" descr="http://os1.i.ua/3/1/2574219_4fda2aa5.jpg"/>
          <p:cNvPicPr>
            <a:picLocks noChangeAspect="1" noChangeArrowheads="1"/>
          </p:cNvPicPr>
          <p:nvPr/>
        </p:nvPicPr>
        <p:blipFill>
          <a:blip r:embed="rId5" cstate="print"/>
          <a:srcRect l="13168" t="19030" r="2181"/>
          <a:stretch>
            <a:fillRect/>
          </a:stretch>
        </p:blipFill>
        <p:spPr bwMode="auto">
          <a:xfrm>
            <a:off x="5148064" y="3789040"/>
            <a:ext cx="3888432" cy="28709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home-edu.ru/user/f/00000608/Projects/Prokofev/kalcit.jpg"/>
          <p:cNvPicPr>
            <a:picLocks noChangeAspect="1" noChangeArrowheads="1"/>
          </p:cNvPicPr>
          <p:nvPr/>
        </p:nvPicPr>
        <p:blipFill>
          <a:blip r:embed="rId2" cstate="print"/>
          <a:srcRect l="7548" t="4862" r="6773" b="7628"/>
          <a:stretch>
            <a:fillRect/>
          </a:stretch>
        </p:blipFill>
        <p:spPr bwMode="auto">
          <a:xfrm>
            <a:off x="107504" y="116632"/>
            <a:ext cx="3672408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</p:pic>
      <p:pic>
        <p:nvPicPr>
          <p:cNvPr id="3076" name="Picture 4" descr="http://www.inmoment.ru/img/so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8044" y="93936"/>
            <a:ext cx="2232248" cy="2085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</p:pic>
      <p:sp>
        <p:nvSpPr>
          <p:cNvPr id="3078" name="AutoShape 6" descr="http://upload.wikimedia.org/wikipedia/commons/5/5c/Sodium_carbonat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AutoShape 8" descr="http://upload.wikimedia.org/wikipedia/commons/5/5c/Sodium_carbonat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2" name="AutoShape 10" descr="http://upload.wikimedia.org/wikipedia/commons/5/5c/Sodium_carbonat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6" name="Picture 14" descr="http://upload.wikimedia.org/wikipedia/commons/1/1e/Sodium-carbonate-xtal-3D-SF-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2492896"/>
            <a:ext cx="5832648" cy="3987215"/>
          </a:xfrm>
          <a:prstGeom prst="rect">
            <a:avLst/>
          </a:prstGeom>
          <a:noFill/>
        </p:spPr>
      </p:pic>
      <p:pic>
        <p:nvPicPr>
          <p:cNvPr id="3088" name="Picture 16" descr="http://i.io.ua/img_su/large/0021/64/00216400_n2.jpg"/>
          <p:cNvPicPr>
            <a:picLocks noChangeAspect="1" noChangeArrowheads="1"/>
          </p:cNvPicPr>
          <p:nvPr/>
        </p:nvPicPr>
        <p:blipFill>
          <a:blip r:embed="rId5" cstate="print"/>
          <a:srcRect l="16271" r="16140"/>
          <a:stretch>
            <a:fillRect/>
          </a:stretch>
        </p:blipFill>
        <p:spPr bwMode="auto">
          <a:xfrm>
            <a:off x="107504" y="2996952"/>
            <a:ext cx="3595932" cy="36850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4076328" y="2138953"/>
            <a:ext cx="50863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Na2CO3 × 10H2O</a:t>
            </a:r>
            <a:endParaRPr lang="ru-RU" sz="4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yuga.ru/media/cristal.jpg"/>
          <p:cNvPicPr>
            <a:picLocks noChangeAspect="1" noChangeArrowheads="1"/>
          </p:cNvPicPr>
          <p:nvPr/>
        </p:nvPicPr>
        <p:blipFill>
          <a:blip r:embed="rId2" cstate="print"/>
          <a:srcRect l="3159" t="25200" r="2981" b="5921"/>
          <a:stretch>
            <a:fillRect/>
          </a:stretch>
        </p:blipFill>
        <p:spPr bwMode="auto">
          <a:xfrm>
            <a:off x="107504" y="116632"/>
            <a:ext cx="5364088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</p:pic>
      <p:pic>
        <p:nvPicPr>
          <p:cNvPr id="1028" name="Picture 4" descr="http://s47.radikal.ru/i117/1202/03/0c98f0e95005.jpg"/>
          <p:cNvPicPr>
            <a:picLocks noChangeAspect="1" noChangeArrowheads="1"/>
          </p:cNvPicPr>
          <p:nvPr/>
        </p:nvPicPr>
        <p:blipFill>
          <a:blip r:embed="rId3" cstate="print"/>
          <a:srcRect l="8269" t="4126" r="1958" b="10825"/>
          <a:stretch>
            <a:fillRect/>
          </a:stretch>
        </p:blipFill>
        <p:spPr bwMode="auto">
          <a:xfrm>
            <a:off x="5508103" y="116632"/>
            <a:ext cx="3547061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</p:pic>
      <p:pic>
        <p:nvPicPr>
          <p:cNvPr id="1030" name="Picture 6" descr="http://www.gemworld.ru/v-mire-kamnya/image009(1).jpg"/>
          <p:cNvPicPr>
            <a:picLocks noChangeAspect="1" noChangeArrowheads="1"/>
          </p:cNvPicPr>
          <p:nvPr/>
        </p:nvPicPr>
        <p:blipFill>
          <a:blip r:embed="rId4" cstate="print"/>
          <a:srcRect l="2740" t="6552" r="8582" b="1718"/>
          <a:stretch>
            <a:fillRect/>
          </a:stretch>
        </p:blipFill>
        <p:spPr bwMode="auto">
          <a:xfrm>
            <a:off x="179512" y="3212976"/>
            <a:ext cx="4680520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32" name="AutoShape 8" descr="http://www.gemworld.ru/v-mire-kamnya/image005(5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://www.gemworld.ru/v-mire-kamnya/image005(5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://www.gemworld.ru/v-mire-kamnya/image005(5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http://www.gemworld.ru/v-mire-kamnya/image005(5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http://www.gemworld.ru/v-mire-kamnya/image005(5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AutoShape 18" descr="http://www.gemworld.ru/v-mire-kamnya/image005(5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4" name="AutoShape 20" descr="http://www.gemworld.ru/v-mire-kamnya/image005(5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6" name="AutoShape 22" descr="http://www.gemworld.ru/v-mire-kamnya/image005(5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8" name="AutoShape 24" descr="http://www.gemworld.ru/v-mire-kamnya/image005(5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50" name="Picture 26" descr="http://www.gemworld.ru/v-mire-kamnya/image005(5).jpg"/>
          <p:cNvPicPr>
            <a:picLocks noChangeAspect="1" noChangeArrowheads="1"/>
          </p:cNvPicPr>
          <p:nvPr/>
        </p:nvPicPr>
        <p:blipFill>
          <a:blip r:embed="rId5" cstate="print"/>
          <a:srcRect t="8108" r="9107" b="2703"/>
          <a:stretch>
            <a:fillRect/>
          </a:stretch>
        </p:blipFill>
        <p:spPr bwMode="auto">
          <a:xfrm>
            <a:off x="4932040" y="3212976"/>
            <a:ext cx="4032448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</p:pic>
      <p:sp>
        <p:nvSpPr>
          <p:cNvPr id="15" name="TextBox 14"/>
          <p:cNvSpPr txBox="1"/>
          <p:nvPr/>
        </p:nvSpPr>
        <p:spPr>
          <a:xfrm>
            <a:off x="5724128" y="5877272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GB" sz="5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Gabriola" pitchFamily="82" charset="0"/>
              </a:rPr>
              <a:t>Малахіт</a:t>
            </a:r>
            <a:endParaRPr lang="ru-RU" sz="5400" b="1" dirty="0">
              <a:ln w="50800"/>
              <a:solidFill>
                <a:schemeClr val="bg1">
                  <a:shade val="50000"/>
                </a:schemeClr>
              </a:solidFill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 descr="http://shop.gabilo.com/assets/images/apofillit/apofillit_so_stilbitom_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http://shop.gabilo.com/assets/images/apofillit/apofillit_so_stilbitom_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http://shop.gabilo.com/assets/images/apofillit/apofillit_so_stilbitom_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http://shop.gabilo.com/assets/images/apofillit/apofillit_so_stilbitom_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http://shop.gabilo.com/assets/images/apofillit/apofillit_so_stilbitom_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2" name="AutoShape 12" descr="http://shop.gabilo.com/assets/images/apofillit/apofillit_so_stilbitom_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4" name="AutoShape 14" descr="http://shop.gabilo.com/assets/images/apofillit/apofillit_so_stilbitom_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6" name="AutoShape 16" descr="http://shop.gabilo.com/assets/images/apofillit/apofillit_so_stilbitom_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38" name="Picture 18" descr="http://shop.gabilo.com/assets/images/apofillit/apofillit_so_stilbitom_2.JPG"/>
          <p:cNvPicPr>
            <a:picLocks noChangeAspect="1" noChangeArrowheads="1"/>
          </p:cNvPicPr>
          <p:nvPr/>
        </p:nvPicPr>
        <p:blipFill>
          <a:blip r:embed="rId2" cstate="print"/>
          <a:srcRect l="8400" t="14134" r="5921" b="13067"/>
          <a:stretch>
            <a:fillRect/>
          </a:stretch>
        </p:blipFill>
        <p:spPr bwMode="auto">
          <a:xfrm>
            <a:off x="107503" y="116632"/>
            <a:ext cx="5310867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</p:pic>
      <p:pic>
        <p:nvPicPr>
          <p:cNvPr id="30742" name="Picture 22" descr="http://senovamermer.com/urunresim/264256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39" y="3573016"/>
            <a:ext cx="2317597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460375" y="2767938"/>
            <a:ext cx="3402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ln w="190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Кристал</a:t>
            </a:r>
            <a:r>
              <a:rPr lang="en-US" sz="3200" b="1" dirty="0" smtClean="0">
                <a:ln w="190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i</a:t>
            </a:r>
            <a:r>
              <a:rPr lang="ru-RU" sz="3200" b="1" dirty="0" err="1" smtClean="0">
                <a:ln w="190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чний</a:t>
            </a:r>
            <a:r>
              <a:rPr lang="ru-RU" sz="3200" b="1" dirty="0" smtClean="0">
                <a:ln w="190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 г</a:t>
            </a:r>
            <a:r>
              <a:rPr lang="en-US" sz="3200" b="1" dirty="0" smtClean="0">
                <a:ln w="190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i</a:t>
            </a:r>
            <a:r>
              <a:rPr lang="ru-RU" sz="3200" b="1" dirty="0" err="1" smtClean="0">
                <a:ln w="190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пс</a:t>
            </a:r>
            <a:endParaRPr lang="ru-RU" sz="3200" b="1" dirty="0">
              <a:ln w="1905">
                <a:solidFill>
                  <a:schemeClr val="bg1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1839" y="5589240"/>
            <a:ext cx="2448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err="1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Мармур</a:t>
            </a:r>
            <a:endParaRPr lang="ru-RU" sz="4400" dirty="0" smtClean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8194" name="AutoShape 2" descr="http://upload.wikimedia.org/wikipedia/commons/3/31/Limestone_croppi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http://upload.wikimedia.org/wikipedia/commons/3/31/Limestone_croppi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7" name="Picture 5" descr="C:\Users\Yura\Pictures\Limestone_cropp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88640"/>
            <a:ext cx="3374250" cy="5112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</p:pic>
      <p:sp>
        <p:nvSpPr>
          <p:cNvPr id="20" name="TextBox 19"/>
          <p:cNvSpPr txBox="1"/>
          <p:nvPr/>
        </p:nvSpPr>
        <p:spPr>
          <a:xfrm>
            <a:off x="5796136" y="188640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Вапняк</a:t>
            </a:r>
            <a:endParaRPr lang="ru-RU" sz="3600" b="1" dirty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8199" name="AutoShape 7" descr="http://yak-prosto.com/images/6/7/yak-zrobiti-shtuchniy-marmu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0" name="Picture 8" descr="C:\Users\Yura\Pictures\yak-zrobiti-shtuchniy-marmu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573016"/>
            <a:ext cx="2736304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dok.znaimo.com.ua/pars_docs/refs/6/5217/img2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 descr="http://img0.liveinternet.ru/images/attach/c/7/98/234/98234134_4045361_0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4" name="Picture 6" descr="http://heritage.com.ua/wp-content/uploads/150.jpg"/>
          <p:cNvPicPr>
            <a:picLocks noChangeAspect="1" noChangeArrowheads="1"/>
          </p:cNvPicPr>
          <p:nvPr/>
        </p:nvPicPr>
        <p:blipFill>
          <a:blip r:embed="rId2" cstate="print"/>
          <a:srcRect b="13411"/>
          <a:stretch>
            <a:fillRect/>
          </a:stretch>
        </p:blipFill>
        <p:spPr bwMode="auto">
          <a:xfrm>
            <a:off x="107505" y="3140968"/>
            <a:ext cx="2808312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778" name="Picture 10" descr="http://img1.liveinternet.ru/images/attach/c/6/90/469/90469721_4548634_snimok.png"/>
          <p:cNvPicPr>
            <a:picLocks noChangeAspect="1" noChangeArrowheads="1"/>
          </p:cNvPicPr>
          <p:nvPr/>
        </p:nvPicPr>
        <p:blipFill>
          <a:blip r:embed="rId3" cstate="print"/>
          <a:srcRect l="5769" r="3846"/>
          <a:stretch>
            <a:fillRect/>
          </a:stretch>
        </p:blipFill>
        <p:spPr bwMode="auto">
          <a:xfrm>
            <a:off x="4860032" y="116632"/>
            <a:ext cx="4104456" cy="2942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</p:pic>
      <p:sp>
        <p:nvSpPr>
          <p:cNvPr id="6146" name="AutoShape 2" descr="http://img0.etsystatic.com/005/2/5888633/il_fullxfull.408534584_8zz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7" name="Picture 3" descr="C:\Users\Yura\Pictures\il_fullxfull.408534584_8zz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205297"/>
            <a:ext cx="5904656" cy="34640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149" name="AutoShape 5" descr="http://yak-prosto.com/images/4/2/yak-vidrizniti-morski-perli-vid-richkov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0" name="Picture 6" descr="C:\Users\Yura\Pictures\yak-vidrizniti-morski-perli-vid-richkov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88640"/>
            <a:ext cx="4608512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>
          <a:xfrm>
            <a:off x="0" y="1844824"/>
            <a:ext cx="9144000" cy="245368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GB" sz="34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2КНСО</a:t>
            </a:r>
            <a:r>
              <a:rPr lang="en-GB" sz="3400" b="1" spc="0" baseline="-25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 </a:t>
            </a:r>
            <a:r>
              <a:rPr lang="en-GB" sz="34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+ 2NaOH     K</a:t>
            </a:r>
            <a:r>
              <a:rPr lang="en-GB" sz="3400" b="1" spc="0" baseline="-25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  <a:r>
              <a:rPr lang="en-GB" sz="34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</a:t>
            </a:r>
            <a:r>
              <a:rPr lang="en-GB" sz="3400" b="1" spc="0" baseline="-25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  <a:r>
              <a:rPr lang="en-GB" sz="34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+ Na</a:t>
            </a:r>
            <a:r>
              <a:rPr lang="en-GB" sz="3400" b="1" spc="0" baseline="-25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  <a:r>
              <a:rPr lang="en-GB" sz="34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</a:t>
            </a:r>
            <a:r>
              <a:rPr lang="en-GB" sz="3400" b="1" spc="0" baseline="-25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  <a:r>
              <a:rPr lang="en-GB" sz="34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+ 2H</a:t>
            </a:r>
            <a:r>
              <a:rPr lang="en-GB" sz="3400" b="1" spc="0" baseline="-25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  <a:r>
              <a:rPr lang="en-GB" sz="34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</a:t>
            </a:r>
            <a:endParaRPr lang="ru-RU" sz="3400" b="1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3851920" y="1844824"/>
            <a:ext cx="432048" cy="0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456347"/>
            <a:ext cx="9144000" cy="124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all" normalizeH="0" baseline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Times New Roman" pitchFamily="18" charset="0"/>
                <a:cs typeface="Courier New" pitchFamily="49" charset="0"/>
              </a:rPr>
              <a:t>Оскільки</a:t>
            </a:r>
            <a:r>
              <a:rPr kumimoji="0" lang="ru-RU" sz="2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400" b="1" i="0" u="none" strike="noStrike" cap="all" normalizeH="0" baseline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Times New Roman" pitchFamily="18" charset="0"/>
                <a:cs typeface="Courier New" pitchFamily="49" charset="0"/>
              </a:rPr>
              <a:t>гідрогенкарбонати</a:t>
            </a:r>
            <a:r>
              <a:rPr kumimoji="0" lang="ru-RU" sz="2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400" b="1" i="0" u="none" strike="noStrike" cap="all" normalizeH="0" baseline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Times New Roman" pitchFamily="18" charset="0"/>
                <a:cs typeface="Courier New" pitchFamily="49" charset="0"/>
              </a:rPr>
              <a:t>являють</a:t>
            </a:r>
            <a:r>
              <a:rPr kumimoji="0" lang="ru-RU" sz="2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Times New Roman" pitchFamily="18" charset="0"/>
                <a:cs typeface="Courier New" pitchFamily="49" charset="0"/>
              </a:rPr>
              <a:t> собою </a:t>
            </a:r>
            <a:r>
              <a:rPr kumimoji="0" lang="ru-RU" sz="2400" b="1" i="0" u="none" strike="noStrike" cap="all" normalizeH="0" baseline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Times New Roman" pitchFamily="18" charset="0"/>
                <a:cs typeface="Courier New" pitchFamily="49" charset="0"/>
              </a:rPr>
              <a:t>кислі</a:t>
            </a:r>
            <a:r>
              <a:rPr kumimoji="0" lang="ru-RU" sz="2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400" b="1" i="0" u="none" strike="noStrike" cap="all" normalizeH="0" baseline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Times New Roman" pitchFamily="18" charset="0"/>
                <a:cs typeface="Courier New" pitchFamily="49" charset="0"/>
              </a:rPr>
              <a:t>солі</a:t>
            </a:r>
            <a:r>
              <a:rPr kumimoji="0" lang="ru-RU" sz="2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Times New Roman" pitchFamily="18" charset="0"/>
                <a:cs typeface="Courier New" pitchFamily="49" charset="0"/>
              </a:rPr>
              <a:t>, то вони </a:t>
            </a:r>
            <a:r>
              <a:rPr kumimoji="0" lang="ru-RU" sz="2400" b="1" i="0" u="none" strike="noStrike" cap="all" normalizeH="0" baseline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Times New Roman" pitchFamily="18" charset="0"/>
                <a:cs typeface="Courier New" pitchFamily="49" charset="0"/>
              </a:rPr>
              <a:t>вступають</a:t>
            </a:r>
            <a:r>
              <a:rPr kumimoji="0" lang="ru-RU" sz="2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Times New Roman" pitchFamily="18" charset="0"/>
                <a:cs typeface="Courier New" pitchFamily="49" charset="0"/>
              </a:rPr>
              <a:t> у </a:t>
            </a:r>
            <a:r>
              <a:rPr kumimoji="0" lang="ru-RU" sz="2400" b="1" i="0" u="none" strike="noStrike" cap="all" normalizeH="0" baseline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Times New Roman" pitchFamily="18" charset="0"/>
                <a:cs typeface="Courier New" pitchFamily="49" charset="0"/>
              </a:rPr>
              <a:t>взаємодію</a:t>
            </a:r>
            <a:r>
              <a:rPr kumimoji="0" lang="ru-RU" sz="2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400" b="1" i="0" u="none" strike="noStrike" cap="all" normalizeH="0" baseline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Times New Roman" pitchFamily="18" charset="0"/>
                <a:cs typeface="Courier New" pitchFamily="49" charset="0"/>
              </a:rPr>
              <a:t>з</a:t>
            </a:r>
            <a:r>
              <a:rPr kumimoji="0" lang="ru-RU" sz="2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Times New Roman" pitchFamily="18" charset="0"/>
                <a:cs typeface="Courier New" pitchFamily="49" charset="0"/>
              </a:rPr>
              <a:t> основами. При </a:t>
            </a:r>
            <a:r>
              <a:rPr kumimoji="0" lang="ru-RU" sz="2400" b="1" i="0" u="none" strike="noStrike" cap="all" normalizeH="0" baseline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Times New Roman" pitchFamily="18" charset="0"/>
                <a:cs typeface="Courier New" pitchFamily="49" charset="0"/>
              </a:rPr>
              <a:t>цьому</a:t>
            </a:r>
            <a:r>
              <a:rPr kumimoji="0" lang="ru-RU" sz="2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Times New Roman" pitchFamily="18" charset="0"/>
                <a:cs typeface="Courier New" pitchFamily="49" charset="0"/>
              </a:rPr>
              <a:t> </a:t>
            </a:r>
            <a:endParaRPr kumimoji="0" lang="en-GB" sz="2400" b="1" i="0" u="none" strike="noStrike" cap="all" normalizeH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ea typeface="Times New Roman" pitchFamily="18" charset="0"/>
              <a:cs typeface="Courier New" pitchFamily="49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all" normalizeH="0" baseline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Times New Roman" pitchFamily="18" charset="0"/>
                <a:cs typeface="Courier New" pitchFamily="49" charset="0"/>
              </a:rPr>
              <a:t>утворюються</a:t>
            </a:r>
            <a:r>
              <a:rPr kumimoji="0" lang="ru-RU" sz="2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400" b="1" i="0" u="none" strike="noStrike" cap="all" normalizeH="0" baseline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Times New Roman" pitchFamily="18" charset="0"/>
                <a:cs typeface="Courier New" pitchFamily="49" charset="0"/>
              </a:rPr>
              <a:t>карбонати</a:t>
            </a:r>
            <a:r>
              <a:rPr kumimoji="0" lang="ru-RU" sz="2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400" b="1" i="0" u="none" strike="noStrike" cap="all" normalizeH="0" baseline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Times New Roman" pitchFamily="18" charset="0"/>
                <a:cs typeface="Courier New" pitchFamily="49" charset="0"/>
              </a:rPr>
              <a:t>й</a:t>
            </a:r>
            <a:r>
              <a:rPr kumimoji="0" lang="ru-RU" sz="2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Times New Roman" pitchFamily="18" charset="0"/>
                <a:cs typeface="Courier New" pitchFamily="49" charset="0"/>
              </a:rPr>
              <a:t> вода:</a:t>
            </a:r>
            <a:endParaRPr kumimoji="0" lang="ru-RU" sz="2400" b="1" i="0" u="none" strike="noStrike" cap="all" normalizeH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7504" y="1988840"/>
            <a:ext cx="9036496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Можливий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також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і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зворотний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процес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добування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гідрогенкарбонатів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з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карбонатів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.</a:t>
            </a: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11663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763688" y="2852936"/>
            <a:ext cx="7704856" cy="61555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indent="228600" algn="just" fontAlgn="base">
              <a:spcBef>
                <a:spcPct val="0"/>
              </a:spcBef>
              <a:spcAft>
                <a:spcPct val="0"/>
              </a:spcAft>
            </a:pPr>
            <a:r>
              <a:rPr lang="en-GB" sz="3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ourier New" pitchFamily="49" charset="0"/>
              </a:rPr>
              <a:t>Na</a:t>
            </a:r>
            <a:r>
              <a:rPr lang="en-GB" sz="3400" b="1" baseline="-30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ourier New" pitchFamily="49" charset="0"/>
              </a:rPr>
              <a:t>2</a:t>
            </a:r>
            <a:r>
              <a:rPr lang="en-GB" sz="3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ourier New" pitchFamily="49" charset="0"/>
              </a:rPr>
              <a:t>CO</a:t>
            </a:r>
            <a:r>
              <a:rPr lang="en-GB" sz="3400" b="1" baseline="-30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ourier New" pitchFamily="49" charset="0"/>
              </a:rPr>
              <a:t>3</a:t>
            </a:r>
            <a:r>
              <a:rPr lang="en-GB" sz="3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ourier New" pitchFamily="49" charset="0"/>
              </a:rPr>
              <a:t> + CO</a:t>
            </a:r>
            <a:r>
              <a:rPr lang="en-GB" sz="3400" b="1" baseline="-30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ourier New" pitchFamily="49" charset="0"/>
              </a:rPr>
              <a:t>2</a:t>
            </a:r>
            <a:r>
              <a:rPr lang="en-GB" sz="3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ourier New" pitchFamily="49" charset="0"/>
              </a:rPr>
              <a:t> + H</a:t>
            </a:r>
            <a:r>
              <a:rPr lang="en-GB" sz="3400" b="1" baseline="-30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ourier New" pitchFamily="49" charset="0"/>
              </a:rPr>
              <a:t>2</a:t>
            </a:r>
            <a:r>
              <a:rPr lang="en-GB" sz="3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ourier New" pitchFamily="49" charset="0"/>
              </a:rPr>
              <a:t>O     2NaHCO</a:t>
            </a:r>
            <a:r>
              <a:rPr lang="en-GB" sz="3400" b="1" baseline="-30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ourier New" pitchFamily="49" charset="0"/>
              </a:rPr>
              <a:t>3</a:t>
            </a:r>
            <a:endParaRPr lang="en-GB" sz="3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5580112" y="3212976"/>
            <a:ext cx="432048" cy="0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79512" y="3501008"/>
            <a:ext cx="885698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all" normalizeH="0" baseline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Times New Roman" pitchFamily="18" charset="0"/>
                <a:cs typeface="Courier New" pitchFamily="49" charset="0"/>
              </a:rPr>
              <a:t>При</a:t>
            </a:r>
            <a:r>
              <a:rPr kumimoji="0" lang="en-GB" sz="20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Times New Roman" pitchFamily="18" charset="0"/>
                <a:cs typeface="Courier New" pitchFamily="49" charset="0"/>
              </a:rPr>
              <a:t> в</a:t>
            </a:r>
            <a:r>
              <a:rPr kumimoji="0" lang="ru-RU" sz="2000" b="1" i="0" u="none" strike="noStrike" cap="all" normalizeH="0" baseline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Times New Roman" pitchFamily="18" charset="0"/>
                <a:cs typeface="Courier New" pitchFamily="49" charset="0"/>
              </a:rPr>
              <a:t>заємодії</a:t>
            </a:r>
            <a:r>
              <a:rPr kumimoji="0" lang="ru-RU" sz="20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1" i="0" u="none" strike="noStrike" cap="all" normalizeH="0" baseline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Times New Roman" pitchFamily="18" charset="0"/>
                <a:cs typeface="Courier New" pitchFamily="49" charset="0"/>
              </a:rPr>
              <a:t>кальцій</a:t>
            </a:r>
            <a:r>
              <a:rPr kumimoji="0" lang="ru-RU" sz="20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1" i="0" u="none" strike="noStrike" cap="all" normalizeH="0" baseline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Times New Roman" pitchFamily="18" charset="0"/>
                <a:cs typeface="Courier New" pitchFamily="49" charset="0"/>
              </a:rPr>
              <a:t>гідроксиду</a:t>
            </a:r>
            <a:r>
              <a:rPr kumimoji="0" lang="ru-RU" sz="20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1" i="0" u="none" strike="noStrike" cap="all" normalizeH="0" baseline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Times New Roman" pitchFamily="18" charset="0"/>
                <a:cs typeface="Courier New" pitchFamily="49" charset="0"/>
              </a:rPr>
              <a:t>з</a:t>
            </a:r>
            <a:r>
              <a:rPr kumimoji="0" lang="ru-RU" sz="20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1" i="0" u="none" strike="noStrike" cap="all" normalizeH="0" baseline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Times New Roman" pitchFamily="18" charset="0"/>
                <a:cs typeface="Courier New" pitchFamily="49" charset="0"/>
              </a:rPr>
              <a:t>вуглекислим</a:t>
            </a:r>
            <a:r>
              <a:rPr kumimoji="0" lang="ru-RU" sz="20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Times New Roman" pitchFamily="18" charset="0"/>
                <a:cs typeface="Courier New" pitchFamily="49" charset="0"/>
              </a:rPr>
              <a:t> газом </a:t>
            </a:r>
            <a:r>
              <a:rPr kumimoji="0" lang="ru-RU" sz="2000" b="1" i="0" u="none" strike="noStrike" cap="all" normalizeH="0" baseline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Times New Roman" pitchFamily="18" charset="0"/>
                <a:cs typeface="Courier New" pitchFamily="49" charset="0"/>
              </a:rPr>
              <a:t>утворюється</a:t>
            </a:r>
            <a:r>
              <a:rPr kumimoji="0" lang="ru-RU" sz="20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1" i="0" u="none" strike="noStrike" cap="all" normalizeH="0" baseline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Times New Roman" pitchFamily="18" charset="0"/>
                <a:cs typeface="Courier New" pitchFamily="49" charset="0"/>
              </a:rPr>
              <a:t>нерозчинний</a:t>
            </a:r>
            <a:r>
              <a:rPr kumimoji="0" lang="ru-RU" sz="20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1" i="0" u="none" strike="noStrike" cap="all" normalizeH="0" baseline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Times New Roman" pitchFamily="18" charset="0"/>
                <a:cs typeface="Courier New" pitchFamily="49" charset="0"/>
              </a:rPr>
              <a:t>кальцій</a:t>
            </a:r>
            <a:r>
              <a:rPr kumimoji="0" lang="ru-RU" sz="20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Times New Roman" pitchFamily="18" charset="0"/>
                <a:cs typeface="Courier New" pitchFamily="49" charset="0"/>
              </a:rPr>
              <a:t> карбонат, через </a:t>
            </a:r>
            <a:endParaRPr kumimoji="0" lang="en-GB" sz="2000" b="1" i="0" u="none" strike="noStrike" cap="all" normalizeH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ea typeface="Times New Roman" pitchFamily="18" charset="0"/>
              <a:cs typeface="Courier New" pitchFamily="49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all" normalizeH="0" baseline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Times New Roman" pitchFamily="18" charset="0"/>
                <a:cs typeface="Courier New" pitchFamily="49" charset="0"/>
              </a:rPr>
              <a:t>що</a:t>
            </a:r>
            <a:r>
              <a:rPr kumimoji="0" lang="ru-RU" sz="20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1" i="0" u="none" strike="noStrike" cap="all" normalizeH="0" baseline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Times New Roman" pitchFamily="18" charset="0"/>
                <a:cs typeface="Courier New" pitchFamily="49" charset="0"/>
              </a:rPr>
              <a:t>й</a:t>
            </a:r>
            <a:r>
              <a:rPr kumimoji="0" lang="ru-RU" sz="20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1" i="0" u="none" strike="noStrike" cap="all" normalizeH="0" baseline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Times New Roman" pitchFamily="18" charset="0"/>
                <a:cs typeface="Courier New" pitchFamily="49" charset="0"/>
              </a:rPr>
              <a:t>утворюється</a:t>
            </a:r>
            <a:r>
              <a:rPr kumimoji="0" lang="ru-RU" sz="20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1" i="0" u="none" strike="noStrike" cap="all" normalizeH="0" baseline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Times New Roman" pitchFamily="18" charset="0"/>
                <a:cs typeface="Courier New" pitchFamily="49" charset="0"/>
              </a:rPr>
              <a:t>біла</a:t>
            </a:r>
            <a:r>
              <a:rPr kumimoji="0" lang="ru-RU" sz="20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1" i="0" u="none" strike="noStrike" cap="all" normalizeH="0" baseline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Times New Roman" pitchFamily="18" charset="0"/>
                <a:cs typeface="Courier New" pitchFamily="49" charset="0"/>
              </a:rPr>
              <a:t>каламуть</a:t>
            </a:r>
            <a:r>
              <a:rPr kumimoji="0" lang="ru-RU" sz="20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Times New Roman" pitchFamily="18" charset="0"/>
                <a:cs typeface="Courier New" pitchFamily="49" charset="0"/>
              </a:rPr>
              <a:t>:</a:t>
            </a:r>
            <a:endParaRPr kumimoji="0" lang="ru-RU" sz="2000" b="1" i="0" u="none" strike="noStrike" cap="all" normalizeH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907704" y="4509120"/>
            <a:ext cx="5432128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indent="228600" algn="just"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ourier New" pitchFamily="49" charset="0"/>
              </a:rPr>
              <a:t>Ca(OH)</a:t>
            </a:r>
            <a:r>
              <a:rPr lang="en-GB" sz="3200" b="1" baseline="-30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ourier New" pitchFamily="49" charset="0"/>
              </a:rPr>
              <a:t>2</a:t>
            </a:r>
            <a:r>
              <a:rPr lang="en-GB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ourier New" pitchFamily="49" charset="0"/>
              </a:rPr>
              <a:t> + CO</a:t>
            </a:r>
            <a:r>
              <a:rPr lang="en-GB" sz="3200" b="1" baseline="-30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ourier New" pitchFamily="49" charset="0"/>
              </a:rPr>
              <a:t>2</a:t>
            </a:r>
            <a:r>
              <a:rPr lang="en-GB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ourier New" pitchFamily="49" charset="0"/>
              </a:rPr>
              <a:t>     CaCO</a:t>
            </a:r>
            <a:r>
              <a:rPr lang="en-GB" sz="3200" b="1" baseline="-30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ourier New" pitchFamily="49" charset="0"/>
              </a:rPr>
              <a:t>3</a:t>
            </a:r>
            <a:r>
              <a:rPr lang="en-GB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ourier New" pitchFamily="49" charset="0"/>
              </a:rPr>
              <a:t>  + H</a:t>
            </a:r>
            <a:r>
              <a:rPr lang="en-GB" sz="3200" b="1" baseline="-30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ourier New" pitchFamily="49" charset="0"/>
              </a:rPr>
              <a:t>2</a:t>
            </a:r>
            <a:r>
              <a:rPr lang="en-GB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ourier New" pitchFamily="49" charset="0"/>
              </a:rPr>
              <a:t>O</a:t>
            </a:r>
            <a:endParaRPr lang="en-GB" sz="32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4932040" y="5013176"/>
            <a:ext cx="360040" cy="0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8685" name="Picture 13" descr="http://elementy.ru/images/eltpub/nanotech_nanoscience_11_300.jpg"/>
          <p:cNvPicPr>
            <a:picLocks noChangeAspect="1" noChangeArrowheads="1"/>
          </p:cNvPicPr>
          <p:nvPr/>
        </p:nvPicPr>
        <p:blipFill>
          <a:blip r:embed="rId2" cstate="print"/>
          <a:srcRect l="2520" t="2625" r="4241" b="2876"/>
          <a:stretch>
            <a:fillRect/>
          </a:stretch>
        </p:blipFill>
        <p:spPr bwMode="auto">
          <a:xfrm>
            <a:off x="107504" y="4197734"/>
            <a:ext cx="1800200" cy="1751546"/>
          </a:xfrm>
          <a:prstGeom prst="ellips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4" name="Прямоугольник 33"/>
          <p:cNvSpPr/>
          <p:nvPr/>
        </p:nvSpPr>
        <p:spPr>
          <a:xfrm>
            <a:off x="4283968" y="5085184"/>
            <a:ext cx="388600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goe Script" pitchFamily="34" charset="0"/>
              </a:rPr>
              <a:t>carbonate</a:t>
            </a:r>
            <a:endParaRPr lang="ru-RU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TS010164195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r="130000" b="130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DF8E971-AA75-49CA-B6BD-4076FBA3F0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TS010164195</Template>
  <TotalTime>0</TotalTime>
  <Words>123</Words>
  <Application>Microsoft Office PowerPoint</Application>
  <PresentationFormat>Экран (4:3)</PresentationFormat>
  <Paragraphs>21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TS010164195</vt:lpstr>
      <vt:lpstr>Перетворення карбонатів та гідрокарбонатів у природі,утворення сталактитів і сталагмітів. Кальцій карбонат у складі черепашок, молюсків та дентину.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2013-12-09T13:07:09Z</dcterms:created>
  <dcterms:modified xsi:type="dcterms:W3CDTF">2013-12-18T06:41:53Z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TC101641959990</vt:lpwstr>
  </property>
</Properties>
</file>