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76" r:id="rId4"/>
    <p:sldId id="265" r:id="rId5"/>
    <p:sldId id="275" r:id="rId6"/>
    <p:sldId id="266" r:id="rId7"/>
    <p:sldId id="280" r:id="rId8"/>
    <p:sldId id="268" r:id="rId9"/>
    <p:sldId id="279" r:id="rId10"/>
    <p:sldId id="267" r:id="rId11"/>
    <p:sldId id="281" r:id="rId12"/>
    <p:sldId id="269" r:id="rId13"/>
    <p:sldId id="278" r:id="rId14"/>
    <p:sldId id="270" r:id="rId15"/>
    <p:sldId id="262" r:id="rId16"/>
    <p:sldId id="261" r:id="rId17"/>
    <p:sldId id="263" r:id="rId18"/>
    <p:sldId id="277" r:id="rId19"/>
    <p:sldId id="257" r:id="rId20"/>
    <p:sldId id="258" r:id="rId21"/>
    <p:sldId id="259" r:id="rId22"/>
    <p:sldId id="260" r:id="rId23"/>
    <p:sldId id="274" r:id="rId24"/>
    <p:sldId id="271" r:id="rId25"/>
    <p:sldId id="282" r:id="rId26"/>
    <p:sldId id="272" r:id="rId27"/>
    <p:sldId id="283" r:id="rId28"/>
    <p:sldId id="27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368-BA18-4DFA-8DFA-DA87A2A6E3FB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FD1B-BE88-471B-A073-7B25CF1FF4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368-BA18-4DFA-8DFA-DA87A2A6E3FB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FD1B-BE88-471B-A073-7B25CF1F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368-BA18-4DFA-8DFA-DA87A2A6E3FB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FD1B-BE88-471B-A073-7B25CF1F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368-BA18-4DFA-8DFA-DA87A2A6E3FB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FD1B-BE88-471B-A073-7B25CF1F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368-BA18-4DFA-8DFA-DA87A2A6E3FB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146FD1B-BE88-471B-A073-7B25CF1F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368-BA18-4DFA-8DFA-DA87A2A6E3FB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FD1B-BE88-471B-A073-7B25CF1F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368-BA18-4DFA-8DFA-DA87A2A6E3FB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FD1B-BE88-471B-A073-7B25CF1F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368-BA18-4DFA-8DFA-DA87A2A6E3FB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FD1B-BE88-471B-A073-7B25CF1F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368-BA18-4DFA-8DFA-DA87A2A6E3FB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FD1B-BE88-471B-A073-7B25CF1F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368-BA18-4DFA-8DFA-DA87A2A6E3FB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FD1B-BE88-471B-A073-7B25CF1F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368-BA18-4DFA-8DFA-DA87A2A6E3FB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FD1B-BE88-471B-A073-7B25CF1F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02B368-BA18-4DFA-8DFA-DA87A2A6E3FB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46FD1B-BE88-471B-A073-7B25CF1F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20688"/>
            <a:ext cx="6480048" cy="230124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7200" i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Стовбурові клітини</a:t>
            </a:r>
            <a:endParaRPr lang="ru-RU" sz="7200" i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3203848" cy="1484784"/>
          </a:xfrm>
        </p:spPr>
        <p:txBody>
          <a:bodyPr>
            <a:normAutofit/>
          </a:bodyPr>
          <a:lstStyle/>
          <a:p>
            <a:pPr algn="l"/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Виконала:</a:t>
            </a:r>
          </a:p>
          <a:p>
            <a:pPr algn="l"/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Учениця 10 класу</a:t>
            </a:r>
          </a:p>
          <a:p>
            <a:pPr algn="l"/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Дика Ірина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algn="ctr" fontAlgn="t">
              <a:buNone/>
            </a:pPr>
            <a:r>
              <a:rPr lang="uk-UA" sz="41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Застосування</a:t>
            </a:r>
          </a:p>
          <a:p>
            <a:pPr fontAlgn="t">
              <a:buNone/>
            </a:pPr>
            <a:r>
              <a:rPr lang="uk-UA" dirty="0" smtClean="0">
                <a:latin typeface="Century" pitchFamily="18" charset="0"/>
              </a:rPr>
              <a:t>     </a:t>
            </a:r>
            <a:r>
              <a:rPr lang="uk-UA" sz="3100" dirty="0" smtClean="0">
                <a:latin typeface="Century" pitchFamily="18" charset="0"/>
              </a:rPr>
              <a:t>Більшість </a:t>
            </a:r>
            <a:r>
              <a:rPr lang="uk-UA" sz="3100" dirty="0" smtClean="0">
                <a:latin typeface="Century" pitchFamily="18" charset="0"/>
              </a:rPr>
              <a:t>спеціалізованих клітин організму не можуть бути відновлені природними процесами в разі тяжкої травми або хвороби. Стовбурові клітини, однак, можуть застосовуватися для виробництва здорових функціонуючих спеціалізованих клітин, які замінять пошкоджені і не функціонуючі клітини. Цей процес називається </a:t>
            </a:r>
            <a:r>
              <a:rPr lang="uk-UA" sz="3100" b="1" dirty="0" smtClean="0">
                <a:latin typeface="Century" pitchFamily="18" charset="0"/>
              </a:rPr>
              <a:t>клітинною терапією</a:t>
            </a:r>
            <a:r>
              <a:rPr lang="uk-UA" sz="3100" dirty="0" smtClean="0">
                <a:latin typeface="Century" pitchFamily="18" charset="0"/>
              </a:rPr>
              <a:t>. Він схожий з трансплантацією, але з тією різницею, що замість органів пересаджують клітини. Але якщо у випадку трансплантації існує проблема нестачі донорів, стовбурові клітини як альтернатива можуть виробити необхідні спеціалізовані клітини. </a:t>
            </a:r>
          </a:p>
          <a:p>
            <a:pPr fontAlgn="t">
              <a:buNone/>
            </a:pPr>
            <a:r>
              <a:rPr lang="uk-UA" sz="3100" dirty="0" smtClean="0">
                <a:latin typeface="Century" pitchFamily="18" charset="0"/>
              </a:rPr>
              <a:t>     Крім </a:t>
            </a:r>
            <a:r>
              <a:rPr lang="uk-UA" sz="3100" dirty="0" smtClean="0">
                <a:latin typeface="Century" pitchFamily="18" charset="0"/>
              </a:rPr>
              <a:t>того, вчені вірять, що за допомогою стовбурових клітин ми зможемо зрозуміти механізми як ембріонального </a:t>
            </a:r>
            <a:r>
              <a:rPr lang="uk-UA" sz="3100" dirty="0" smtClean="0">
                <a:latin typeface="Century" pitchFamily="18" charset="0"/>
              </a:rPr>
              <a:t>розвитку, так </a:t>
            </a:r>
            <a:r>
              <a:rPr lang="uk-UA" sz="3100" dirty="0" smtClean="0">
                <a:latin typeface="Century" pitchFamily="18" charset="0"/>
              </a:rPr>
              <a:t>і аномалії в діленні клітин, які проявляються при ракових захворюваннях. Існує надія, що на стовбурових клітин може бути випробувано дію нових ліків, щоб згодом вони могли бути застосовані для піддослідних тварин або людей.</a:t>
            </a:r>
          </a:p>
          <a:p>
            <a:pPr>
              <a:buNone/>
            </a:pPr>
            <a:endParaRPr lang="ru-RU" sz="31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373" t="14548" r="33512" b="43661"/>
          <a:stretch>
            <a:fillRect/>
          </a:stretch>
        </p:blipFill>
        <p:spPr bwMode="auto">
          <a:xfrm>
            <a:off x="4283968" y="3022830"/>
            <a:ext cx="4618799" cy="364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37274" t="20160" r="38576" b="51281"/>
          <a:stretch>
            <a:fillRect/>
          </a:stretch>
        </p:blipFill>
        <p:spPr bwMode="auto">
          <a:xfrm>
            <a:off x="179512" y="188640"/>
            <a:ext cx="4032448" cy="298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ctr" fontAlgn="t">
              <a:buNone/>
            </a:pPr>
            <a:r>
              <a:rPr lang="uk-UA" sz="35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Проблеми</a:t>
            </a:r>
          </a:p>
          <a:p>
            <a:pPr fontAlgn="t">
              <a:buNone/>
            </a:pPr>
            <a:r>
              <a:rPr lang="uk-UA" dirty="0" smtClean="0">
                <a:latin typeface="Century" pitchFamily="18" charset="0"/>
              </a:rPr>
              <a:t>    </a:t>
            </a:r>
            <a:r>
              <a:rPr lang="uk-UA" dirty="0" smtClean="0">
                <a:latin typeface="Century" pitchFamily="18" charset="0"/>
              </a:rPr>
              <a:t>Важливий аспект, який має бути вивчений, - знання безлічі клітинних сполук, що містяться в тканинах дорослої людини, і виявлення в них необхідних видів стовбурових клітин. Оскільки стовбурові клітини в тканинах дорослих організмів зустрічаються вкрай рідко, їх локалізація вимагає ретельного вивчення. Але навіть коли стовбурові клітини виявлені й виділені, необхідно створити відповідні умови, в яких вони зможуть диференціюватися в спеціалізовані клітини</a:t>
            </a:r>
            <a:r>
              <a:rPr lang="uk-UA" dirty="0" smtClean="0">
                <a:latin typeface="Century" pitchFamily="18" charset="0"/>
              </a:rPr>
              <a:t>.</a:t>
            </a:r>
            <a:endParaRPr lang="uk-UA" dirty="0" smtClean="0">
              <a:latin typeface="Century" pitchFamily="18" charset="0"/>
            </a:endParaRPr>
          </a:p>
          <a:p>
            <a:pPr fontAlgn="t">
              <a:buNone/>
            </a:pPr>
            <a:r>
              <a:rPr lang="uk-UA" dirty="0" smtClean="0">
                <a:latin typeface="Century" pitchFamily="18" charset="0"/>
              </a:rPr>
              <a:t>     Відповіді </a:t>
            </a:r>
            <a:r>
              <a:rPr lang="uk-UA" dirty="0" smtClean="0">
                <a:latin typeface="Century" pitchFamily="18" charset="0"/>
              </a:rPr>
              <a:t>на більшість питань нам можуть дати </a:t>
            </a:r>
            <a:r>
              <a:rPr lang="uk-UA" b="1" dirty="0" smtClean="0">
                <a:latin typeface="Century" pitchFamily="18" charset="0"/>
              </a:rPr>
              <a:t>ембріональні стовбурові клітини</a:t>
            </a:r>
            <a:r>
              <a:rPr lang="uk-UA" dirty="0" smtClean="0">
                <a:latin typeface="Century" pitchFamily="18" charset="0"/>
              </a:rPr>
              <a:t>. Вважається, що вони є більш мінливими порівняно зі </a:t>
            </a:r>
            <a:r>
              <a:rPr lang="uk-UA" b="1" dirty="0" smtClean="0">
                <a:latin typeface="Century" pitchFamily="18" charset="0"/>
              </a:rPr>
              <a:t>стовбуровими клітинами дорослих</a:t>
            </a:r>
            <a:r>
              <a:rPr lang="uk-UA" dirty="0" smtClean="0">
                <a:latin typeface="Century" pitchFamily="18" charset="0"/>
              </a:rPr>
              <a:t>. Але і в цьому випадку залишається відкритим питання про необхідні умови для диференціації стовбурових клітин у відповідні спеціалізовані</a:t>
            </a:r>
            <a:r>
              <a:rPr lang="uk-UA" dirty="0" smtClean="0"/>
              <a:t>.</a:t>
            </a:r>
          </a:p>
          <a:p>
            <a:pPr fontAlgn="t">
              <a:buNone/>
            </a:pPr>
            <a:endParaRPr lang="uk-UA" dirty="0" smtClean="0">
              <a:latin typeface="Century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Дослід проведений на миші</a:t>
            </a:r>
            <a:endParaRPr lang="ru-RU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725" r="58602" b="68806"/>
          <a:stretch>
            <a:fillRect/>
          </a:stretch>
        </p:blipFill>
        <p:spPr bwMode="auto">
          <a:xfrm>
            <a:off x="610258" y="1916832"/>
            <a:ext cx="79917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fontAlgn="t">
              <a:buNone/>
            </a:pPr>
            <a:r>
              <a:rPr lang="uk-UA" dirty="0" smtClean="0">
                <a:latin typeface="Century" pitchFamily="18" charset="0"/>
              </a:rPr>
              <a:t>.</a:t>
            </a:r>
            <a:endParaRPr lang="uk-UA" dirty="0" smtClean="0">
              <a:latin typeface="Century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uk-UA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Зберігання</a:t>
            </a:r>
          </a:p>
          <a:p>
            <a:pPr fontAlgn="t"/>
            <a:r>
              <a:rPr lang="uk-UA" sz="2400" dirty="0" smtClean="0">
                <a:latin typeface="Century" pitchFamily="18" charset="0"/>
              </a:rPr>
              <a:t>В останні роки були створені банки крові пуповини, нервових стовбурові клітин і ембріональних клітин людини. Кров пуповини (</a:t>
            </a:r>
            <a:r>
              <a:rPr lang="uk-UA" sz="2400" dirty="0" err="1" smtClean="0">
                <a:latin typeface="Century" pitchFamily="18" charset="0"/>
              </a:rPr>
              <a:t>пуповинно-плацентарна</a:t>
            </a:r>
            <a:r>
              <a:rPr lang="uk-UA" sz="2400" dirty="0" smtClean="0">
                <a:latin typeface="Century" pitchFamily="18" charset="0"/>
              </a:rPr>
              <a:t> кров), а також кістковий мозок зберігаються як джерела кровотворних стовбурових клітин для лікування як генетичних, так і набутих захворювань. Ця кров призначається для загального (</a:t>
            </a:r>
            <a:r>
              <a:rPr lang="uk-UA" sz="2400" dirty="0" err="1" smtClean="0">
                <a:latin typeface="Century" pitchFamily="18" charset="0"/>
              </a:rPr>
              <a:t>алогенна</a:t>
            </a:r>
            <a:r>
              <a:rPr lang="uk-UA" sz="2400" dirty="0" smtClean="0">
                <a:latin typeface="Century" pitchFamily="18" charset="0"/>
              </a:rPr>
              <a:t> трансплантація), а не для особистого використання (</a:t>
            </a:r>
            <a:r>
              <a:rPr lang="uk-UA" sz="2400" dirty="0" err="1" smtClean="0">
                <a:latin typeface="Century" pitchFamily="18" charset="0"/>
              </a:rPr>
              <a:t>аутологічна</a:t>
            </a:r>
            <a:r>
              <a:rPr lang="uk-UA" sz="2400" dirty="0" smtClean="0">
                <a:latin typeface="Century" pitchFamily="18" charset="0"/>
              </a:rPr>
              <a:t> трансплантація). Тому ці банки мають суспільний і добровольчий характер.</a:t>
            </a:r>
          </a:p>
          <a:p>
            <a:pPr fontAlgn="t"/>
            <a:r>
              <a:rPr lang="uk-UA" sz="2400" dirty="0" smtClean="0">
                <a:latin typeface="Century" pitchFamily="18" charset="0"/>
              </a:rPr>
              <a:t>Крім того, нервові стовбурні клітини, які походять з ембріона після викидня, зберігаються в банках для можливого лікування певних захворювань головного мозку. Банки ембріональних стовбурових клітин були утворені для лікування широкого спектру генетичних і набутих захворювань. І нарешті, створення банків тканин від здорових донорів є надійним рішенням проблеми сумісності тканин з пересадженими стовбуровими клітинами.</a:t>
            </a:r>
            <a:endParaRPr lang="uk-UA" sz="2400" dirty="0">
              <a:latin typeface="Century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32859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sz="6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Поділ стовбурових клітин</a:t>
            </a:r>
            <a:endParaRPr lang="ru-RU" sz="60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Century" pitchFamily="18" charset="0"/>
              </a:rPr>
              <a:t>    Для </a:t>
            </a:r>
            <a:r>
              <a:rPr lang="ru-RU" dirty="0" smtClean="0">
                <a:latin typeface="Century" pitchFamily="18" charset="0"/>
              </a:rPr>
              <a:t>того, </a:t>
            </a:r>
            <a:r>
              <a:rPr lang="ru-RU" dirty="0" err="1" smtClean="0">
                <a:latin typeface="Century" pitchFamily="18" charset="0"/>
              </a:rPr>
              <a:t>щоб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самовідтворюватися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перетворюватися</a:t>
            </a:r>
            <a:r>
              <a:rPr lang="ru-RU" dirty="0" smtClean="0">
                <a:latin typeface="Century" pitchFamily="18" charset="0"/>
              </a:rPr>
              <a:t> в </a:t>
            </a:r>
            <a:r>
              <a:rPr lang="ru-RU" dirty="0" err="1" smtClean="0">
                <a:latin typeface="Century" pitchFamily="18" charset="0"/>
              </a:rPr>
              <a:t>інші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типи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стовбурові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розмножуються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двома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різними</a:t>
            </a:r>
            <a:r>
              <a:rPr lang="ru-RU" dirty="0" smtClean="0">
                <a:latin typeface="Century" pitchFamily="18" charset="0"/>
              </a:rPr>
              <a:t> шляхами. </a:t>
            </a:r>
            <a:r>
              <a:rPr lang="ru-RU" dirty="0" err="1" smtClean="0">
                <a:latin typeface="Century" pitchFamily="18" charset="0"/>
              </a:rPr>
              <a:t>Симетричний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поділ</a:t>
            </a:r>
            <a:r>
              <a:rPr lang="ru-RU" dirty="0" smtClean="0">
                <a:latin typeface="Century" pitchFamily="18" charset="0"/>
              </a:rPr>
              <a:t>, коли </a:t>
            </a:r>
            <a:r>
              <a:rPr lang="ru-RU" dirty="0" err="1" smtClean="0">
                <a:latin typeface="Century" pitchFamily="18" charset="0"/>
              </a:rPr>
              <a:t>обидві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дочірні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стовбурові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асиметричний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поділ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коли</a:t>
            </a:r>
            <a:r>
              <a:rPr lang="ru-RU" dirty="0" smtClean="0">
                <a:latin typeface="Century" pitchFamily="18" charset="0"/>
              </a:rPr>
              <a:t> одна </a:t>
            </a:r>
            <a:r>
              <a:rPr lang="ru-RU" dirty="0" err="1" smtClean="0">
                <a:latin typeface="Century" pitchFamily="18" charset="0"/>
              </a:rPr>
              <a:t>дочірня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клітина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стовбурова</a:t>
            </a:r>
            <a:r>
              <a:rPr lang="ru-RU" dirty="0" smtClean="0">
                <a:latin typeface="Century" pitchFamily="18" charset="0"/>
              </a:rPr>
              <a:t>, а </a:t>
            </a:r>
            <a:r>
              <a:rPr lang="ru-RU" dirty="0" err="1" smtClean="0">
                <a:latin typeface="Century" pitchFamily="18" charset="0"/>
              </a:rPr>
              <a:t>інша</a:t>
            </a:r>
            <a:r>
              <a:rPr lang="ru-RU" dirty="0" smtClean="0">
                <a:latin typeface="Century" pitchFamily="18" charset="0"/>
              </a:rPr>
              <a:t> — </a:t>
            </a:r>
            <a:r>
              <a:rPr lang="ru-RU" dirty="0" err="1" smtClean="0">
                <a:latin typeface="Century" pitchFamily="18" charset="0"/>
              </a:rPr>
              <a:t>клітина-попередник</a:t>
            </a:r>
            <a:r>
              <a:rPr lang="ru-RU" dirty="0" smtClean="0">
                <a:latin typeface="Century" pitchFamily="18" charset="0"/>
              </a:rPr>
              <a:t> для </a:t>
            </a:r>
            <a:r>
              <a:rPr lang="ru-RU" dirty="0" err="1" smtClean="0">
                <a:latin typeface="Century" pitchFamily="18" charset="0"/>
              </a:rPr>
              <a:t>інших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типів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</a:t>
            </a:r>
            <a:r>
              <a:rPr lang="ru-RU" dirty="0" smtClean="0">
                <a:latin typeface="Century" pitchFamily="18" charset="0"/>
              </a:rPr>
              <a:t>. </a:t>
            </a:r>
            <a:r>
              <a:rPr lang="ru-RU" dirty="0" err="1" smtClean="0">
                <a:latin typeface="Century" pitchFamily="18" charset="0"/>
              </a:rPr>
              <a:t>Клітина-попередник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має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менше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можливостей</a:t>
            </a:r>
            <a:r>
              <a:rPr lang="ru-RU" dirty="0" smtClean="0">
                <a:latin typeface="Century" pitchFamily="18" charset="0"/>
              </a:rPr>
              <a:t> для </a:t>
            </a:r>
            <a:r>
              <a:rPr lang="ru-RU" dirty="0" err="1" smtClean="0">
                <a:latin typeface="Century" pitchFamily="18" charset="0"/>
              </a:rPr>
              <a:t>самовідтворення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ніж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стовбурова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клітина</a:t>
            </a:r>
            <a:r>
              <a:rPr lang="ru-RU" dirty="0" smtClean="0">
                <a:latin typeface="Century" pitchFamily="18" charset="0"/>
              </a:rPr>
              <a:t>. </a:t>
            </a:r>
            <a:r>
              <a:rPr lang="ru-RU" dirty="0" err="1" smtClean="0">
                <a:latin typeface="Century" pitchFamily="18" charset="0"/>
              </a:rPr>
              <a:t>Клітина-попередник</a:t>
            </a:r>
            <a:r>
              <a:rPr lang="ru-RU" dirty="0" smtClean="0">
                <a:latin typeface="Century" pitchFamily="18" charset="0"/>
              </a:rPr>
              <a:t> проходить </a:t>
            </a:r>
            <a:r>
              <a:rPr lang="ru-RU" dirty="0" err="1" smtClean="0">
                <a:latin typeface="Century" pitchFamily="18" charset="0"/>
              </a:rPr>
              <a:t>декілька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етапів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поділу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клітини</a:t>
            </a:r>
            <a:r>
              <a:rPr lang="ru-RU" dirty="0" smtClean="0">
                <a:latin typeface="Century" pitchFamily="18" charset="0"/>
              </a:rPr>
              <a:t> перед </a:t>
            </a:r>
            <a:r>
              <a:rPr lang="ru-RU" dirty="0" err="1" smtClean="0">
                <a:latin typeface="Century" pitchFamily="18" charset="0"/>
              </a:rPr>
              <a:t>тим</a:t>
            </a:r>
            <a:r>
              <a:rPr lang="ru-RU" dirty="0" smtClean="0">
                <a:latin typeface="Century" pitchFamily="18" charset="0"/>
              </a:rPr>
              <a:t>, як остаточно </a:t>
            </a:r>
            <a:r>
              <a:rPr lang="ru-RU" dirty="0" err="1" smtClean="0">
                <a:latin typeface="Century" pitchFamily="18" charset="0"/>
              </a:rPr>
              <a:t>диференціюватися</a:t>
            </a:r>
            <a:r>
              <a:rPr lang="ru-RU" dirty="0" smtClean="0">
                <a:latin typeface="Century" pitchFamily="18" charset="0"/>
              </a:rPr>
              <a:t> у </a:t>
            </a:r>
            <a:r>
              <a:rPr lang="ru-RU" dirty="0" err="1" smtClean="0">
                <a:latin typeface="Century" pitchFamily="18" charset="0"/>
              </a:rPr>
              <a:t>зрілу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клітину</a:t>
            </a:r>
            <a:r>
              <a:rPr lang="ru-RU" dirty="0" smtClean="0">
                <a:latin typeface="Century" pitchFamily="18" charset="0"/>
              </a:rPr>
              <a:t>. </a:t>
            </a:r>
            <a:r>
              <a:rPr lang="ru-RU" dirty="0" err="1" smtClean="0">
                <a:latin typeface="Century" pitchFamily="18" charset="0"/>
              </a:rPr>
              <a:t>Цілком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імовірно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що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різниця</a:t>
            </a:r>
            <a:r>
              <a:rPr lang="ru-RU" dirty="0" smtClean="0">
                <a:latin typeface="Century" pitchFamily="18" charset="0"/>
              </a:rPr>
              <a:t> на молекулярному </a:t>
            </a:r>
            <a:r>
              <a:rPr lang="ru-RU" dirty="0" err="1" smtClean="0">
                <a:latin typeface="Century" pitchFamily="18" charset="0"/>
              </a:rPr>
              <a:t>рівні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між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симетричним</a:t>
            </a:r>
            <a:r>
              <a:rPr lang="ru-RU" dirty="0" smtClean="0">
                <a:latin typeface="Century" pitchFamily="18" charset="0"/>
              </a:rPr>
              <a:t> та </a:t>
            </a:r>
            <a:r>
              <a:rPr lang="ru-RU" dirty="0" err="1" smtClean="0">
                <a:latin typeface="Century" pitchFamily="18" charset="0"/>
              </a:rPr>
              <a:t>асиметричним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поділом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полягає</a:t>
            </a:r>
            <a:r>
              <a:rPr lang="ru-RU" dirty="0" smtClean="0">
                <a:latin typeface="Century" pitchFamily="18" charset="0"/>
              </a:rPr>
              <a:t> у </a:t>
            </a:r>
            <a:r>
              <a:rPr lang="ru-RU" dirty="0" err="1" smtClean="0">
                <a:latin typeface="Century" pitchFamily="18" charset="0"/>
              </a:rPr>
              <a:t>розподілі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між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дочірніми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клітинами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білкового</a:t>
            </a:r>
            <a:r>
              <a:rPr lang="ru-RU" dirty="0" smtClean="0">
                <a:latin typeface="Century" pitchFamily="18" charset="0"/>
              </a:rPr>
              <a:t> рецептору, </a:t>
            </a:r>
            <a:r>
              <a:rPr lang="ru-RU" dirty="0" err="1" smtClean="0">
                <a:latin typeface="Century" pitchFamily="18" charset="0"/>
              </a:rPr>
              <a:t>що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знаходиться</a:t>
            </a:r>
            <a:r>
              <a:rPr lang="ru-RU" dirty="0" smtClean="0">
                <a:latin typeface="Century" pitchFamily="18" charset="0"/>
              </a:rPr>
              <a:t> на </a:t>
            </a:r>
            <a:r>
              <a:rPr lang="ru-RU" dirty="0" err="1" smtClean="0">
                <a:latin typeface="Century" pitchFamily="18" charset="0"/>
              </a:rPr>
              <a:t>цитоплазматичній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мембрані</a:t>
            </a:r>
            <a:r>
              <a:rPr lang="ru-RU" dirty="0" smtClean="0">
                <a:latin typeface="Century" pitchFamily="18" charset="0"/>
              </a:rPr>
              <a:t>. </a:t>
            </a:r>
            <a:r>
              <a:rPr lang="ru-RU" dirty="0" err="1" smtClean="0">
                <a:latin typeface="Century" pitchFamily="18" charset="0"/>
              </a:rPr>
              <a:t>Проте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цей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механізм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ще</a:t>
            </a:r>
            <a:r>
              <a:rPr lang="ru-RU" dirty="0" smtClean="0">
                <a:latin typeface="Century" pitchFamily="18" charset="0"/>
              </a:rPr>
              <a:t> не </a:t>
            </a:r>
            <a:r>
              <a:rPr lang="ru-RU" dirty="0" err="1" smtClean="0">
                <a:latin typeface="Century" pitchFamily="18" charset="0"/>
              </a:rPr>
              <a:t>достатньо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досліджений</a:t>
            </a:r>
            <a:r>
              <a:rPr lang="ru-RU" dirty="0" smtClean="0">
                <a:latin typeface="Century" pitchFamily="18" charset="0"/>
              </a:rPr>
              <a:t>.</a:t>
            </a: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Century" pitchFamily="18" charset="0"/>
              </a:rPr>
              <a:t>    </a:t>
            </a:r>
            <a:r>
              <a:rPr lang="ru-RU" dirty="0" err="1" smtClean="0">
                <a:latin typeface="Century" pitchFamily="18" charset="0"/>
              </a:rPr>
              <a:t>Інша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теорія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полягає</a:t>
            </a:r>
            <a:r>
              <a:rPr lang="ru-RU" dirty="0" smtClean="0">
                <a:latin typeface="Century" pitchFamily="18" charset="0"/>
              </a:rPr>
              <a:t> в тому, </a:t>
            </a:r>
            <a:r>
              <a:rPr lang="ru-RU" dirty="0" err="1" smtClean="0">
                <a:latin typeface="Century" pitchFamily="18" charset="0"/>
              </a:rPr>
              <a:t>що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стовбурові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залишаються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недиференційованими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завдяки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зовнішнім</a:t>
            </a:r>
            <a:r>
              <a:rPr lang="ru-RU" dirty="0" smtClean="0">
                <a:latin typeface="Century" pitchFamily="18" charset="0"/>
              </a:rPr>
              <a:t> сигналам у </a:t>
            </a:r>
            <a:r>
              <a:rPr lang="ru-RU" dirty="0" err="1" smtClean="0">
                <a:latin typeface="Century" pitchFamily="18" charset="0"/>
              </a:rPr>
              <a:t>їхній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особливій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ніші</a:t>
            </a:r>
            <a:r>
              <a:rPr lang="ru-RU" dirty="0" smtClean="0">
                <a:latin typeface="Century" pitchFamily="18" charset="0"/>
              </a:rPr>
              <a:t>. Коли </a:t>
            </a:r>
            <a:r>
              <a:rPr lang="ru-RU" dirty="0" err="1" smtClean="0">
                <a:latin typeface="Century" pitchFamily="18" charset="0"/>
              </a:rPr>
              <a:t>стовбурові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залишають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цю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нішу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або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більше</a:t>
            </a:r>
            <a:r>
              <a:rPr lang="ru-RU" dirty="0" smtClean="0">
                <a:latin typeface="Century" pitchFamily="18" charset="0"/>
              </a:rPr>
              <a:t> не </a:t>
            </a:r>
            <a:r>
              <a:rPr lang="ru-RU" dirty="0" err="1" smtClean="0">
                <a:latin typeface="Century" pitchFamily="18" charset="0"/>
              </a:rPr>
              <a:t>отримують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відповідного</a:t>
            </a:r>
            <a:r>
              <a:rPr lang="ru-RU" dirty="0" smtClean="0">
                <a:latin typeface="Century" pitchFamily="18" charset="0"/>
              </a:rPr>
              <a:t> сигналу, вони </a:t>
            </a:r>
            <a:r>
              <a:rPr lang="ru-RU" dirty="0" err="1" smtClean="0">
                <a:latin typeface="Century" pitchFamily="18" charset="0"/>
              </a:rPr>
              <a:t>починають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диференціюватися</a:t>
            </a:r>
            <a:r>
              <a:rPr lang="ru-RU" dirty="0" smtClean="0">
                <a:latin typeface="Century" pitchFamily="18" charset="0"/>
              </a:rPr>
              <a:t>. </a:t>
            </a:r>
            <a:r>
              <a:rPr lang="ru-RU" dirty="0" err="1" smtClean="0">
                <a:latin typeface="Century" pitchFamily="18" charset="0"/>
              </a:rPr>
              <a:t>Роботи</a:t>
            </a:r>
            <a:r>
              <a:rPr lang="ru-RU" dirty="0" smtClean="0">
                <a:latin typeface="Century" pitchFamily="18" charset="0"/>
              </a:rPr>
              <a:t> на </a:t>
            </a:r>
            <a:r>
              <a:rPr lang="ru-RU" dirty="0" err="1" smtClean="0">
                <a:latin typeface="Century" pitchFamily="18" charset="0"/>
              </a:rPr>
              <a:t>дрозофілі</a:t>
            </a:r>
            <a:r>
              <a:rPr lang="ru-RU" dirty="0" smtClean="0">
                <a:latin typeface="Century" pitchFamily="18" charset="0"/>
              </a:rPr>
              <a:t> довели, </a:t>
            </a:r>
            <a:r>
              <a:rPr lang="ru-RU" dirty="0" err="1" smtClean="0">
                <a:latin typeface="Century" pitchFamily="18" charset="0"/>
              </a:rPr>
              <a:t>що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існує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спеціальний</a:t>
            </a:r>
            <a:r>
              <a:rPr lang="ru-RU" dirty="0" smtClean="0">
                <a:latin typeface="Century" pitchFamily="18" charset="0"/>
              </a:rPr>
              <a:t> сигнал </a:t>
            </a:r>
            <a:r>
              <a:rPr lang="en-US" dirty="0" err="1" smtClean="0">
                <a:latin typeface="Century" pitchFamily="18" charset="0"/>
              </a:rPr>
              <a:t>dpp</a:t>
            </a:r>
            <a:r>
              <a:rPr lang="en-US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який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стримує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стовбурові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дрозофіли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від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диференціювання</a:t>
            </a:r>
            <a:r>
              <a:rPr lang="ru-RU" dirty="0" smtClean="0">
                <a:latin typeface="Century" pitchFamily="18" charset="0"/>
              </a:rPr>
              <a:t>.</a:t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r>
              <a:rPr lang="ru-RU" dirty="0" err="1" smtClean="0">
                <a:latin typeface="Century" pitchFamily="18" charset="0"/>
              </a:rPr>
              <a:t>Також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були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вивчені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сигнали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що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стимулюють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перепрограмування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</a:t>
            </a:r>
            <a:r>
              <a:rPr lang="ru-RU" dirty="0" smtClean="0">
                <a:latin typeface="Century" pitchFamily="18" charset="0"/>
              </a:rPr>
              <a:t> до </a:t>
            </a:r>
            <a:r>
              <a:rPr lang="ru-RU" dirty="0" err="1" smtClean="0">
                <a:latin typeface="Century" pitchFamily="18" charset="0"/>
              </a:rPr>
              <a:t>ембріонального</a:t>
            </a:r>
            <a:r>
              <a:rPr lang="ru-RU" dirty="0" smtClean="0">
                <a:latin typeface="Century" pitchFamily="18" charset="0"/>
              </a:rPr>
              <a:t> виду. </a:t>
            </a:r>
            <a:r>
              <a:rPr lang="ru-RU" dirty="0" err="1" smtClean="0">
                <a:latin typeface="Century" pitchFamily="18" charset="0"/>
              </a:rPr>
              <a:t>Ці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сигнальні</a:t>
            </a:r>
            <a:r>
              <a:rPr lang="ru-RU" dirty="0" smtClean="0">
                <a:latin typeface="Century" pitchFamily="18" charset="0"/>
              </a:rPr>
              <a:t> шляхи </a:t>
            </a:r>
            <a:r>
              <a:rPr lang="ru-RU" dirty="0" err="1" smtClean="0">
                <a:latin typeface="Century" pitchFamily="18" charset="0"/>
              </a:rPr>
              <a:t>об'єднують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декілька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транскрипційних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факторів</a:t>
            </a:r>
            <a:r>
              <a:rPr lang="ru-RU" dirty="0" smtClean="0">
                <a:latin typeface="Century" pitchFamily="18" charset="0"/>
              </a:rPr>
              <a:t>, у тому </a:t>
            </a:r>
            <a:r>
              <a:rPr lang="ru-RU" dirty="0" err="1" smtClean="0">
                <a:latin typeface="Century" pitchFamily="18" charset="0"/>
              </a:rPr>
              <a:t>числі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й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білок-онкоген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en-US" dirty="0" smtClean="0">
                <a:latin typeface="Century" pitchFamily="18" charset="0"/>
              </a:rPr>
              <a:t>c-Myc. </a:t>
            </a:r>
            <a:r>
              <a:rPr lang="ru-RU" dirty="0" err="1" smtClean="0">
                <a:latin typeface="Century" pitchFamily="18" charset="0"/>
              </a:rPr>
              <a:t>Початкові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дослідження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показують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що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трансформація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мишачих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</a:t>
            </a:r>
            <a:r>
              <a:rPr lang="ru-RU" dirty="0" smtClean="0">
                <a:latin typeface="Century" pitchFamily="18" charset="0"/>
              </a:rPr>
              <a:t> у </a:t>
            </a:r>
            <a:r>
              <a:rPr lang="ru-RU" dirty="0" err="1" smtClean="0">
                <a:latin typeface="Century" pitchFamily="18" charset="0"/>
              </a:rPr>
              <a:t>поєднанні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із</a:t>
            </a:r>
            <a:r>
              <a:rPr lang="ru-RU" dirty="0" smtClean="0">
                <a:latin typeface="Century" pitchFamily="18" charset="0"/>
              </a:rPr>
              <a:t> сигналами, </a:t>
            </a:r>
            <a:r>
              <a:rPr lang="ru-RU" dirty="0" err="1" smtClean="0">
                <a:latin typeface="Century" pitchFamily="18" charset="0"/>
              </a:rPr>
              <a:t>що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стримують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диференціацію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може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повернути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процес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диференціації</a:t>
            </a:r>
            <a:r>
              <a:rPr lang="ru-RU" dirty="0" smtClean="0">
                <a:latin typeface="Century" pitchFamily="18" charset="0"/>
              </a:rPr>
              <a:t> у </a:t>
            </a:r>
            <a:r>
              <a:rPr lang="ru-RU" dirty="0" err="1" smtClean="0">
                <a:latin typeface="Century" pitchFamily="18" charset="0"/>
              </a:rPr>
              <a:t>зворотний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бік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примусити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зрілі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перетворитися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знову</a:t>
            </a:r>
            <a:r>
              <a:rPr lang="ru-RU" dirty="0" smtClean="0">
                <a:latin typeface="Century" pitchFamily="18" charset="0"/>
              </a:rPr>
              <a:t> на </a:t>
            </a:r>
            <a:r>
              <a:rPr lang="ru-RU" dirty="0" err="1" smtClean="0">
                <a:latin typeface="Century" pitchFamily="18" charset="0"/>
              </a:rPr>
              <a:t>плюрипотентні</a:t>
            </a:r>
            <a:r>
              <a:rPr lang="ru-RU" dirty="0" smtClean="0">
                <a:latin typeface="Century" pitchFamily="18" charset="0"/>
              </a:rPr>
              <a:t>. Але </a:t>
            </a:r>
            <a:r>
              <a:rPr lang="ru-RU" dirty="0" err="1" smtClean="0">
                <a:latin typeface="Century" pitchFamily="18" charset="0"/>
              </a:rPr>
              <a:t>необхідність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трансформувати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ці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клітини</a:t>
            </a:r>
            <a:r>
              <a:rPr lang="ru-RU" dirty="0" smtClean="0">
                <a:latin typeface="Century" pitchFamily="18" charset="0"/>
              </a:rPr>
              <a:t> за </a:t>
            </a:r>
            <a:r>
              <a:rPr lang="ru-RU" dirty="0" err="1" smtClean="0">
                <a:latin typeface="Century" pitchFamily="18" charset="0"/>
              </a:rPr>
              <a:t>допомогою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білка-онкогену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може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стримати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уживання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цього</a:t>
            </a:r>
            <a:r>
              <a:rPr lang="ru-RU" dirty="0" smtClean="0">
                <a:latin typeface="Century" pitchFamily="18" charset="0"/>
              </a:rPr>
              <a:t> методу у </a:t>
            </a:r>
            <a:r>
              <a:rPr lang="ru-RU" dirty="0" err="1" smtClean="0">
                <a:latin typeface="Century" pitchFamily="18" charset="0"/>
              </a:rPr>
              <a:t>терапевтичних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цілях</a:t>
            </a:r>
            <a:r>
              <a:rPr lang="ru-RU" dirty="0" smtClean="0">
                <a:latin typeface="Century" pitchFamily="18" charset="0"/>
              </a:rPr>
              <a:t>.</a:t>
            </a: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0"/>
            <a:ext cx="5652120" cy="6858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100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Поділ</a:t>
            </a:r>
            <a:r>
              <a:rPr lang="ru-RU" sz="31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та </a:t>
            </a:r>
            <a:r>
              <a:rPr lang="ru-RU" sz="3100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дифференціація</a:t>
            </a:r>
            <a:r>
              <a:rPr lang="ru-RU" sz="31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100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стовбурових</a:t>
            </a:r>
            <a:r>
              <a:rPr lang="ru-RU" sz="31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100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клітин</a:t>
            </a:r>
            <a:r>
              <a:rPr lang="ru-RU" sz="31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:</a:t>
            </a:r>
            <a:br>
              <a:rPr lang="ru-RU" sz="31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r>
              <a:rPr lang="ru-RU" sz="31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br>
              <a:rPr lang="ru-RU" sz="31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r>
              <a:rPr lang="en-US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A </a:t>
            </a:r>
            <a:r>
              <a:rPr lang="en-US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— </a:t>
            </a:r>
            <a:r>
              <a:rPr lang="ru-RU" sz="3100" b="0" i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стовбурові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100" b="0" i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клітини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; 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r>
              <a:rPr lang="en-US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B </a:t>
            </a:r>
            <a:r>
              <a:rPr lang="en-US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— </a:t>
            </a:r>
            <a:r>
              <a:rPr lang="ru-RU" sz="3100" b="0" i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клітина-попередник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; 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r>
              <a:rPr lang="en-US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C </a:t>
            </a:r>
            <a:r>
              <a:rPr lang="en-US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— </a:t>
            </a:r>
            <a:r>
              <a:rPr lang="ru-RU" sz="3100" b="0" i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дифференційована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100" b="0" i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клітина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; 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1 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— </a:t>
            </a:r>
            <a:r>
              <a:rPr lang="ru-RU" sz="3100" b="0" i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симетричний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100" b="0" i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поділ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100" b="0" i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стовбурових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100" b="0" i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клітин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; 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2 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— </a:t>
            </a:r>
            <a:r>
              <a:rPr lang="ru-RU" sz="3100" b="0" i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асиметричний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100" b="0" i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поділ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100" b="0" i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стовбурових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100" b="0" i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клітин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; 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3 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— </a:t>
            </a:r>
            <a:r>
              <a:rPr lang="ru-RU" sz="3100" b="0" i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поділ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100" b="0" i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клітини-попередника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; 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4 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— </a:t>
            </a:r>
            <a:r>
              <a:rPr lang="ru-RU" sz="3100" b="0" i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кінцева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ru-RU" sz="3100" b="0" i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термінальна</a:t>
            </a:r>
            <a:r>
              <a:rPr lang="ru-RU" sz="3100" b="0" i="1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) </a:t>
            </a:r>
            <a:r>
              <a:rPr lang="ru-RU" sz="3100" b="0" i="1" dirty="0" err="1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дифференціація</a:t>
            </a:r>
            <a:endParaRPr lang="ru-RU" b="0" i="1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899" r="82999" b="44945"/>
          <a:stretch>
            <a:fillRect/>
          </a:stretch>
        </p:blipFill>
        <p:spPr bwMode="auto">
          <a:xfrm>
            <a:off x="251520" y="692696"/>
            <a:ext cx="3051339" cy="513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Стовбурові клітини в</a:t>
            </a:r>
          </a:p>
          <a:p>
            <a:pPr algn="ctr">
              <a:buNone/>
            </a:pPr>
            <a:r>
              <a:rPr lang="uk-UA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медицині ХХІ століття</a:t>
            </a:r>
            <a:endParaRPr lang="ru-RU" sz="4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4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Загальна характеристика</a:t>
            </a:r>
            <a:endParaRPr lang="ru-RU" sz="4400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92500" lnSpcReduction="10000"/>
          </a:bodyPr>
          <a:lstStyle/>
          <a:p>
            <a:pPr fontAlgn="t">
              <a:buNone/>
            </a:pPr>
            <a:r>
              <a:rPr lang="uk-UA" dirty="0" smtClean="0">
                <a:latin typeface="Century" pitchFamily="18" charset="0"/>
              </a:rPr>
              <a:t>    Говорячи </a:t>
            </a:r>
            <a:r>
              <a:rPr lang="uk-UA" dirty="0" smtClean="0">
                <a:latin typeface="Century" pitchFamily="18" charset="0"/>
              </a:rPr>
              <a:t>«стовбурові </a:t>
            </a:r>
            <a:r>
              <a:rPr lang="uk-UA" dirty="0" smtClean="0">
                <a:latin typeface="Century" pitchFamily="18" charset="0"/>
              </a:rPr>
              <a:t>клітини», ми </a:t>
            </a:r>
            <a:r>
              <a:rPr lang="uk-UA" dirty="0" smtClean="0">
                <a:latin typeface="Century" pitchFamily="18" charset="0"/>
              </a:rPr>
              <a:t>маємо на увазі первинні недиференційовані клітини, що мають здатність самовідновлення і можуть перетворюватися в різні спеціалізовані типи клітин, такі як клітини крові, м'язів, нервові клітини. Це основоположні клітини кожного органу, тканини і клітини в організмі.</a:t>
            </a:r>
            <a:r>
              <a:rPr lang="uk-UA" b="1" i="1" dirty="0" smtClean="0">
                <a:latin typeface="Century" pitchFamily="18" charset="0"/>
              </a:rPr>
              <a:t> </a:t>
            </a:r>
            <a:endParaRPr lang="uk-UA" dirty="0" smtClean="0">
              <a:latin typeface="Century" pitchFamily="18" charset="0"/>
            </a:endParaRPr>
          </a:p>
          <a:p>
            <a:pPr fontAlgn="t">
              <a:buNone/>
            </a:pPr>
            <a:r>
              <a:rPr lang="uk-UA" dirty="0" smtClean="0">
                <a:latin typeface="Century" pitchFamily="18" charset="0"/>
              </a:rPr>
              <a:t>    Незважаючи </a:t>
            </a:r>
            <a:r>
              <a:rPr lang="uk-UA" dirty="0" smtClean="0">
                <a:latin typeface="Century" pitchFamily="18" charset="0"/>
              </a:rPr>
              <a:t>на те, що ці клітини не виконують конкретних функцій, при створенні необхідних умов вони можуть розвиватися в певні тканини і органи. Крім того, вони мають властивість самовідтворення і можуть точно відтворювати самих себе протягом довгих періодів часу.</a:t>
            </a:r>
            <a:r>
              <a:rPr lang="uk-UA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uk-UA" sz="2900" dirty="0" smtClean="0">
                <a:latin typeface="Century" pitchFamily="18" charset="0"/>
              </a:rPr>
              <a:t>       </a:t>
            </a:r>
            <a:r>
              <a:rPr lang="uk-UA" sz="6000" dirty="0" smtClean="0">
                <a:latin typeface="Century" pitchFamily="18" charset="0"/>
              </a:rPr>
              <a:t>Стовбурові клітини - це недиференційовані клітини, які першими утворюються в організмі зародка та диференціюють в спеціалізовані тканини.</a:t>
            </a:r>
          </a:p>
          <a:p>
            <a:pPr>
              <a:buNone/>
            </a:pPr>
            <a:r>
              <a:rPr lang="uk-UA" sz="6000" dirty="0" smtClean="0">
                <a:latin typeface="Century" pitchFamily="18" charset="0"/>
              </a:rPr>
              <a:t>     Є різні види стовбурових клітин. Зокрема, ембріональні стовбурові клітини, що утворюються на найбільш ранніх стадіях розвитку. Деякі лабораторії пов'язують з ембріональними стовбуровими клітини надії на вирощування органів, проте, враховуючи джерело їх отримання (організм зародка) застосування ембріональних клітин супроводжується етичними та правовими перепонами.</a:t>
            </a:r>
          </a:p>
          <a:p>
            <a:pPr>
              <a:buNone/>
            </a:pPr>
            <a:r>
              <a:rPr lang="uk-UA" sz="6000" dirty="0" smtClean="0">
                <a:latin typeface="Century" pitchFamily="18" charset="0"/>
              </a:rPr>
              <a:t>    Крім ембріональних, в період внутрішньоутробного розвитку людини утворюється ще декілька популяцій стовбурових клітин, вже більш спеціалізованих. Серед яких основними є </a:t>
            </a:r>
            <a:r>
              <a:rPr lang="uk-UA" sz="6000" b="1" dirty="0" err="1" smtClean="0">
                <a:latin typeface="Century" pitchFamily="18" charset="0"/>
              </a:rPr>
              <a:t>гемопоетичні</a:t>
            </a:r>
            <a:r>
              <a:rPr lang="uk-UA" sz="6000" dirty="0" smtClean="0">
                <a:latin typeface="Century" pitchFamily="18" charset="0"/>
              </a:rPr>
              <a:t> та </a:t>
            </a:r>
            <a:r>
              <a:rPr lang="uk-UA" sz="6000" dirty="0" err="1" smtClean="0">
                <a:latin typeface="Century" pitchFamily="18" charset="0"/>
              </a:rPr>
              <a:t>мезенхімальні</a:t>
            </a:r>
            <a:r>
              <a:rPr lang="uk-UA" sz="6000" dirty="0" smtClean="0">
                <a:latin typeface="Century" pitchFamily="18" charset="0"/>
              </a:rPr>
              <a:t> стовбурові клітини. З </a:t>
            </a:r>
            <a:r>
              <a:rPr lang="uk-UA" sz="6000" b="1" dirty="0" err="1" smtClean="0">
                <a:latin typeface="Century" pitchFamily="18" charset="0"/>
              </a:rPr>
              <a:t>гемопоетичних</a:t>
            </a:r>
            <a:r>
              <a:rPr lang="uk-UA" sz="6000" b="1" dirty="0" smtClean="0">
                <a:latin typeface="Century" pitchFamily="18" charset="0"/>
              </a:rPr>
              <a:t> </a:t>
            </a:r>
            <a:r>
              <a:rPr lang="uk-UA" sz="6000" dirty="0" smtClean="0">
                <a:latin typeface="Century" pitchFamily="18" charset="0"/>
              </a:rPr>
              <a:t>походить вся наша система крові, а з </a:t>
            </a:r>
            <a:r>
              <a:rPr lang="uk-UA" sz="6000" dirty="0" err="1" smtClean="0">
                <a:latin typeface="Century" pitchFamily="18" charset="0"/>
              </a:rPr>
              <a:t>мезенхімальних</a:t>
            </a:r>
            <a:r>
              <a:rPr lang="uk-UA" sz="6000" dirty="0" smtClean="0">
                <a:latin typeface="Century" pitchFamily="18" charset="0"/>
              </a:rPr>
              <a:t> - кістки, хрящі тощо. </a:t>
            </a:r>
            <a:r>
              <a:rPr lang="uk-UA" sz="6000" b="1" dirty="0" err="1" smtClean="0">
                <a:latin typeface="Century" pitchFamily="18" charset="0"/>
              </a:rPr>
              <a:t>Гемопоетичні</a:t>
            </a:r>
            <a:r>
              <a:rPr lang="uk-UA" sz="6000" dirty="0" smtClean="0">
                <a:latin typeface="Century" pitchFamily="18" charset="0"/>
              </a:rPr>
              <a:t> та в меншій мірі </a:t>
            </a:r>
            <a:r>
              <a:rPr lang="uk-UA" sz="6000" dirty="0" err="1" smtClean="0">
                <a:latin typeface="Century" pitchFamily="18" charset="0"/>
              </a:rPr>
              <a:t>мезенхімальні</a:t>
            </a:r>
            <a:r>
              <a:rPr lang="uk-UA" sz="6000" dirty="0" smtClean="0">
                <a:latin typeface="Century" pitchFamily="18" charset="0"/>
              </a:rPr>
              <a:t> стовбурові клітини впродовж всього життя людини знаходяться в кістковому мозку, забезпечуючи постійне оновлення клітин крові. Це найбільш досліджені клітини.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sz="9600" dirty="0" smtClean="0">
                <a:latin typeface="Century" pitchFamily="18" charset="0"/>
              </a:rPr>
              <a:t>На сьогоднішній день </a:t>
            </a:r>
            <a:r>
              <a:rPr lang="uk-UA" sz="9600" b="1" dirty="0" err="1" smtClean="0">
                <a:latin typeface="Century" pitchFamily="18" charset="0"/>
              </a:rPr>
              <a:t>гемопоетичні</a:t>
            </a:r>
            <a:r>
              <a:rPr lang="uk-UA" sz="9600" b="1" dirty="0" smtClean="0">
                <a:latin typeface="Century" pitchFamily="18" charset="0"/>
              </a:rPr>
              <a:t> стовбурові</a:t>
            </a:r>
          </a:p>
          <a:p>
            <a:pPr>
              <a:buNone/>
            </a:pPr>
            <a:r>
              <a:rPr lang="uk-UA" sz="9600" b="1" dirty="0" smtClean="0">
                <a:latin typeface="Century" pitchFamily="18" charset="0"/>
              </a:rPr>
              <a:t>клітини</a:t>
            </a:r>
            <a:r>
              <a:rPr lang="uk-UA" sz="9600" dirty="0" smtClean="0">
                <a:latin typeface="Century" pitchFamily="18" charset="0"/>
              </a:rPr>
              <a:t> використовують у лікуванні близько 100</a:t>
            </a:r>
          </a:p>
          <a:p>
            <a:pPr>
              <a:buNone/>
            </a:pPr>
            <a:r>
              <a:rPr lang="uk-UA" sz="9600" dirty="0" smtClean="0">
                <a:latin typeface="Century" pitchFamily="18" charset="0"/>
              </a:rPr>
              <a:t>захворювань. Основні з них:</a:t>
            </a:r>
          </a:p>
          <a:p>
            <a:pPr>
              <a:buFont typeface="Arial" pitchFamily="34" charset="0"/>
              <a:buChar char="•"/>
            </a:pPr>
            <a:r>
              <a:rPr lang="uk-UA" sz="9600" dirty="0" smtClean="0">
                <a:latin typeface="Century" pitchFamily="18" charset="0"/>
              </a:rPr>
              <a:t>Лейкози та лімфоми</a:t>
            </a:r>
          </a:p>
          <a:p>
            <a:pPr>
              <a:buFont typeface="Arial" pitchFamily="34" charset="0"/>
              <a:buChar char="•"/>
            </a:pPr>
            <a:r>
              <a:rPr lang="uk-UA" sz="9600" dirty="0" smtClean="0">
                <a:latin typeface="Century" pitchFamily="18" charset="0"/>
              </a:rPr>
              <a:t>Анемії</a:t>
            </a:r>
          </a:p>
          <a:p>
            <a:pPr>
              <a:buFont typeface="Arial" pitchFamily="34" charset="0"/>
              <a:buChar char="•"/>
            </a:pPr>
            <a:r>
              <a:rPr lang="uk-UA" sz="9600" dirty="0" smtClean="0">
                <a:latin typeface="Century" pitchFamily="18" charset="0"/>
              </a:rPr>
              <a:t>Рак</a:t>
            </a:r>
          </a:p>
          <a:p>
            <a:pPr>
              <a:buFont typeface="Arial" pitchFamily="34" charset="0"/>
              <a:buChar char="•"/>
            </a:pPr>
            <a:r>
              <a:rPr lang="uk-UA" sz="9600" dirty="0" smtClean="0">
                <a:latin typeface="Century" pitchFamily="18" charset="0"/>
              </a:rPr>
              <a:t>Цукровий діабет</a:t>
            </a:r>
          </a:p>
          <a:p>
            <a:pPr>
              <a:buFont typeface="Arial" pitchFamily="34" charset="0"/>
              <a:buChar char="•"/>
            </a:pPr>
            <a:r>
              <a:rPr lang="uk-UA" sz="9600" dirty="0" smtClean="0">
                <a:latin typeface="Century" pitchFamily="18" charset="0"/>
              </a:rPr>
              <a:t>Дитячий церебральний параліч</a:t>
            </a:r>
          </a:p>
          <a:p>
            <a:pPr>
              <a:buFont typeface="Arial" pitchFamily="34" charset="0"/>
              <a:buChar char="•"/>
            </a:pPr>
            <a:r>
              <a:rPr lang="uk-UA" sz="9600" dirty="0" smtClean="0">
                <a:latin typeface="Century" pitchFamily="18" charset="0"/>
              </a:rPr>
              <a:t>Інсульт</a:t>
            </a:r>
          </a:p>
          <a:p>
            <a:pPr>
              <a:buFont typeface="Arial" pitchFamily="34" charset="0"/>
              <a:buChar char="•"/>
            </a:pPr>
            <a:r>
              <a:rPr lang="uk-UA" sz="9600" dirty="0" smtClean="0">
                <a:latin typeface="Century" pitchFamily="18" charset="0"/>
              </a:rPr>
              <a:t>Хвороба Паркінсона</a:t>
            </a:r>
          </a:p>
          <a:p>
            <a:pPr>
              <a:buFont typeface="Arial" pitchFamily="34" charset="0"/>
              <a:buChar char="•"/>
            </a:pPr>
            <a:r>
              <a:rPr lang="uk-UA" sz="9600" dirty="0" smtClean="0">
                <a:latin typeface="Century" pitchFamily="18" charset="0"/>
              </a:rPr>
              <a:t>Хвороба Альцгеймера</a:t>
            </a:r>
          </a:p>
          <a:p>
            <a:pPr>
              <a:buFont typeface="Arial" pitchFamily="34" charset="0"/>
              <a:buChar char="•"/>
            </a:pPr>
            <a:r>
              <a:rPr lang="uk-UA" sz="9600" dirty="0" smtClean="0">
                <a:latin typeface="Century" pitchFamily="18" charset="0"/>
              </a:rPr>
              <a:t>Розсіяний склероз</a:t>
            </a:r>
          </a:p>
          <a:p>
            <a:pPr>
              <a:buFont typeface="Arial" pitchFamily="34" charset="0"/>
              <a:buChar char="•"/>
            </a:pPr>
            <a:r>
              <a:rPr lang="uk-UA" sz="9600" dirty="0" smtClean="0">
                <a:latin typeface="Century" pitchFamily="18" charset="0"/>
              </a:rPr>
              <a:t>Травма спинного мозку</a:t>
            </a:r>
          </a:p>
          <a:p>
            <a:pPr>
              <a:buFont typeface="Arial" pitchFamily="34" charset="0"/>
              <a:buChar char="•"/>
            </a:pPr>
            <a:r>
              <a:rPr lang="uk-UA" sz="9600" dirty="0" smtClean="0">
                <a:latin typeface="Century" pitchFamily="18" charset="0"/>
              </a:rPr>
              <a:t>Ішемічна хвороба серця</a:t>
            </a:r>
          </a:p>
          <a:p>
            <a:pPr>
              <a:buFont typeface="Arial" pitchFamily="34" charset="0"/>
              <a:buChar char="•"/>
            </a:pPr>
            <a:r>
              <a:rPr lang="uk-UA" sz="9600" dirty="0" smtClean="0">
                <a:latin typeface="Century" pitchFamily="18" charset="0"/>
              </a:rPr>
              <a:t>Вроджені вади зору та слуху</a:t>
            </a:r>
          </a:p>
          <a:p>
            <a:pPr>
              <a:buFont typeface="Arial" pitchFamily="34" charset="0"/>
              <a:buChar char="•"/>
            </a:pPr>
            <a:r>
              <a:rPr lang="uk-UA" sz="9600" dirty="0" err="1" smtClean="0">
                <a:latin typeface="Century" pitchFamily="18" charset="0"/>
              </a:rPr>
              <a:t>Ревматоїдний</a:t>
            </a:r>
            <a:r>
              <a:rPr lang="uk-UA" sz="9600" dirty="0" smtClean="0">
                <a:latin typeface="Century" pitchFamily="18" charset="0"/>
              </a:rPr>
              <a:t> артрит</a:t>
            </a:r>
          </a:p>
          <a:p>
            <a:pPr>
              <a:buFont typeface="Arial" pitchFamily="34" charset="0"/>
              <a:buChar char="•"/>
            </a:pPr>
            <a:r>
              <a:rPr lang="uk-UA" sz="9600" dirty="0" smtClean="0">
                <a:latin typeface="Century" pitchFamily="18" charset="0"/>
              </a:rPr>
              <a:t>Реконструктивна хірургія</a:t>
            </a:r>
          </a:p>
          <a:p>
            <a:pPr>
              <a:buNone/>
            </a:pPr>
            <a:r>
              <a:rPr lang="uk-UA" dirty="0" smtClean="0">
                <a:latin typeface="Century" pitchFamily="18" charset="0"/>
              </a:rPr>
              <a:t/>
            </a:r>
            <a:br>
              <a:rPr lang="uk-UA" dirty="0" smtClean="0">
                <a:latin typeface="Century" pitchFamily="18" charset="0"/>
              </a:rPr>
            </a:br>
            <a:endParaRPr lang="uk-UA" dirty="0" smtClean="0">
              <a:latin typeface="Century" pitchFamily="18" charset="0"/>
            </a:endParaRPr>
          </a:p>
          <a:p>
            <a:pPr>
              <a:buNone/>
            </a:pPr>
            <a:endParaRPr lang="ru-RU" dirty="0">
              <a:latin typeface="Century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9374" t="19840" r="40151" b="49080"/>
          <a:stretch>
            <a:fillRect/>
          </a:stretch>
        </p:blipFill>
        <p:spPr bwMode="auto">
          <a:xfrm>
            <a:off x="6323546" y="1340768"/>
            <a:ext cx="235291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 l="30450" t="19760" r="31842" b="47480"/>
          <a:stretch>
            <a:fillRect/>
          </a:stretch>
        </p:blipFill>
        <p:spPr bwMode="auto">
          <a:xfrm>
            <a:off x="5364088" y="3861048"/>
            <a:ext cx="35283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45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СИРОВИНА ДЛЯ ВИРОЩУВАННЯ ОРГАНІВ</a:t>
            </a:r>
          </a:p>
          <a:p>
            <a:pPr>
              <a:buNone/>
            </a:pPr>
            <a:r>
              <a:rPr lang="uk-UA" sz="3800" dirty="0" smtClean="0">
                <a:latin typeface="Century" pitchFamily="18" charset="0"/>
              </a:rPr>
              <a:t> </a:t>
            </a:r>
          </a:p>
          <a:p>
            <a:pPr>
              <a:buNone/>
            </a:pPr>
            <a:r>
              <a:rPr lang="uk-UA" sz="3800" dirty="0" smtClean="0">
                <a:latin typeface="Century" pitchFamily="18" charset="0"/>
              </a:rPr>
              <a:t>    В США в лабораторії вирощено серце щура, а в </a:t>
            </a:r>
            <a:r>
              <a:rPr lang="uk-UA" sz="3800" dirty="0" err="1" smtClean="0">
                <a:latin typeface="Century" pitchFamily="18" charset="0"/>
              </a:rPr>
              <a:t>Мельбурнському</a:t>
            </a:r>
            <a:r>
              <a:rPr lang="uk-UA" sz="3800" dirty="0" smtClean="0">
                <a:latin typeface="Century" pitchFamily="18" charset="0"/>
              </a:rPr>
              <a:t> університеті (Австралія)зі стовбурових клітин отримано </a:t>
            </a:r>
            <a:r>
              <a:rPr lang="uk-UA" sz="3800" dirty="0" err="1" smtClean="0">
                <a:latin typeface="Century" pitchFamily="18" charset="0"/>
              </a:rPr>
              <a:t>лоскут</a:t>
            </a:r>
            <a:r>
              <a:rPr lang="uk-UA" sz="3800" dirty="0" smtClean="0">
                <a:latin typeface="Century" pitchFamily="18" charset="0"/>
              </a:rPr>
              <a:t> рогівки, що відкриває нові перспективи для лікування хворих з опіками очей. Англійські вчені зі стовбурових клітин </a:t>
            </a:r>
            <a:r>
              <a:rPr lang="uk-UA" sz="3800" b="1" dirty="0" err="1" smtClean="0">
                <a:latin typeface="Century" pitchFamily="18" charset="0"/>
              </a:rPr>
              <a:t>пуповинної</a:t>
            </a:r>
            <a:r>
              <a:rPr lang="uk-UA" sz="3800" b="1" dirty="0" smtClean="0">
                <a:latin typeface="Century" pitchFamily="18" charset="0"/>
              </a:rPr>
              <a:t> крові</a:t>
            </a:r>
            <a:r>
              <a:rPr lang="uk-UA" sz="3800" dirty="0" smtClean="0">
                <a:latin typeface="Century" pitchFamily="18" charset="0"/>
              </a:rPr>
              <a:t> виростили міні-печінку, а американці - тканину підшлункової залози. Щонайменше 7 кардіологічних центрів світу </a:t>
            </a:r>
            <a:r>
              <a:rPr lang="uk-UA" sz="3800" dirty="0" err="1" smtClean="0">
                <a:latin typeface="Century" pitchFamily="18" charset="0"/>
              </a:rPr>
              <a:t>працюює</a:t>
            </a:r>
            <a:r>
              <a:rPr lang="uk-UA" sz="3800" dirty="0" smtClean="0">
                <a:latin typeface="Century" pitchFamily="18" charset="0"/>
              </a:rPr>
              <a:t> над вирощуванням зі стовбурових клітин клапанів серця.</a:t>
            </a:r>
          </a:p>
          <a:p>
            <a:pPr>
              <a:buNone/>
            </a:pPr>
            <a:r>
              <a:rPr lang="uk-UA" sz="3800" dirty="0" smtClean="0">
                <a:latin typeface="Century" pitchFamily="18" charset="0"/>
              </a:rPr>
              <a:t> </a:t>
            </a:r>
            <a:endParaRPr lang="uk-UA" sz="3800" b="1" i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uk-UA" sz="45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З ЛАБОРАТОРІЇ В ОПЕРАЦІЙНУ</a:t>
            </a:r>
          </a:p>
          <a:p>
            <a:pPr>
              <a:buNone/>
            </a:pPr>
            <a:r>
              <a:rPr lang="uk-UA" sz="3800" dirty="0" smtClean="0">
                <a:latin typeface="Century" pitchFamily="18" charset="0"/>
              </a:rPr>
              <a:t> </a:t>
            </a:r>
          </a:p>
          <a:p>
            <a:pPr>
              <a:buNone/>
            </a:pPr>
            <a:r>
              <a:rPr lang="uk-UA" sz="3800" dirty="0" smtClean="0">
                <a:latin typeface="Century" pitchFamily="18" charset="0"/>
              </a:rPr>
              <a:t>     В 2008 р. світ облетіло сенсаційне повідомлення - 30-річній іспанці Клаудії </a:t>
            </a:r>
            <a:r>
              <a:rPr lang="uk-UA" sz="3800" dirty="0" err="1" smtClean="0">
                <a:latin typeface="Century" pitchFamily="18" charset="0"/>
              </a:rPr>
              <a:t>Кастілло</a:t>
            </a:r>
            <a:r>
              <a:rPr lang="uk-UA" sz="3800" dirty="0" smtClean="0">
                <a:latin typeface="Century" pitchFamily="18" charset="0"/>
              </a:rPr>
              <a:t> трансплантували трахею, вирощену з її власних стовбурових клітин, врятувавши таким чином життя матері 2-х малолітніх дітей.</a:t>
            </a:r>
          </a:p>
          <a:p>
            <a:pPr>
              <a:buNone/>
            </a:pPr>
            <a:r>
              <a:rPr lang="uk-UA" sz="3600" dirty="0" smtClean="0">
                <a:latin typeface="Century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Цікаві  факти про стовбурові клітини</a:t>
            </a:r>
            <a:endParaRPr lang="ru-RU" sz="4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Century" pitchFamily="18" charset="0"/>
              </a:rPr>
              <a:t>    Медики </a:t>
            </a:r>
            <a:r>
              <a:rPr lang="ru-RU" dirty="0" err="1" smtClean="0">
                <a:latin typeface="Century" pitchFamily="18" charset="0"/>
              </a:rPr>
              <a:t>всіх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країн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покладають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великі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надії</a:t>
            </a:r>
            <a:r>
              <a:rPr lang="ru-RU" dirty="0" smtClean="0">
                <a:latin typeface="Century" pitchFamily="18" charset="0"/>
              </a:rPr>
              <a:t> на </a:t>
            </a:r>
            <a:r>
              <a:rPr lang="ru-RU" dirty="0" err="1" smtClean="0">
                <a:latin typeface="Century" pitchFamily="18" charset="0"/>
              </a:rPr>
              <a:t>стовбурові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клітини</a:t>
            </a:r>
            <a:r>
              <a:rPr lang="ru-RU" dirty="0" smtClean="0">
                <a:latin typeface="Century" pitchFamily="18" charset="0"/>
              </a:rPr>
              <a:t>. </a:t>
            </a:r>
            <a:r>
              <a:rPr lang="ru-RU" dirty="0" err="1" smtClean="0">
                <a:latin typeface="Century" pitchFamily="18" charset="0"/>
              </a:rPr>
              <a:t>Вчені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вважають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більшість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припущень</a:t>
            </a:r>
            <a:r>
              <a:rPr lang="ru-RU" dirty="0" smtClean="0">
                <a:latin typeface="Century" pitchFamily="18" charset="0"/>
              </a:rPr>
              <a:t> доведено, </a:t>
            </a:r>
            <a:r>
              <a:rPr lang="ru-RU" dirty="0" err="1" smtClean="0">
                <a:latin typeface="Century" pitchFamily="18" charset="0"/>
              </a:rPr>
              <a:t>що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стовбурові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здатні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виліковувати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дуже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серйозні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захворювання</a:t>
            </a:r>
            <a:r>
              <a:rPr lang="ru-RU" dirty="0" smtClean="0">
                <a:latin typeface="Century" pitchFamily="18" charset="0"/>
              </a:rPr>
              <a:t>, а зараз </a:t>
            </a:r>
            <a:r>
              <a:rPr lang="ru-RU" dirty="0" err="1" smtClean="0">
                <a:latin typeface="Century" pitchFamily="18" charset="0"/>
              </a:rPr>
              <a:t>з’ясувалося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що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навіть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генетичні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захворювання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піддаються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лікуванню</a:t>
            </a:r>
            <a:r>
              <a:rPr lang="ru-RU" dirty="0" smtClean="0">
                <a:latin typeface="Century" pitchFamily="18" charset="0"/>
              </a:rPr>
              <a:t> за </a:t>
            </a:r>
            <a:r>
              <a:rPr lang="ru-RU" dirty="0" err="1" smtClean="0">
                <a:latin typeface="Century" pitchFamily="18" charset="0"/>
              </a:rPr>
              <a:t>допомогою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цих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</a:t>
            </a:r>
            <a:r>
              <a:rPr lang="ru-RU" dirty="0" smtClean="0">
                <a:latin typeface="Century" pitchFamily="18" charset="0"/>
              </a:rPr>
              <a:t>. Все </a:t>
            </a:r>
            <a:r>
              <a:rPr lang="ru-RU" dirty="0" err="1" smtClean="0">
                <a:latin typeface="Century" pitchFamily="18" charset="0"/>
              </a:rPr>
              <a:t>це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є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наслідком</a:t>
            </a:r>
            <a:r>
              <a:rPr lang="ru-RU" dirty="0" smtClean="0">
                <a:latin typeface="Century" pitchFamily="18" charset="0"/>
              </a:rPr>
              <a:t> одного </a:t>
            </a:r>
            <a:r>
              <a:rPr lang="ru-RU" dirty="0" err="1" smtClean="0">
                <a:latin typeface="Century" pitchFamily="18" charset="0"/>
              </a:rPr>
              <a:t>цікавого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дослідження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під</a:t>
            </a:r>
            <a:r>
              <a:rPr lang="ru-RU" dirty="0" smtClean="0">
                <a:latin typeface="Century" pitchFamily="18" charset="0"/>
              </a:rPr>
              <a:t> час </a:t>
            </a:r>
            <a:r>
              <a:rPr lang="ru-RU" dirty="0" err="1" smtClean="0">
                <a:latin typeface="Century" pitchFamily="18" charset="0"/>
              </a:rPr>
              <a:t>якого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були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об’єднані</a:t>
            </a:r>
            <a:r>
              <a:rPr lang="ru-RU" dirty="0" smtClean="0">
                <a:latin typeface="Century" pitchFamily="18" charset="0"/>
              </a:rPr>
              <a:t> два таких </a:t>
            </a:r>
            <a:r>
              <a:rPr lang="ru-RU" dirty="0" err="1" smtClean="0">
                <a:latin typeface="Century" pitchFamily="18" charset="0"/>
              </a:rPr>
              <a:t>напрями</a:t>
            </a:r>
            <a:r>
              <a:rPr lang="ru-RU" dirty="0" smtClean="0">
                <a:latin typeface="Century" pitchFamily="18" charset="0"/>
              </a:rPr>
              <a:t>, як </a:t>
            </a:r>
            <a:r>
              <a:rPr lang="ru-RU" dirty="0" err="1" smtClean="0">
                <a:latin typeface="Century" pitchFamily="18" charset="0"/>
              </a:rPr>
              <a:t>генна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терапія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клітинна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технологія</a:t>
            </a:r>
            <a:r>
              <a:rPr lang="ru-RU" dirty="0" smtClean="0">
                <a:latin typeface="Century" pitchFamily="18" charset="0"/>
              </a:rPr>
              <a:t>. </a:t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r>
              <a:rPr lang="ru-RU" dirty="0" err="1" smtClean="0">
                <a:latin typeface="Century" pitchFamily="18" charset="0"/>
              </a:rPr>
              <a:t>Стовбурові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були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виявлені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порівняно</a:t>
            </a:r>
            <a:r>
              <a:rPr lang="ru-RU" dirty="0" smtClean="0">
                <a:latin typeface="Century" pitchFamily="18" charset="0"/>
              </a:rPr>
              <a:t> недавно - </a:t>
            </a:r>
            <a:r>
              <a:rPr lang="ru-RU" dirty="0" err="1" smtClean="0">
                <a:latin typeface="Century" pitchFamily="18" charset="0"/>
              </a:rPr>
              <a:t>це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клітини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які</a:t>
            </a:r>
            <a:r>
              <a:rPr lang="ru-RU" dirty="0" smtClean="0">
                <a:latin typeface="Century" pitchFamily="18" charset="0"/>
              </a:rPr>
              <a:t> як </a:t>
            </a:r>
            <a:r>
              <a:rPr lang="ru-RU" dirty="0" err="1" smtClean="0">
                <a:latin typeface="Century" pitchFamily="18" charset="0"/>
              </a:rPr>
              <a:t>би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ще</a:t>
            </a:r>
            <a:r>
              <a:rPr lang="ru-RU" dirty="0" smtClean="0">
                <a:latin typeface="Century" pitchFamily="18" charset="0"/>
              </a:rPr>
              <a:t> не </a:t>
            </a:r>
            <a:r>
              <a:rPr lang="ru-RU" dirty="0" err="1" smtClean="0">
                <a:latin typeface="Century" pitchFamily="18" charset="0"/>
              </a:rPr>
              <a:t>визначилися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яким</a:t>
            </a:r>
            <a:r>
              <a:rPr lang="ru-RU" dirty="0" smtClean="0">
                <a:latin typeface="Century" pitchFamily="18" charset="0"/>
              </a:rPr>
              <a:t> органом </a:t>
            </a:r>
            <a:r>
              <a:rPr lang="ru-RU" dirty="0" err="1" smtClean="0">
                <a:latin typeface="Century" pitchFamily="18" charset="0"/>
              </a:rPr>
              <a:t>їм</a:t>
            </a:r>
            <a:r>
              <a:rPr lang="ru-RU" dirty="0" smtClean="0">
                <a:latin typeface="Century" pitchFamily="18" charset="0"/>
              </a:rPr>
              <a:t> стати, </a:t>
            </a:r>
            <a:r>
              <a:rPr lang="ru-RU" dirty="0" err="1" smtClean="0">
                <a:latin typeface="Century" pitchFamily="18" charset="0"/>
              </a:rPr>
              <a:t>і</a:t>
            </a:r>
            <a:r>
              <a:rPr lang="ru-RU" dirty="0" smtClean="0">
                <a:latin typeface="Century" pitchFamily="18" charset="0"/>
              </a:rPr>
              <a:t> тому </a:t>
            </a:r>
            <a:r>
              <a:rPr lang="ru-RU" dirty="0" err="1" smtClean="0">
                <a:latin typeface="Century" pitchFamily="18" charset="0"/>
              </a:rPr>
              <a:t>їх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можна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застосовувати</a:t>
            </a:r>
            <a:r>
              <a:rPr lang="ru-RU" dirty="0" smtClean="0">
                <a:latin typeface="Century" pitchFamily="18" charset="0"/>
              </a:rPr>
              <a:t> для </a:t>
            </a:r>
            <a:r>
              <a:rPr lang="ru-RU" dirty="0" err="1" smtClean="0">
                <a:latin typeface="Century" pitchFamily="18" charset="0"/>
              </a:rPr>
              <a:t>проведення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операцій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різного</a:t>
            </a:r>
            <a:r>
              <a:rPr lang="ru-RU" dirty="0" smtClean="0">
                <a:latin typeface="Century" pitchFamily="18" charset="0"/>
              </a:rPr>
              <a:t> типу. </a:t>
            </a:r>
            <a:r>
              <a:rPr lang="ru-RU" dirty="0" err="1" smtClean="0">
                <a:latin typeface="Century" pitchFamily="18" charset="0"/>
              </a:rPr>
              <a:t>Наприклад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якщо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частина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якогось</a:t>
            </a:r>
            <a:r>
              <a:rPr lang="ru-RU" dirty="0" smtClean="0">
                <a:latin typeface="Century" pitchFamily="18" charset="0"/>
              </a:rPr>
              <a:t> органу порушена, </a:t>
            </a:r>
            <a:r>
              <a:rPr lang="ru-RU" dirty="0" err="1" smtClean="0">
                <a:latin typeface="Century" pitchFamily="18" charset="0"/>
              </a:rPr>
              <a:t>або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її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взагалі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немає</a:t>
            </a:r>
            <a:r>
              <a:rPr lang="ru-RU" dirty="0" smtClean="0">
                <a:latin typeface="Century" pitchFamily="18" charset="0"/>
              </a:rPr>
              <a:t>, то </a:t>
            </a:r>
            <a:r>
              <a:rPr lang="ru-RU" dirty="0" err="1" smtClean="0">
                <a:latin typeface="Century" pitchFamily="18" charset="0"/>
              </a:rPr>
              <a:t>стовбурові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можуть</a:t>
            </a:r>
            <a:r>
              <a:rPr lang="ru-RU" dirty="0" smtClean="0">
                <a:latin typeface="Century" pitchFamily="18" charset="0"/>
              </a:rPr>
              <a:t> стати </a:t>
            </a:r>
            <a:r>
              <a:rPr lang="ru-RU" dirty="0" err="1" smtClean="0">
                <a:latin typeface="Century" pitchFamily="18" charset="0"/>
              </a:rPr>
              <a:t>тим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матеріалом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який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допоможе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відновити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бракуючі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або</a:t>
            </a:r>
            <a:r>
              <a:rPr lang="ru-RU" dirty="0" smtClean="0">
                <a:latin typeface="Century" pitchFamily="18" charset="0"/>
              </a:rPr>
              <a:t> неправильно </a:t>
            </a:r>
            <a:r>
              <a:rPr lang="ru-RU" dirty="0" err="1" smtClean="0">
                <a:latin typeface="Century" pitchFamily="18" charset="0"/>
              </a:rPr>
              <a:t>функціонуючі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частини</a:t>
            </a:r>
            <a:r>
              <a:rPr lang="ru-RU" dirty="0" smtClean="0">
                <a:latin typeface="Century" pitchFamily="18" charset="0"/>
              </a:rPr>
              <a:t> органу.</a:t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8350" t="15120" r="29651" b="44561"/>
          <a:stretch>
            <a:fillRect/>
          </a:stretch>
        </p:blipFill>
        <p:spPr bwMode="auto">
          <a:xfrm>
            <a:off x="3923928" y="3645024"/>
            <a:ext cx="504056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28350" t="15481" r="29651" b="45040"/>
          <a:stretch>
            <a:fillRect/>
          </a:stretch>
        </p:blipFill>
        <p:spPr bwMode="auto">
          <a:xfrm>
            <a:off x="251520" y="188640"/>
            <a:ext cx="4320480" cy="32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Century" pitchFamily="18" charset="0"/>
              </a:rPr>
              <a:t>    Зараз </a:t>
            </a:r>
            <a:r>
              <a:rPr lang="ru-RU" dirty="0" err="1" smtClean="0">
                <a:latin typeface="Century" pitchFamily="18" charset="0"/>
              </a:rPr>
              <a:t>вчені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знайшли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ще</a:t>
            </a:r>
            <a:r>
              <a:rPr lang="ru-RU" dirty="0" smtClean="0">
                <a:latin typeface="Century" pitchFamily="18" charset="0"/>
              </a:rPr>
              <a:t> один </a:t>
            </a:r>
            <a:r>
              <a:rPr lang="ru-RU" dirty="0" err="1" smtClean="0">
                <a:latin typeface="Century" pitchFamily="18" charset="0"/>
              </a:rPr>
              <a:t>спосіб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використання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стовбурових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</a:t>
            </a:r>
            <a:r>
              <a:rPr lang="ru-RU" dirty="0" smtClean="0">
                <a:latin typeface="Century" pitchFamily="18" charset="0"/>
              </a:rPr>
              <a:t> - </a:t>
            </a:r>
            <a:r>
              <a:rPr lang="ru-RU" dirty="0" err="1" smtClean="0">
                <a:latin typeface="Century" pitchFamily="18" charset="0"/>
              </a:rPr>
              <a:t>це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позбавлення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організму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від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генетичних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мутацій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певного</a:t>
            </a:r>
            <a:r>
              <a:rPr lang="ru-RU" dirty="0" smtClean="0">
                <a:latin typeface="Century" pitchFamily="18" charset="0"/>
              </a:rPr>
              <a:t> типу. До </a:t>
            </a:r>
            <a:r>
              <a:rPr lang="ru-RU" dirty="0" err="1" smtClean="0">
                <a:latin typeface="Century" pitchFamily="18" charset="0"/>
              </a:rPr>
              <a:t>справжнього</a:t>
            </a:r>
            <a:r>
              <a:rPr lang="ru-RU" dirty="0" smtClean="0">
                <a:latin typeface="Century" pitchFamily="18" charset="0"/>
              </a:rPr>
              <a:t> моменту все </a:t>
            </a:r>
            <a:r>
              <a:rPr lang="ru-RU" dirty="0" err="1" smtClean="0">
                <a:latin typeface="Century" pitchFamily="18" charset="0"/>
              </a:rPr>
              <a:t>це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було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більше</a:t>
            </a:r>
            <a:r>
              <a:rPr lang="ru-RU" dirty="0" smtClean="0">
                <a:latin typeface="Century" pitchFamily="18" charset="0"/>
              </a:rPr>
              <a:t> схоже на </a:t>
            </a:r>
            <a:r>
              <a:rPr lang="ru-RU" dirty="0" err="1" smtClean="0">
                <a:latin typeface="Century" pitchFamily="18" charset="0"/>
              </a:rPr>
              <a:t>казку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оскільки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якщо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брати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клітини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наприклад</a:t>
            </a:r>
            <a:r>
              <a:rPr lang="ru-RU" dirty="0" smtClean="0">
                <a:latin typeface="Century" pitchFamily="18" charset="0"/>
              </a:rPr>
              <a:t>, в </a:t>
            </a:r>
            <a:r>
              <a:rPr lang="ru-RU" dirty="0" err="1" smtClean="0">
                <a:latin typeface="Century" pitchFamily="18" charset="0"/>
              </a:rPr>
              <a:t>ураженої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генетичним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захворюванням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людини</a:t>
            </a:r>
            <a:r>
              <a:rPr lang="ru-RU" dirty="0" smtClean="0">
                <a:latin typeface="Century" pitchFamily="18" charset="0"/>
              </a:rPr>
              <a:t>, то </a:t>
            </a:r>
            <a:r>
              <a:rPr lang="ru-RU" dirty="0" err="1" smtClean="0">
                <a:latin typeface="Century" pitchFamily="18" charset="0"/>
              </a:rPr>
              <a:t>її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стовбурові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будуть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уражені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тим</a:t>
            </a:r>
            <a:r>
              <a:rPr lang="ru-RU" dirty="0" smtClean="0">
                <a:latin typeface="Century" pitchFamily="18" charset="0"/>
              </a:rPr>
              <a:t> же </a:t>
            </a:r>
            <a:r>
              <a:rPr lang="ru-RU" dirty="0" err="1" smtClean="0">
                <a:latin typeface="Century" pitchFamily="18" charset="0"/>
              </a:rPr>
              <a:t>захворюванням</a:t>
            </a:r>
            <a:r>
              <a:rPr lang="ru-RU" dirty="0" smtClean="0">
                <a:latin typeface="Century" pitchFamily="18" charset="0"/>
              </a:rPr>
              <a:t>. </a:t>
            </a:r>
            <a:r>
              <a:rPr lang="ru-RU" dirty="0" err="1" smtClean="0">
                <a:latin typeface="Century" pitchFamily="18" charset="0"/>
              </a:rPr>
              <a:t>Якщо</a:t>
            </a:r>
            <a:r>
              <a:rPr lang="ru-RU" dirty="0" smtClean="0">
                <a:latin typeface="Century" pitchFamily="18" charset="0"/>
              </a:rPr>
              <a:t> ж </a:t>
            </a:r>
            <a:r>
              <a:rPr lang="ru-RU" dirty="0" err="1" smtClean="0">
                <a:latin typeface="Century" pitchFamily="18" charset="0"/>
              </a:rPr>
              <a:t>їх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брати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десь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ще</a:t>
            </a:r>
            <a:r>
              <a:rPr lang="ru-RU" dirty="0" smtClean="0">
                <a:latin typeface="Century" pitchFamily="18" charset="0"/>
              </a:rPr>
              <a:t>, буде </a:t>
            </a:r>
            <a:r>
              <a:rPr lang="ru-RU" dirty="0" err="1" smtClean="0">
                <a:latin typeface="Century" pitchFamily="18" charset="0"/>
              </a:rPr>
              <a:t>відторгнення</a:t>
            </a:r>
            <a:r>
              <a:rPr lang="ru-RU" dirty="0" smtClean="0">
                <a:latin typeface="Century" pitchFamily="18" charset="0"/>
              </a:rPr>
              <a:t>. </a:t>
            </a:r>
            <a:r>
              <a:rPr lang="ru-RU" dirty="0" err="1" smtClean="0">
                <a:latin typeface="Century" pitchFamily="18" charset="0"/>
              </a:rPr>
              <a:t>Загалом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фахівці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smtClean="0">
                <a:latin typeface="Century" pitchFamily="18" charset="0"/>
              </a:rPr>
              <a:t>Кембриджа </a:t>
            </a:r>
            <a:r>
              <a:rPr lang="ru-RU" dirty="0" err="1" smtClean="0">
                <a:latin typeface="Century" pitchFamily="18" charset="0"/>
              </a:rPr>
              <a:t>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інституту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en-US" dirty="0" err="1" smtClean="0">
                <a:latin typeface="Century" pitchFamily="18" charset="0"/>
              </a:rPr>
              <a:t>Wellcome</a:t>
            </a:r>
            <a:r>
              <a:rPr lang="en-US" dirty="0" smtClean="0">
                <a:latin typeface="Century" pitchFamily="18" charset="0"/>
              </a:rPr>
              <a:t> Trust Sanger </a:t>
            </a:r>
            <a:r>
              <a:rPr lang="ru-RU" dirty="0" err="1" smtClean="0">
                <a:latin typeface="Century" pitchFamily="18" charset="0"/>
              </a:rPr>
              <a:t>рішення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знайшли</a:t>
            </a:r>
            <a:r>
              <a:rPr lang="ru-RU" dirty="0" smtClean="0">
                <a:latin typeface="Century" pitchFamily="18" charset="0"/>
              </a:rPr>
              <a:t>. Вони </a:t>
            </a:r>
            <a:r>
              <a:rPr lang="ru-RU" dirty="0" err="1" smtClean="0">
                <a:latin typeface="Century" pitchFamily="18" charset="0"/>
              </a:rPr>
              <a:t>пропонують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брати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стовбурові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клітини</a:t>
            </a:r>
            <a:r>
              <a:rPr lang="ru-RU" dirty="0" smtClean="0">
                <a:latin typeface="Century" pitchFamily="18" charset="0"/>
              </a:rPr>
              <a:t> в </a:t>
            </a:r>
            <a:r>
              <a:rPr lang="ru-RU" dirty="0" err="1" smtClean="0">
                <a:latin typeface="Century" pitchFamily="18" charset="0"/>
              </a:rPr>
              <a:t>ураженого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захворюванням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організму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виліковувати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самі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клітини</a:t>
            </a:r>
            <a:r>
              <a:rPr lang="ru-RU" dirty="0" smtClean="0">
                <a:latin typeface="Century" pitchFamily="18" charset="0"/>
              </a:rPr>
              <a:t>, а </a:t>
            </a:r>
            <a:r>
              <a:rPr lang="ru-RU" dirty="0" err="1" smtClean="0">
                <a:latin typeface="Century" pitchFamily="18" charset="0"/>
              </a:rPr>
              <a:t>потім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знову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підсаджувати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їх</a:t>
            </a:r>
            <a:r>
              <a:rPr lang="ru-RU" dirty="0" smtClean="0">
                <a:latin typeface="Century" pitchFamily="18" charset="0"/>
              </a:rPr>
              <a:t> до </a:t>
            </a:r>
            <a:r>
              <a:rPr lang="ru-RU" dirty="0" err="1" smtClean="0">
                <a:latin typeface="Century" pitchFamily="18" charset="0"/>
              </a:rPr>
              <a:t>початкового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організму</a:t>
            </a:r>
            <a:r>
              <a:rPr lang="ru-RU" dirty="0" smtClean="0">
                <a:latin typeface="Century" pitchFamily="18" charset="0"/>
              </a:rPr>
              <a:t>. В </a:t>
            </a:r>
            <a:r>
              <a:rPr lang="ru-RU" dirty="0" err="1" smtClean="0">
                <a:latin typeface="Century" pitchFamily="18" charset="0"/>
              </a:rPr>
              <a:t>результаті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мутація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може</a:t>
            </a:r>
            <a:r>
              <a:rPr lang="ru-RU" dirty="0" smtClean="0">
                <a:latin typeface="Century" pitchFamily="18" charset="0"/>
              </a:rPr>
              <a:t> бути </a:t>
            </a:r>
            <a:r>
              <a:rPr lang="ru-RU" dirty="0" err="1" smtClean="0">
                <a:latin typeface="Century" pitchFamily="18" charset="0"/>
              </a:rPr>
              <a:t>ліквідована</a:t>
            </a:r>
            <a:r>
              <a:rPr lang="ru-RU" dirty="0" smtClean="0">
                <a:latin typeface="Century" pitchFamily="18" charset="0"/>
              </a:rPr>
              <a:t>.</a:t>
            </a: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8350" t="13120" r="29651" b="40680"/>
          <a:stretch>
            <a:fillRect/>
          </a:stretch>
        </p:blipFill>
        <p:spPr bwMode="auto">
          <a:xfrm>
            <a:off x="1547664" y="728699"/>
            <a:ext cx="6480720" cy="445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Century" pitchFamily="18" charset="0"/>
              </a:rPr>
              <a:t>    </a:t>
            </a:r>
            <a:r>
              <a:rPr lang="ru-RU" dirty="0" err="1" smtClean="0">
                <a:latin typeface="Century" pitchFamily="18" charset="0"/>
              </a:rPr>
              <a:t>Вчені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підтвердили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своє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припущення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практичними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напрацюваннями</a:t>
            </a:r>
            <a:r>
              <a:rPr lang="ru-RU" dirty="0" smtClean="0">
                <a:latin typeface="Century" pitchFamily="18" charset="0"/>
              </a:rPr>
              <a:t>. Вони взяли </a:t>
            </a:r>
            <a:r>
              <a:rPr lang="ru-RU" dirty="0" err="1" smtClean="0">
                <a:latin typeface="Century" pitchFamily="18" charset="0"/>
              </a:rPr>
              <a:t>стовбурові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пацієнта</a:t>
            </a:r>
            <a:r>
              <a:rPr lang="ru-RU" dirty="0" smtClean="0">
                <a:latin typeface="Century" pitchFamily="18" charset="0"/>
              </a:rPr>
              <a:t>, у </a:t>
            </a:r>
            <a:r>
              <a:rPr lang="ru-RU" dirty="0" err="1" smtClean="0">
                <a:latin typeface="Century" pitchFamily="18" charset="0"/>
              </a:rPr>
              <a:t>якого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спостерігалося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генетичне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захворювання</a:t>
            </a:r>
            <a:r>
              <a:rPr lang="ru-RU" dirty="0" smtClean="0">
                <a:latin typeface="Century" pitchFamily="18" charset="0"/>
              </a:rPr>
              <a:t> особливого роду, </a:t>
            </a:r>
            <a:r>
              <a:rPr lang="ru-RU" dirty="0" err="1" smtClean="0">
                <a:latin typeface="Century" pitchFamily="18" charset="0"/>
              </a:rPr>
              <a:t>що</a:t>
            </a:r>
            <a:r>
              <a:rPr lang="ru-RU" dirty="0" smtClean="0">
                <a:latin typeface="Century" pitchFamily="18" charset="0"/>
              </a:rPr>
              <a:t> приводить до </a:t>
            </a:r>
            <a:r>
              <a:rPr lang="ru-RU" dirty="0" err="1" smtClean="0">
                <a:latin typeface="Century" pitchFamily="18" charset="0"/>
              </a:rPr>
              <a:t>зміни</a:t>
            </a:r>
            <a:r>
              <a:rPr lang="ru-RU" dirty="0" smtClean="0">
                <a:latin typeface="Century" pitchFamily="18" charset="0"/>
              </a:rPr>
              <a:t> тканин </a:t>
            </a:r>
            <a:r>
              <a:rPr lang="ru-RU" dirty="0" err="1" smtClean="0">
                <a:latin typeface="Century" pitchFamily="18" charset="0"/>
              </a:rPr>
              <a:t>печінки</a:t>
            </a:r>
            <a:r>
              <a:rPr lang="ru-RU" dirty="0" smtClean="0">
                <a:latin typeface="Century" pitchFamily="18" charset="0"/>
              </a:rPr>
              <a:t>. </a:t>
            </a:r>
            <a:r>
              <a:rPr lang="ru-RU" dirty="0" err="1" smtClean="0">
                <a:latin typeface="Century" pitchFamily="18" charset="0"/>
              </a:rPr>
              <a:t>Потім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ці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були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вилікувані</a:t>
            </a:r>
            <a:r>
              <a:rPr lang="ru-RU" dirty="0" smtClean="0">
                <a:latin typeface="Century" pitchFamily="18" charset="0"/>
              </a:rPr>
              <a:t> за </a:t>
            </a:r>
            <a:r>
              <a:rPr lang="ru-RU" dirty="0" err="1" smtClean="0">
                <a:latin typeface="Century" pitchFamily="18" charset="0"/>
              </a:rPr>
              <a:t>допомогою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використання</a:t>
            </a:r>
            <a:r>
              <a:rPr lang="ru-RU" dirty="0" smtClean="0">
                <a:latin typeface="Century" pitchFamily="18" charset="0"/>
              </a:rPr>
              <a:t> особливого </a:t>
            </a:r>
            <a:r>
              <a:rPr lang="ru-RU" dirty="0" err="1" smtClean="0">
                <a:latin typeface="Century" pitchFamily="18" charset="0"/>
              </a:rPr>
              <a:t>ензиму</a:t>
            </a:r>
            <a:r>
              <a:rPr lang="ru-RU" dirty="0" smtClean="0">
                <a:latin typeface="Century" pitchFamily="18" charset="0"/>
              </a:rPr>
              <a:t>, ферменту, </a:t>
            </a:r>
            <a:r>
              <a:rPr lang="ru-RU" dirty="0" err="1" smtClean="0">
                <a:latin typeface="Century" pitchFamily="18" charset="0"/>
              </a:rPr>
              <a:t>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підсаджені</a:t>
            </a:r>
            <a:r>
              <a:rPr lang="ru-RU" dirty="0" smtClean="0">
                <a:latin typeface="Century" pitchFamily="18" charset="0"/>
              </a:rPr>
              <a:t> в </a:t>
            </a:r>
            <a:r>
              <a:rPr lang="ru-RU" dirty="0" err="1" smtClean="0">
                <a:latin typeface="Century" pitchFamily="18" charset="0"/>
              </a:rPr>
              <a:t>печінку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пацієнта</a:t>
            </a:r>
            <a:r>
              <a:rPr lang="ru-RU" dirty="0" smtClean="0">
                <a:latin typeface="Century" pitchFamily="18" charset="0"/>
              </a:rPr>
              <a:t>. В </a:t>
            </a:r>
            <a:r>
              <a:rPr lang="ru-RU" dirty="0" err="1" smtClean="0">
                <a:latin typeface="Century" pitchFamily="18" charset="0"/>
              </a:rPr>
              <a:t>результаті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всі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негативні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зміни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вдалося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ліквідувати</a:t>
            </a:r>
            <a:r>
              <a:rPr lang="ru-RU" dirty="0" smtClean="0">
                <a:latin typeface="Century" pitchFamily="18" charset="0"/>
              </a:rPr>
              <a:t>.</a:t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r>
              <a:rPr lang="ru-RU" dirty="0" err="1" smtClean="0">
                <a:latin typeface="Century" pitchFamily="18" charset="0"/>
              </a:rPr>
              <a:t>Це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прекрасне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досягнення</a:t>
            </a:r>
            <a:r>
              <a:rPr lang="ru-RU" dirty="0" smtClean="0">
                <a:latin typeface="Century" pitchFamily="18" charset="0"/>
              </a:rPr>
              <a:t>, яке, </a:t>
            </a:r>
            <a:r>
              <a:rPr lang="ru-RU" dirty="0" err="1" smtClean="0">
                <a:latin typeface="Century" pitchFamily="18" charset="0"/>
              </a:rPr>
              <a:t>ймовірно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є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тільки</a:t>
            </a:r>
            <a:r>
              <a:rPr lang="ru-RU" dirty="0" smtClean="0">
                <a:latin typeface="Century" pitchFamily="18" charset="0"/>
              </a:rPr>
              <a:t> початком нового </a:t>
            </a:r>
            <a:r>
              <a:rPr lang="ru-RU" dirty="0" err="1" smtClean="0">
                <a:latin typeface="Century" pitchFamily="18" charset="0"/>
              </a:rPr>
              <a:t>напряму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роботи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медиків</a:t>
            </a:r>
            <a:r>
              <a:rPr lang="ru-RU" dirty="0" smtClean="0">
                <a:latin typeface="Century" pitchFamily="18" charset="0"/>
              </a:rPr>
              <a:t>. </a:t>
            </a:r>
            <a:r>
              <a:rPr lang="ru-RU" dirty="0" err="1" smtClean="0">
                <a:latin typeface="Century" pitchFamily="18" charset="0"/>
              </a:rPr>
              <a:t>Цілком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може</a:t>
            </a:r>
            <a:r>
              <a:rPr lang="ru-RU" dirty="0" smtClean="0">
                <a:latin typeface="Century" pitchFamily="18" charset="0"/>
              </a:rPr>
              <a:t> бути, </a:t>
            </a:r>
            <a:r>
              <a:rPr lang="ru-RU" dirty="0" err="1" smtClean="0">
                <a:latin typeface="Century" pitchFamily="18" charset="0"/>
              </a:rPr>
              <a:t>що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вже</a:t>
            </a:r>
            <a:r>
              <a:rPr lang="ru-RU" dirty="0" smtClean="0">
                <a:latin typeface="Century" pitchFamily="18" charset="0"/>
              </a:rPr>
              <a:t> в недалекому </a:t>
            </a:r>
            <a:r>
              <a:rPr lang="ru-RU" dirty="0" err="1" smtClean="0">
                <a:latin typeface="Century" pitchFamily="18" charset="0"/>
              </a:rPr>
              <a:t>майбутньому</a:t>
            </a:r>
            <a:r>
              <a:rPr lang="ru-RU" dirty="0" smtClean="0">
                <a:latin typeface="Century" pitchFamily="18" charset="0"/>
              </a:rPr>
              <a:t> за </a:t>
            </a:r>
            <a:r>
              <a:rPr lang="ru-RU" dirty="0" err="1" smtClean="0">
                <a:latin typeface="Century" pitchFamily="18" charset="0"/>
              </a:rPr>
              <a:t>допомогою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стовбурових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клітин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вчені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зможуть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виліковувати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навіть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дуже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складні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генетичні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захворювання</a:t>
            </a:r>
            <a:r>
              <a:rPr lang="ru-RU" dirty="0" smtClean="0">
                <a:latin typeface="Century" pitchFamily="18" charset="0"/>
              </a:rPr>
              <a:t>. Зараз </a:t>
            </a:r>
            <a:r>
              <a:rPr lang="ru-RU" dirty="0" err="1" smtClean="0">
                <a:latin typeface="Century" pitchFamily="18" charset="0"/>
              </a:rPr>
              <a:t>вчені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проводять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подальші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дослідження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які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хотілося</a:t>
            </a:r>
            <a:r>
              <a:rPr lang="ru-RU" dirty="0" smtClean="0">
                <a:latin typeface="Century" pitchFamily="18" charset="0"/>
              </a:rPr>
              <a:t> б на </a:t>
            </a:r>
            <a:r>
              <a:rPr lang="ru-RU" dirty="0" err="1" smtClean="0">
                <a:latin typeface="Century" pitchFamily="18" charset="0"/>
              </a:rPr>
              <a:t>це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сподіватися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принесуть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ще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вагоміші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цікавіші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результати</a:t>
            </a:r>
            <a:r>
              <a:rPr lang="ru-RU" dirty="0" smtClean="0">
                <a:latin typeface="Century" pitchFamily="18" charset="0"/>
              </a:rPr>
              <a:t>.</a:t>
            </a: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sz="6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Дякую за увагу!</a:t>
            </a:r>
            <a:endParaRPr lang="ru-RU" sz="6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9289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Ембріональні</a:t>
            </a:r>
            <a:r>
              <a:rPr lang="ru-RU" sz="40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000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стовбурові</a:t>
            </a:r>
            <a:r>
              <a:rPr lang="ru-RU" sz="40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000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клітини</a:t>
            </a:r>
            <a:r>
              <a:rPr lang="ru-RU" sz="40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000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миші</a:t>
            </a:r>
            <a:r>
              <a:rPr lang="ru-RU" sz="40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000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із</a:t>
            </a:r>
            <a:r>
              <a:rPr lang="ru-RU" sz="40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000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флюоресцентним</a:t>
            </a:r>
            <a:r>
              <a:rPr lang="ru-RU" sz="40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маркером.</a:t>
            </a:r>
            <a:endParaRPr lang="ru-RU" sz="4000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658" t="6725" r="79238" b="64218"/>
          <a:stretch>
            <a:fillRect/>
          </a:stretch>
        </p:blipFill>
        <p:spPr bwMode="auto">
          <a:xfrm>
            <a:off x="683568" y="3140968"/>
            <a:ext cx="3312368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6720" r="79472" b="65435"/>
          <a:stretch>
            <a:fillRect/>
          </a:stretch>
        </p:blipFill>
        <p:spPr bwMode="auto">
          <a:xfrm>
            <a:off x="5004048" y="3140968"/>
            <a:ext cx="33123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algn="ctr" fontAlgn="t">
              <a:buNone/>
            </a:pPr>
            <a:r>
              <a:rPr lang="uk-UA" sz="38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Види</a:t>
            </a:r>
          </a:p>
          <a:p>
            <a:pPr fontAlgn="t">
              <a:buNone/>
            </a:pPr>
            <a:r>
              <a:rPr lang="uk-UA" sz="2900" dirty="0" smtClean="0">
                <a:latin typeface="Century" pitchFamily="18" charset="0"/>
              </a:rPr>
              <a:t>    Через </a:t>
            </a:r>
            <a:r>
              <a:rPr lang="uk-UA" sz="2900" dirty="0" smtClean="0">
                <a:latin typeface="Century" pitchFamily="18" charset="0"/>
              </a:rPr>
              <a:t>приблизно три дні після запліднення яйцеклітини первісна клітина - зигота - поділяється на вісім клітин, які називаються </a:t>
            </a:r>
            <a:r>
              <a:rPr lang="uk-UA" sz="2900" dirty="0" err="1" smtClean="0">
                <a:latin typeface="Century" pitchFamily="18" charset="0"/>
              </a:rPr>
              <a:t>бластомерами</a:t>
            </a:r>
            <a:r>
              <a:rPr lang="uk-UA" sz="2900" dirty="0" smtClean="0">
                <a:latin typeface="Century" pitchFamily="18" charset="0"/>
              </a:rPr>
              <a:t>. Ці клітини діляться і утворюють всі типи клітин, які необхідні для розвитку організму.  Оскільки ці клітини можуть диференціюватися в усі типи клітин, які існують у дорослому організмі, вони характеризуються як </a:t>
            </a:r>
            <a:r>
              <a:rPr lang="uk-UA" sz="2900" b="1" dirty="0" err="1" smtClean="0">
                <a:latin typeface="Century" pitchFamily="18" charset="0"/>
              </a:rPr>
              <a:t>омніпотентні</a:t>
            </a:r>
            <a:r>
              <a:rPr lang="uk-UA" sz="2900" dirty="0" smtClean="0">
                <a:latin typeface="Century" pitchFamily="18" charset="0"/>
              </a:rPr>
              <a:t>.</a:t>
            </a:r>
          </a:p>
          <a:p>
            <a:pPr algn="ctr" fontAlgn="t">
              <a:buNone/>
            </a:pPr>
            <a:r>
              <a:rPr lang="uk-UA" sz="2900" b="1" dirty="0" smtClean="0">
                <a:latin typeface="Century" pitchFamily="18" charset="0"/>
              </a:rPr>
              <a:t>    </a:t>
            </a:r>
          </a:p>
          <a:p>
            <a:pPr algn="ctr" fontAlgn="t">
              <a:buNone/>
            </a:pPr>
            <a:r>
              <a:rPr lang="uk-UA" sz="41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Ембріональні </a:t>
            </a:r>
            <a:r>
              <a:rPr lang="uk-UA" sz="41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стовбурові клітини</a:t>
            </a:r>
            <a:endParaRPr lang="uk-UA" sz="2900" i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  <a:p>
            <a:pPr fontAlgn="t">
              <a:buNone/>
            </a:pPr>
            <a:r>
              <a:rPr lang="uk-UA" sz="2900" dirty="0" smtClean="0">
                <a:latin typeface="Century" pitchFamily="18" charset="0"/>
              </a:rPr>
              <a:t>    Через </a:t>
            </a:r>
            <a:r>
              <a:rPr lang="uk-UA" sz="2900" dirty="0" smtClean="0">
                <a:latin typeface="Century" pitchFamily="18" charset="0"/>
              </a:rPr>
              <a:t>5 - 6 днів після зачаття утворюється сфера, що складається з 100 - 150 клітин. Вона називається </a:t>
            </a:r>
            <a:r>
              <a:rPr lang="uk-UA" sz="2900" dirty="0" err="1" smtClean="0">
                <a:latin typeface="Century" pitchFamily="18" charset="0"/>
              </a:rPr>
              <a:t>бластоцистою</a:t>
            </a:r>
            <a:r>
              <a:rPr lang="uk-UA" sz="2900" dirty="0" smtClean="0">
                <a:latin typeface="Century" pitchFamily="18" charset="0"/>
              </a:rPr>
              <a:t> і містить два типи клітин: </a:t>
            </a:r>
            <a:r>
              <a:rPr lang="uk-UA" sz="2900" dirty="0" err="1" smtClean="0">
                <a:latin typeface="Century" pitchFamily="18" charset="0"/>
              </a:rPr>
              <a:t>трофобласту</a:t>
            </a:r>
            <a:r>
              <a:rPr lang="uk-UA" sz="2900" dirty="0" smtClean="0">
                <a:latin typeface="Century" pitchFamily="18" charset="0"/>
              </a:rPr>
              <a:t> і внутрішню клітинну масу. З клітин </a:t>
            </a:r>
            <a:r>
              <a:rPr lang="uk-UA" sz="2900" dirty="0" err="1" smtClean="0">
                <a:latin typeface="Century" pitchFamily="18" charset="0"/>
              </a:rPr>
              <a:t>трофобласту</a:t>
            </a:r>
            <a:r>
              <a:rPr lang="uk-UA" sz="2900" dirty="0" smtClean="0">
                <a:latin typeface="Century" pitchFamily="18" charset="0"/>
              </a:rPr>
              <a:t> розвиватиметься одна частина плаценти, в той час як з клітин, які складають внутрішню клітинну масу, утворюються ембріональні стовбурові клітини. Останні зберігають здатність ділитися і диференціюватися в інші типи клітин і характеризуються як </a:t>
            </a:r>
            <a:r>
              <a:rPr lang="uk-UA" sz="2900" b="1" dirty="0" err="1" smtClean="0">
                <a:latin typeface="Century" pitchFamily="18" charset="0"/>
              </a:rPr>
              <a:t>мультипотентні</a:t>
            </a:r>
            <a:r>
              <a:rPr lang="uk-UA" sz="2900" dirty="0" smtClean="0">
                <a:latin typeface="Century" pitchFamily="18" charset="0"/>
              </a:rPr>
              <a:t>, так як не можуть виробити всі види клітин.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16632"/>
            <a:ext cx="5364088" cy="396044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Ембріональні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стовбурові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клітини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людини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:</a:t>
            </a: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534" r="77802" b="26125"/>
          <a:stretch>
            <a:fillRect/>
          </a:stretch>
        </p:blipFill>
        <p:spPr bwMode="auto">
          <a:xfrm>
            <a:off x="467544" y="404664"/>
            <a:ext cx="2952327" cy="56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87417" y="3140968"/>
            <a:ext cx="5256583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Нагорі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(А): 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недиференційовані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Унизу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(В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):</a:t>
            </a:r>
          </a:p>
          <a:p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ейрони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— 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дочірні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клітини</a:t>
            </a:r>
            <a:endParaRPr lang="ru-RU" sz="3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algn="ctr" fontAlgn="t">
              <a:buNone/>
            </a:pPr>
            <a:r>
              <a:rPr lang="uk-UA" sz="41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Розвиток</a:t>
            </a:r>
          </a:p>
          <a:p>
            <a:pPr fontAlgn="t">
              <a:buNone/>
            </a:pPr>
            <a:r>
              <a:rPr lang="uk-UA" dirty="0" smtClean="0">
                <a:latin typeface="Century" pitchFamily="18" charset="0"/>
              </a:rPr>
              <a:t>     У </a:t>
            </a:r>
            <a:r>
              <a:rPr lang="uk-UA" dirty="0" smtClean="0">
                <a:latin typeface="Century" pitchFamily="18" charset="0"/>
              </a:rPr>
              <a:t>міру того, як організм розвивається, стовбурові клітини поступово втрачають здатність до диференціації. Проте, коли розвиток організму завершується, ці клітини все ще можуть розвинутися в деякі інші типи клітин.</a:t>
            </a:r>
          </a:p>
          <a:p>
            <a:pPr algn="ctr" fontAlgn="t">
              <a:buNone/>
            </a:pPr>
            <a:r>
              <a:rPr lang="uk-UA" sz="41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Джерела стовбурових клітин</a:t>
            </a:r>
          </a:p>
          <a:p>
            <a:pPr fontAlgn="t">
              <a:buNone/>
            </a:pPr>
            <a:r>
              <a:rPr lang="uk-UA" dirty="0" smtClean="0">
                <a:latin typeface="Century" pitchFamily="18" charset="0"/>
              </a:rPr>
              <a:t>     Стовбурові </a:t>
            </a:r>
            <a:r>
              <a:rPr lang="uk-UA" dirty="0" smtClean="0">
                <a:latin typeface="Century" pitchFamily="18" charset="0"/>
              </a:rPr>
              <a:t>клітини також можна отримати з пуповини новонародженого немовляти. Це найбільш бажане джерело стовбурових клітин, у порівнянні з тканинами дорослого, такими як тканини головного мозку і кісткового мозку. Ці клітини можуть розвинутися в лабораторних умовах, але тільки за (на) певний час. Нещодавно стовбурові клітини були виявлені в клітинах зубів немовлят і в </a:t>
            </a:r>
            <a:r>
              <a:rPr lang="uk-UA" dirty="0" err="1" smtClean="0">
                <a:latin typeface="Century" pitchFamily="18" charset="0"/>
              </a:rPr>
              <a:t>амніотичній</a:t>
            </a:r>
            <a:r>
              <a:rPr lang="uk-UA" dirty="0" smtClean="0">
                <a:latin typeface="Century" pitchFamily="18" charset="0"/>
              </a:rPr>
              <a:t> рідини, що оточує ще ненароджену дитину. Ця рідина також може утворювати різні типи клітин. Дослідження в цьому напрямку є дуже багатообіцяючими, але перебувають на первинній стадії. Крім того, існує можливість забирати первинні зародкові клітини з мертвих тканин, які є результатом аборту. Згодом ці клітини «програмуються» у </a:t>
            </a:r>
            <a:r>
              <a:rPr lang="uk-UA" dirty="0" err="1" smtClean="0">
                <a:latin typeface="Century" pitchFamily="18" charset="0"/>
              </a:rPr>
              <a:t>мультипотентні</a:t>
            </a:r>
            <a:r>
              <a:rPr lang="uk-UA" dirty="0" smtClean="0">
                <a:latin typeface="Century" pitchFamily="18" charset="0"/>
              </a:rPr>
              <a:t> стовбурові клітини.</a:t>
            </a:r>
          </a:p>
          <a:p>
            <a:pPr>
              <a:buNone/>
            </a:pP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Стовбурові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клітини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були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використані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для </a:t>
            </a:r>
            <a:r>
              <a:rPr lang="ru-RU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вирощування</a:t>
            </a:r>
            <a:r>
              <a:rPr lang="ru-RU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шерсті</a:t>
            </a:r>
            <a:endParaRPr lang="ru-RU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617" t="21873" r="36791" b="50658"/>
          <a:stretch>
            <a:fillRect/>
          </a:stretch>
        </p:blipFill>
        <p:spPr bwMode="auto">
          <a:xfrm>
            <a:off x="2267744" y="2420888"/>
            <a:ext cx="451335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ctr" fontAlgn="t">
              <a:buNone/>
            </a:pPr>
            <a:endParaRPr lang="uk-UA" sz="3600" b="1" i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  <a:p>
            <a:pPr algn="ctr" fontAlgn="t">
              <a:buNone/>
            </a:pPr>
            <a:r>
              <a:rPr lang="uk-UA" sz="36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Дорослий </a:t>
            </a:r>
            <a:r>
              <a:rPr lang="uk-UA" sz="36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організм</a:t>
            </a:r>
          </a:p>
          <a:p>
            <a:pPr fontAlgn="t">
              <a:buNone/>
            </a:pPr>
            <a:r>
              <a:rPr lang="uk-UA" dirty="0" smtClean="0">
                <a:latin typeface="Century" pitchFamily="18" charset="0"/>
              </a:rPr>
              <a:t> </a:t>
            </a:r>
            <a:r>
              <a:rPr lang="uk-UA" dirty="0" smtClean="0">
                <a:latin typeface="Century" pitchFamily="18" charset="0"/>
              </a:rPr>
              <a:t>    У </a:t>
            </a:r>
            <a:r>
              <a:rPr lang="uk-UA" dirty="0" smtClean="0">
                <a:latin typeface="Century" pitchFamily="18" charset="0"/>
              </a:rPr>
              <a:t>дуже малих кількостях стовбурові клітини присутні в дорослому організмі у більшості тканин і системах органів, наприклад в кістковому мозку, шкірі і кишечнику. Вважається, що в дорослому організмі можуть існувати близько двадцяти видів стовбурових клітин. Ці клітини необхідні для омолоджування і відновлення спеціалізованих клітин тіла. Зокрема, стовбурові клітини, які знаходяться в кістковому мозку, беруть участь в утворенні всіх спеціалізованих кровотворних клітин. </a:t>
            </a:r>
            <a:r>
              <a:rPr lang="uk-UA" dirty="0" smtClean="0">
                <a:latin typeface="Century" pitchFamily="18" charset="0"/>
              </a:rPr>
              <a:t>У </a:t>
            </a:r>
            <a:r>
              <a:rPr lang="uk-UA" dirty="0" smtClean="0">
                <a:latin typeface="Century" pitchFamily="18" charset="0"/>
              </a:rPr>
              <a:t>деяких тканинах, наприклад головного мозку, стовбурові клітини якщо і виявляються, то не є достатньо активними і не відповідають безпосередньо на травми клітин та інші ушкодження.</a:t>
            </a:r>
          </a:p>
          <a:p>
            <a:pPr fontAlgn="t">
              <a:buNone/>
            </a:pPr>
            <a:r>
              <a:rPr lang="uk-UA" dirty="0" smtClean="0">
                <a:latin typeface="Century" pitchFamily="18" charset="0"/>
              </a:rPr>
              <a:t>     </a:t>
            </a:r>
            <a:endParaRPr lang="uk-UA" dirty="0" smtClean="0">
              <a:latin typeface="Century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Вирощування стовбурових клітин</a:t>
            </a:r>
            <a:endParaRPr lang="ru-RU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6775" t="11440" r="28076" b="42360"/>
          <a:stretch>
            <a:fillRect/>
          </a:stretch>
        </p:blipFill>
        <p:spPr bwMode="auto">
          <a:xfrm>
            <a:off x="827584" y="1628800"/>
            <a:ext cx="7848872" cy="501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203848" y="2204864"/>
            <a:ext cx="4752528" cy="43204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</TotalTime>
  <Words>1186</Words>
  <Application>Microsoft Office PowerPoint</Application>
  <PresentationFormat>Экран (4:3)</PresentationFormat>
  <Paragraphs>77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Стовбурові клітини</vt:lpstr>
      <vt:lpstr>Загальна характеристика</vt:lpstr>
      <vt:lpstr>Ембріональні стовбурові клітини миші із флюоресцентним маркером.</vt:lpstr>
      <vt:lpstr>Слайд 4</vt:lpstr>
      <vt:lpstr>Ембріональні стовбурові клітини людини: </vt:lpstr>
      <vt:lpstr>Слайд 6</vt:lpstr>
      <vt:lpstr>Стовбурові клітини були використані для вирощування шерсті</vt:lpstr>
      <vt:lpstr>Слайд 8</vt:lpstr>
      <vt:lpstr>Вирощування стовбурових клітин</vt:lpstr>
      <vt:lpstr>Слайд 10</vt:lpstr>
      <vt:lpstr>Слайд 11</vt:lpstr>
      <vt:lpstr>Слайд 12</vt:lpstr>
      <vt:lpstr>Дослід проведений на миші</vt:lpstr>
      <vt:lpstr>Слайд 14</vt:lpstr>
      <vt:lpstr>Слайд 15</vt:lpstr>
      <vt:lpstr>Слайд 16</vt:lpstr>
      <vt:lpstr>Слайд 17</vt:lpstr>
      <vt:lpstr>Поділ та дифференціація стовбурових клітин:   A — стовбурові клітини;  B — клітина-попередник;  C — дифференційована клітина;  1 — симетричний поділ стовбурових клітин;  2 — асиметричний поділ стовбурових клітин;  3 — поділ клітини-попередника;  4 — кінцева (термінальна) дифференціація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Стовбурові клітини</dc:title>
  <dc:creator>гість1</dc:creator>
  <cp:lastModifiedBy>гість1</cp:lastModifiedBy>
  <cp:revision>13</cp:revision>
  <dcterms:created xsi:type="dcterms:W3CDTF">2014-04-14T12:22:37Z</dcterms:created>
  <dcterms:modified xsi:type="dcterms:W3CDTF">2014-04-15T12:48:46Z</dcterms:modified>
</cp:coreProperties>
</file>