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70" r:id="rId2"/>
    <p:sldId id="271" r:id="rId3"/>
    <p:sldId id="280" r:id="rId4"/>
    <p:sldId id="273" r:id="rId5"/>
    <p:sldId id="275" r:id="rId6"/>
    <p:sldId id="279" r:id="rId7"/>
    <p:sldId id="276" r:id="rId8"/>
    <p:sldId id="281" r:id="rId9"/>
    <p:sldId id="282" r:id="rId10"/>
    <p:sldId id="301" r:id="rId11"/>
    <p:sldId id="284" r:id="rId12"/>
    <p:sldId id="294" r:id="rId13"/>
    <p:sldId id="283" r:id="rId14"/>
    <p:sldId id="285" r:id="rId15"/>
    <p:sldId id="295" r:id="rId16"/>
    <p:sldId id="296" r:id="rId17"/>
    <p:sldId id="298"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9FF"/>
    <a:srgbClr val="66CCFF"/>
    <a:srgbClr val="DDFCAA"/>
    <a:srgbClr val="FFCCFF"/>
    <a:srgbClr val="FF99CC"/>
    <a:srgbClr val="FFFF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4660"/>
  </p:normalViewPr>
  <p:slideViewPr>
    <p:cSldViewPr snapToGrid="0">
      <p:cViewPr varScale="1">
        <p:scale>
          <a:sx n="59" d="100"/>
          <a:sy n="59" d="100"/>
        </p:scale>
        <p:origin x="78" y="366"/>
      </p:cViewPr>
      <p:guideLst>
        <p:guide orient="horz" pos="2160"/>
        <p:guide pos="3840"/>
      </p:guideLst>
    </p:cSldViewPr>
  </p:slideViewPr>
  <p:notesTextViewPr>
    <p:cViewPr>
      <p:scale>
        <a:sx n="1" d="1"/>
        <a:sy n="1" d="1"/>
      </p:scale>
      <p:origin x="0" y="0"/>
    </p:cViewPr>
  </p:notesTextViewPr>
  <p:notesViewPr>
    <p:cSldViewPr snapToGrid="0">
      <p:cViewPr varScale="1">
        <p:scale>
          <a:sx n="101" d="100"/>
          <a:sy n="101" d="100"/>
        </p:scale>
        <p:origin x="280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686C4FF-BE91-4418-A961-C0485ED8D4F6}" type="datetimeFigureOut">
              <a:rPr lang="ru-RU"/>
              <a:pPr>
                <a:defRPr/>
              </a:pPr>
              <a:t>28.01.2015</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30F765-C61D-45CF-8AEB-D6C68F0A74A8}" type="slidenum">
              <a:rPr lang="ru-RU"/>
              <a:pPr>
                <a:defRPr/>
              </a:pPr>
              <a:t>‹#›</a:t>
            </a:fld>
            <a:endParaRPr lang="ru-RU" dirty="0"/>
          </a:p>
        </p:txBody>
      </p:sp>
    </p:spTree>
    <p:extLst>
      <p:ext uri="{BB962C8B-B14F-4D97-AF65-F5344CB8AC3E}">
        <p14:creationId xmlns:p14="http://schemas.microsoft.com/office/powerpoint/2010/main" val="850574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D566686-5F22-41F7-A701-6190F2159735}" type="datetimeFigureOut">
              <a:rPr lang="ru-RU"/>
              <a:pPr>
                <a:defRPr/>
              </a:pPr>
              <a:t>28.01.2015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234A304-B1D7-4ADD-8000-33106CEBDE85}" type="slidenum">
              <a:rPr lang="ru-RU"/>
              <a:pPr>
                <a:defRPr/>
              </a:pPr>
              <a:t>‹#›</a:t>
            </a:fld>
            <a:endParaRPr lang="ru-RU" dirty="0"/>
          </a:p>
        </p:txBody>
      </p:sp>
    </p:spTree>
    <p:extLst>
      <p:ext uri="{BB962C8B-B14F-4D97-AF65-F5344CB8AC3E}">
        <p14:creationId xmlns:p14="http://schemas.microsoft.com/office/powerpoint/2010/main" val="23336284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6"/>
          <p:cNvSpPr/>
          <p:nvPr/>
        </p:nvSpPr>
        <p:spPr bwMode="ltGray">
          <a:xfrm>
            <a:off x="2513012" y="1371600"/>
            <a:ext cx="71628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ctrTitle"/>
          </p:nvPr>
        </p:nvSpPr>
        <p:spPr>
          <a:xfrm>
            <a:off x="2804160" y="1557867"/>
            <a:ext cx="6583680" cy="2560320"/>
          </a:xfrm>
        </p:spPr>
        <p:txBody>
          <a:bodyPr/>
          <a:lstStyle>
            <a:lvl1pPr algn="ctr">
              <a:lnSpc>
                <a:spcPct val="80000"/>
              </a:lnSpc>
              <a:defRPr sz="6600"/>
            </a:lvl1pPr>
          </a:lstStyle>
          <a:p>
            <a:r>
              <a:rPr lang="ru-RU" smtClean="0"/>
              <a:t>Образец заголовка</a:t>
            </a:r>
            <a:endParaRPr lang="en-US" dirty="0"/>
          </a:p>
        </p:txBody>
      </p:sp>
      <p:sp>
        <p:nvSpPr>
          <p:cNvPr id="3" name="Подзаголовок 2"/>
          <p:cNvSpPr>
            <a:spLocks noGrp="1"/>
          </p:cNvSpPr>
          <p:nvPr>
            <p:ph type="subTitle" idx="1"/>
          </p:nvPr>
        </p:nvSpPr>
        <p:spPr>
          <a:xfrm>
            <a:off x="2804160" y="4185919"/>
            <a:ext cx="6583680" cy="1097278"/>
          </a:xfrm>
        </p:spPr>
        <p:txBody>
          <a:bodyPr>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noProof="0" smtClean="0"/>
              <a:t>Образец подзаголовка</a:t>
            </a:r>
            <a:endParaRPr lang="ru-RU" noProof="0"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E1B2D2B-3164-402F-AFB4-3BFCDF0DB2EA}" type="datetimeFigureOut">
              <a:rPr lang="ru-RU"/>
              <a:pPr>
                <a:defRPr/>
              </a:pPr>
              <a:t>28.01.2015</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FE3D159-A51A-4E41-8583-F600DFF6B84B}" type="slidenum">
              <a:rPr lang="ru-RU"/>
              <a:pPr>
                <a:defRPr/>
              </a:pPr>
              <a:t>‹#›</a:t>
            </a:fld>
            <a:endParaRPr lang="ru-RU"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11067" y="1143000"/>
            <a:ext cx="3471334" cy="2285999"/>
          </a:xfrm>
        </p:spPr>
        <p:txBody>
          <a:bodyPr/>
          <a:lstStyle>
            <a:lvl1pPr>
              <a:defRPr sz="3200"/>
            </a:lvl1pPr>
          </a:lstStyle>
          <a:p>
            <a:r>
              <a:rPr lang="ru-RU" noProof="0" smtClean="0"/>
              <a:t>Образец заголовка</a:t>
            </a:r>
            <a:endParaRPr lang="ru-RU" noProof="0" dirty="0"/>
          </a:p>
        </p:txBody>
      </p:sp>
      <p:sp>
        <p:nvSpPr>
          <p:cNvPr id="3" name="Объект 2"/>
          <p:cNvSpPr>
            <a:spLocks noGrp="1"/>
          </p:cNvSpPr>
          <p:nvPr>
            <p:ph idx="1"/>
          </p:nvPr>
        </p:nvSpPr>
        <p:spPr>
          <a:xfrm>
            <a:off x="609599" y="982132"/>
            <a:ext cx="6995160" cy="507492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Текст 3"/>
          <p:cNvSpPr>
            <a:spLocks noGrp="1"/>
          </p:cNvSpPr>
          <p:nvPr>
            <p:ph type="body" sz="half" idx="2"/>
          </p:nvPr>
        </p:nvSpPr>
        <p:spPr>
          <a:xfrm>
            <a:off x="8111067"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noProof="0" smtClean="0"/>
              <a:t>Образец текста</a:t>
            </a:r>
          </a:p>
        </p:txBody>
      </p:sp>
      <p:sp>
        <p:nvSpPr>
          <p:cNvPr id="5" name="Дата 3"/>
          <p:cNvSpPr>
            <a:spLocks noGrp="1"/>
          </p:cNvSpPr>
          <p:nvPr>
            <p:ph type="dt" sz="half" idx="10"/>
          </p:nvPr>
        </p:nvSpPr>
        <p:spPr/>
        <p:txBody>
          <a:bodyPr/>
          <a:lstStyle>
            <a:lvl1pPr>
              <a:defRPr/>
            </a:lvl1pPr>
          </a:lstStyle>
          <a:p>
            <a:pPr>
              <a:defRPr/>
            </a:pPr>
            <a:fld id="{9BD43277-85B6-478C-AFA8-3B433F07DBC3}" type="datetimeFigureOut">
              <a:rPr lang="ru-RU"/>
              <a:pPr>
                <a:defRPr/>
              </a:pPr>
              <a:t>28.01.2015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29835A0-8AE8-4031-B077-D35E8665D99B}" type="slidenum">
              <a:rPr lang="ru-RU"/>
              <a:pPr>
                <a:defRPr/>
              </a:pPr>
              <a:t>‹#›</a:t>
            </a:fld>
            <a:endParaRPr lang="ru-RU"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bwMode="ltGray">
          <a:xfrm>
            <a:off x="694265" y="1051560"/>
            <a:ext cx="68580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8111067" y="1143000"/>
            <a:ext cx="3471334" cy="2285999"/>
          </a:xfrm>
        </p:spPr>
        <p:txBody>
          <a:bodyPr/>
          <a:lstStyle>
            <a:lvl1pPr>
              <a:defRPr sz="3200"/>
            </a:lvl1pPr>
          </a:lstStyle>
          <a:p>
            <a:r>
              <a:rPr lang="ru-RU" noProof="0" smtClean="0"/>
              <a:t>Образец заголовка</a:t>
            </a:r>
            <a:endParaRPr lang="ru-RU" noProof="0" dirty="0"/>
          </a:p>
        </p:txBody>
      </p:sp>
      <p:sp>
        <p:nvSpPr>
          <p:cNvPr id="4" name="Текст 3"/>
          <p:cNvSpPr>
            <a:spLocks noGrp="1"/>
          </p:cNvSpPr>
          <p:nvPr>
            <p:ph type="body" sz="half" idx="2"/>
          </p:nvPr>
        </p:nvSpPr>
        <p:spPr>
          <a:xfrm>
            <a:off x="8111067"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noProof="0" smtClean="0"/>
              <a:t>Образец текста</a:t>
            </a:r>
          </a:p>
        </p:txBody>
      </p:sp>
      <p:sp>
        <p:nvSpPr>
          <p:cNvPr id="3" name="Рисунок 2"/>
          <p:cNvSpPr>
            <a:spLocks noGrp="1"/>
          </p:cNvSpPr>
          <p:nvPr>
            <p:ph type="pic" idx="1"/>
          </p:nvPr>
        </p:nvSpPr>
        <p:spPr>
          <a:xfrm>
            <a:off x="772051" y="1143000"/>
            <a:ext cx="6686024" cy="4754880"/>
          </a:xfrm>
          <a:solidFill>
            <a:schemeClr val="bg2">
              <a:lumMod val="40000"/>
              <a:lumOff val="60000"/>
            </a:schemeClr>
          </a:solidFill>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6" name="Дата 8"/>
          <p:cNvSpPr>
            <a:spLocks noGrp="1"/>
          </p:cNvSpPr>
          <p:nvPr>
            <p:ph type="dt" sz="half" idx="10"/>
          </p:nvPr>
        </p:nvSpPr>
        <p:spPr/>
        <p:txBody>
          <a:bodyPr/>
          <a:lstStyle>
            <a:lvl1pPr>
              <a:defRPr/>
            </a:lvl1pPr>
          </a:lstStyle>
          <a:p>
            <a:pPr>
              <a:defRPr/>
            </a:pPr>
            <a:fld id="{C9898B76-DBA6-44B5-A1D6-EDC46193C377}" type="datetimeFigureOut">
              <a:rPr lang="ru-RU"/>
              <a:pPr>
                <a:defRPr/>
              </a:pPr>
              <a:t>28.01.2015</a:t>
            </a:fld>
            <a:endParaRPr lang="ru-RU" dirty="0"/>
          </a:p>
        </p:txBody>
      </p:sp>
      <p:sp>
        <p:nvSpPr>
          <p:cNvPr id="7" name="Нижний колонтитул 9"/>
          <p:cNvSpPr>
            <a:spLocks noGrp="1"/>
          </p:cNvSpPr>
          <p:nvPr>
            <p:ph type="ftr" sz="quarter" idx="11"/>
          </p:nvPr>
        </p:nvSpPr>
        <p:spPr/>
        <p:txBody>
          <a:bodyPr/>
          <a:lstStyle>
            <a:lvl1pPr>
              <a:defRPr/>
            </a:lvl1pPr>
          </a:lstStyle>
          <a:p>
            <a:pPr>
              <a:defRPr/>
            </a:pPr>
            <a:endParaRPr lang="ru-RU"/>
          </a:p>
        </p:txBody>
      </p:sp>
      <p:sp>
        <p:nvSpPr>
          <p:cNvPr id="8" name="Номер слайда 10"/>
          <p:cNvSpPr>
            <a:spLocks noGrp="1"/>
          </p:cNvSpPr>
          <p:nvPr>
            <p:ph type="sldNum" sz="quarter" idx="12"/>
          </p:nvPr>
        </p:nvSpPr>
        <p:spPr/>
        <p:txBody>
          <a:bodyPr/>
          <a:lstStyle>
            <a:lvl1pPr>
              <a:defRPr/>
            </a:lvl1pPr>
          </a:lstStyle>
          <a:p>
            <a:pPr>
              <a:defRPr/>
            </a:pPr>
            <a:fld id="{7A6A076E-5FE5-4937-A415-5B9D6C3C9BD7}" type="slidenum">
              <a:rPr lang="ru-RU"/>
              <a:pPr>
                <a:defRPr/>
              </a:pPr>
              <a:t>‹#›</a:t>
            </a:fld>
            <a:endParaRPr lang="ru-RU"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Прямоугольник 6"/>
          <p:cNvSpPr/>
          <p:nvPr/>
        </p:nvSpPr>
        <p:spPr bwMode="ltGray">
          <a:xfrm>
            <a:off x="3174"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Прямоугольник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7" name="Дата 3"/>
          <p:cNvSpPr>
            <a:spLocks noGrp="1"/>
          </p:cNvSpPr>
          <p:nvPr>
            <p:ph type="dt" sz="half" idx="10"/>
          </p:nvPr>
        </p:nvSpPr>
        <p:spPr/>
        <p:txBody>
          <a:bodyPr/>
          <a:lstStyle>
            <a:lvl1pPr>
              <a:defRPr/>
            </a:lvl1pPr>
          </a:lstStyle>
          <a:p>
            <a:pPr>
              <a:defRPr/>
            </a:pPr>
            <a:fld id="{BCD86E62-1C0B-4208-BE25-56658124199B}" type="datetimeFigureOut">
              <a:rPr lang="ru-RU"/>
              <a:pPr>
                <a:defRPr/>
              </a:pPr>
              <a:t>28.01.2015</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07009B8-F738-4C77-983A-04FA484EE35B}" type="slidenum">
              <a:rPr lang="ru-RU"/>
              <a:pPr>
                <a:defRPr/>
              </a:pPr>
              <a:t>‹#›</a:t>
            </a:fld>
            <a:endParaRPr lang="ru-RU"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96400" y="846666"/>
            <a:ext cx="1828800" cy="5554133"/>
          </a:xfrm>
        </p:spPr>
        <p:txBody>
          <a:bodyPr vert="eaVert"/>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1066798" y="846666"/>
            <a:ext cx="7863840" cy="5554133"/>
          </a:xfrm>
        </p:spPr>
        <p:txBody>
          <a:bodyPr vert="eaVert"/>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lvl1pPr>
              <a:defRPr/>
            </a:lvl1pPr>
          </a:lstStyle>
          <a:p>
            <a:pPr>
              <a:defRPr/>
            </a:pPr>
            <a:fld id="{02A70AE5-C186-43AD-9525-8CEB90354D45}" type="datetimeFigureOut">
              <a:rPr lang="ru-RU"/>
              <a:pPr>
                <a:defRPr/>
              </a:pPr>
              <a:t>28.01.2015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6E32807-32FF-4763-BB5E-0576E5480E3E}" type="slidenum">
              <a:rPr lang="ru-RU"/>
              <a:pPr>
                <a:defRPr/>
              </a:pPr>
              <a:t>‹#›</a:t>
            </a:fld>
            <a:endParaRPr lang="ru-RU"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Прямоугольник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idx="1"/>
          </p:nvPr>
        </p:nvSpPr>
        <p:spPr/>
        <p:txBody>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7" name="Дата 3"/>
          <p:cNvSpPr>
            <a:spLocks noGrp="1"/>
          </p:cNvSpPr>
          <p:nvPr>
            <p:ph type="dt" sz="half" idx="10"/>
          </p:nvPr>
        </p:nvSpPr>
        <p:spPr/>
        <p:txBody>
          <a:bodyPr/>
          <a:lstStyle>
            <a:lvl1pPr>
              <a:defRPr/>
            </a:lvl1pPr>
          </a:lstStyle>
          <a:p>
            <a:pPr>
              <a:defRPr/>
            </a:pPr>
            <a:fld id="{3A7C1DCF-A819-4BC9-8073-EB3946D9309A}" type="datetimeFigureOut">
              <a:rPr lang="ru-RU"/>
              <a:pPr>
                <a:defRPr/>
              </a:pPr>
              <a:t>28.01.2015</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1171A0F-AF1A-4E24-881F-4779024C9A55}" type="slidenum">
              <a:rPr lang="ru-RU"/>
              <a:pPr>
                <a:defRPr/>
              </a:pPr>
              <a:t>‹#›</a:t>
            </a:fld>
            <a:endParaRPr lang="ru-RU"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654040" y="1016001"/>
            <a:ext cx="5760720" cy="1828800"/>
          </a:xfrm>
        </p:spPr>
        <p:txBody>
          <a:bodyPr/>
          <a:lstStyle>
            <a:lvl1pPr algn="ctr">
              <a:lnSpc>
                <a:spcPct val="80000"/>
              </a:lnSpc>
              <a:defRPr sz="5400"/>
            </a:lvl1pPr>
          </a:lstStyle>
          <a:p>
            <a:r>
              <a:rPr lang="ru-RU" smtClean="0"/>
              <a:t>Образец заголовка</a:t>
            </a:r>
            <a:endParaRPr lang="en-US" dirty="0"/>
          </a:p>
        </p:txBody>
      </p:sp>
      <p:sp>
        <p:nvSpPr>
          <p:cNvPr id="3" name="Текст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noProof="0" smtClean="0"/>
              <a:t>Образец текста</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Раздел «Лето»: заголовок">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654040" y="1016001"/>
            <a:ext cx="5760720" cy="1828800"/>
          </a:xfrm>
        </p:spPr>
        <p:txBody>
          <a:bodyPr/>
          <a:lstStyle>
            <a:lvl1pPr algn="ctr">
              <a:lnSpc>
                <a:spcPct val="80000"/>
              </a:lnSpc>
              <a:defRPr sz="5400"/>
            </a:lvl1pPr>
          </a:lstStyle>
          <a:p>
            <a:r>
              <a:rPr lang="ru-RU" smtClean="0"/>
              <a:t>Образец заголовка</a:t>
            </a:r>
            <a:endParaRPr lang="en-US" dirty="0"/>
          </a:p>
        </p:txBody>
      </p:sp>
      <p:sp>
        <p:nvSpPr>
          <p:cNvPr id="3" name="Текст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noProof="0" smtClean="0"/>
              <a:t>Образец текста</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Раздел «Осень»: заголовок">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654040" y="1016001"/>
            <a:ext cx="5760720" cy="1828800"/>
          </a:xfrm>
        </p:spPr>
        <p:txBody>
          <a:bodyPr/>
          <a:lstStyle>
            <a:lvl1pPr algn="ctr">
              <a:lnSpc>
                <a:spcPct val="80000"/>
              </a:lnSpc>
              <a:defRPr sz="5400"/>
            </a:lvl1pPr>
          </a:lstStyle>
          <a:p>
            <a:r>
              <a:rPr lang="ru-RU" smtClean="0"/>
              <a:t>Образец заголовка</a:t>
            </a:r>
            <a:endParaRPr lang="en-US" dirty="0"/>
          </a:p>
        </p:txBody>
      </p:sp>
      <p:sp>
        <p:nvSpPr>
          <p:cNvPr id="3" name="Текст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noProof="0" smtClean="0"/>
              <a:t>Образец текста</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Раздел «Зима»: заголовок">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654040" y="1016001"/>
            <a:ext cx="5760720" cy="1828800"/>
          </a:xfrm>
        </p:spPr>
        <p:txBody>
          <a:bodyPr/>
          <a:lstStyle>
            <a:lvl1pPr algn="ctr">
              <a:lnSpc>
                <a:spcPct val="80000"/>
              </a:lnSpc>
              <a:defRPr sz="5400"/>
            </a:lvl1pPr>
          </a:lstStyle>
          <a:p>
            <a:r>
              <a:rPr lang="ru-RU" smtClean="0"/>
              <a:t>Образец заголовка</a:t>
            </a:r>
            <a:endParaRPr lang="en-US" dirty="0"/>
          </a:p>
        </p:txBody>
      </p:sp>
      <p:sp>
        <p:nvSpPr>
          <p:cNvPr id="3" name="Текст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noProof="0" smtClean="0"/>
              <a:t>Образец текста</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оугольник 7"/>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8"/>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оугольник 9"/>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sz="half" idx="1"/>
          </p:nvPr>
        </p:nvSpPr>
        <p:spPr>
          <a:xfrm>
            <a:off x="1066800" y="2057399"/>
            <a:ext cx="4846320" cy="4343401"/>
          </a:xfrm>
        </p:spPr>
        <p:txBody>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Объект 3"/>
          <p:cNvSpPr>
            <a:spLocks noGrp="1"/>
          </p:cNvSpPr>
          <p:nvPr>
            <p:ph sz="half" idx="2"/>
          </p:nvPr>
        </p:nvSpPr>
        <p:spPr>
          <a:xfrm>
            <a:off x="6278880" y="2057399"/>
            <a:ext cx="4846320" cy="4343401"/>
          </a:xfrm>
        </p:spPr>
        <p:txBody>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8" name="Дата 4"/>
          <p:cNvSpPr>
            <a:spLocks noGrp="1"/>
          </p:cNvSpPr>
          <p:nvPr>
            <p:ph type="dt" sz="half" idx="10"/>
          </p:nvPr>
        </p:nvSpPr>
        <p:spPr/>
        <p:txBody>
          <a:bodyPr/>
          <a:lstStyle>
            <a:lvl1pPr>
              <a:defRPr/>
            </a:lvl1pPr>
          </a:lstStyle>
          <a:p>
            <a:pPr>
              <a:defRPr/>
            </a:pPr>
            <a:fld id="{01E87F05-27F6-4093-AAD9-22746FEF8806}" type="datetimeFigureOut">
              <a:rPr lang="ru-RU"/>
              <a:pPr>
                <a:defRPr/>
              </a:pPr>
              <a:t>28.01.2015</a:t>
            </a:fld>
            <a:endParaRPr lang="ru-RU" dirty="0"/>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63AECB58-EEE0-45A6-B6E9-B6DAB2681269}" type="slidenum">
              <a:rPr lang="ru-RU"/>
              <a:pPr>
                <a:defRPr/>
              </a:pPr>
              <a:t>‹#›</a:t>
            </a:fld>
            <a:endParaRPr lang="ru-RU"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9"/>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Прямоугольник 10"/>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Прямоугольник 11"/>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Текст 2"/>
          <p:cNvSpPr>
            <a:spLocks noGrp="1"/>
          </p:cNvSpPr>
          <p:nvPr>
            <p:ph type="body" idx="1"/>
          </p:nvPr>
        </p:nvSpPr>
        <p:spPr>
          <a:xfrm>
            <a:off x="1066800" y="2057399"/>
            <a:ext cx="484632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1066800" y="2926080"/>
            <a:ext cx="4846320" cy="3474720"/>
          </a:xfrm>
        </p:spPr>
        <p:txBody>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Текст 4"/>
          <p:cNvSpPr>
            <a:spLocks noGrp="1"/>
          </p:cNvSpPr>
          <p:nvPr>
            <p:ph type="body" sz="quarter" idx="3"/>
          </p:nvPr>
        </p:nvSpPr>
        <p:spPr>
          <a:xfrm>
            <a:off x="6278880" y="2057399"/>
            <a:ext cx="484632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6278880" y="2926080"/>
            <a:ext cx="4846320" cy="3474720"/>
          </a:xfrm>
        </p:spPr>
        <p:txBody>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10" name="Дата 6"/>
          <p:cNvSpPr>
            <a:spLocks noGrp="1"/>
          </p:cNvSpPr>
          <p:nvPr>
            <p:ph type="dt" sz="half" idx="10"/>
          </p:nvPr>
        </p:nvSpPr>
        <p:spPr/>
        <p:txBody>
          <a:bodyPr/>
          <a:lstStyle>
            <a:lvl1pPr>
              <a:defRPr/>
            </a:lvl1pPr>
          </a:lstStyle>
          <a:p>
            <a:pPr>
              <a:defRPr/>
            </a:pPr>
            <a:fld id="{83FCCC2C-9D9E-43C4-90A0-00EF3F0BFCC4}" type="datetimeFigureOut">
              <a:rPr lang="ru-RU"/>
              <a:pPr>
                <a:defRPr/>
              </a:pPr>
              <a:t>28.01.2015</a:t>
            </a:fld>
            <a:endParaRPr lang="ru-RU" dirty="0"/>
          </a:p>
        </p:txBody>
      </p:sp>
      <p:sp>
        <p:nvSpPr>
          <p:cNvPr id="11" name="Нижний колонтитул 7"/>
          <p:cNvSpPr>
            <a:spLocks noGrp="1"/>
          </p:cNvSpPr>
          <p:nvPr>
            <p:ph type="ftr" sz="quarter" idx="11"/>
          </p:nvPr>
        </p:nvSpPr>
        <p:spPr/>
        <p:txBody>
          <a:bodyPr/>
          <a:lstStyle>
            <a:lvl1pPr>
              <a:defRPr/>
            </a:lvl1pPr>
          </a:lstStyle>
          <a:p>
            <a:pPr>
              <a:defRPr/>
            </a:pPr>
            <a:endParaRPr lang="ru-RU"/>
          </a:p>
        </p:txBody>
      </p:sp>
      <p:sp>
        <p:nvSpPr>
          <p:cNvPr id="12" name="Номер слайда 8"/>
          <p:cNvSpPr>
            <a:spLocks noGrp="1"/>
          </p:cNvSpPr>
          <p:nvPr>
            <p:ph type="sldNum" sz="quarter" idx="12"/>
          </p:nvPr>
        </p:nvSpPr>
        <p:spPr/>
        <p:txBody>
          <a:bodyPr/>
          <a:lstStyle>
            <a:lvl1pPr>
              <a:defRPr/>
            </a:lvl1pPr>
          </a:lstStyle>
          <a:p>
            <a:pPr>
              <a:defRPr/>
            </a:pPr>
            <a:fld id="{F058F7CA-3ED9-4335-98FF-436BE87F48C5}" type="slidenum">
              <a:rPr lang="ru-RU"/>
              <a:pPr>
                <a:defRPr/>
              </a:pPr>
              <a:t>‹#›</a:t>
            </a:fld>
            <a:endParaRPr lang="ru-RU"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5"/>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Прямоугольник 6"/>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Прямоугольник 7"/>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6" name="Дата 2"/>
          <p:cNvSpPr>
            <a:spLocks noGrp="1"/>
          </p:cNvSpPr>
          <p:nvPr>
            <p:ph type="dt" sz="half" idx="10"/>
          </p:nvPr>
        </p:nvSpPr>
        <p:spPr/>
        <p:txBody>
          <a:bodyPr/>
          <a:lstStyle>
            <a:lvl1pPr>
              <a:defRPr/>
            </a:lvl1pPr>
          </a:lstStyle>
          <a:p>
            <a:pPr>
              <a:defRPr/>
            </a:pPr>
            <a:fld id="{5449F4DA-739B-4653-959A-4F3A858390AA}" type="datetimeFigureOut">
              <a:rPr lang="ru-RU"/>
              <a:pPr>
                <a:defRPr/>
              </a:pPr>
              <a:t>28.01.2015</a:t>
            </a:fld>
            <a:endParaRPr lang="ru-RU" dirty="0"/>
          </a:p>
        </p:txBody>
      </p:sp>
      <p:sp>
        <p:nvSpPr>
          <p:cNvPr id="7" name="Нижний колонтитул 3"/>
          <p:cNvSpPr>
            <a:spLocks noGrp="1"/>
          </p:cNvSpPr>
          <p:nvPr>
            <p:ph type="ftr" sz="quarter" idx="11"/>
          </p:nvPr>
        </p:nvSpPr>
        <p:spPr/>
        <p:txBody>
          <a:bodyPr/>
          <a:lstStyle>
            <a:lvl1pPr>
              <a:defRPr/>
            </a:lvl1pPr>
          </a:lstStyle>
          <a:p>
            <a:pPr>
              <a:defRPr/>
            </a:pPr>
            <a:endParaRPr lang="ru-RU"/>
          </a:p>
        </p:txBody>
      </p:sp>
      <p:sp>
        <p:nvSpPr>
          <p:cNvPr id="8" name="Номер слайда 4"/>
          <p:cNvSpPr>
            <a:spLocks noGrp="1"/>
          </p:cNvSpPr>
          <p:nvPr>
            <p:ph type="sldNum" sz="quarter" idx="12"/>
          </p:nvPr>
        </p:nvSpPr>
        <p:spPr/>
        <p:txBody>
          <a:bodyPr/>
          <a:lstStyle>
            <a:lvl1pPr>
              <a:defRPr/>
            </a:lvl1pPr>
          </a:lstStyle>
          <a:p>
            <a:pPr>
              <a:defRPr/>
            </a:pPr>
            <a:fld id="{AFA11185-BE8D-4CA5-8EEB-5102629BF907}" type="slidenum">
              <a:rPr lang="ru-RU"/>
              <a:pPr>
                <a:defRPr/>
              </a:pPr>
              <a:t>‹#›</a:t>
            </a:fld>
            <a:endParaRPr lang="ru-RU"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Рисунок 6"/>
          <p:cNvPicPr>
            <a:picLocks noChangeAspect="1"/>
          </p:cNvPicPr>
          <p:nvPr/>
        </p:nvPicPr>
        <p:blipFill>
          <a:blip r:embed="rId16"/>
          <a:srcRect/>
          <a:stretch>
            <a:fillRect/>
          </a:stretch>
        </p:blipFill>
        <p:spPr bwMode="auto">
          <a:xfrm>
            <a:off x="0" y="0"/>
            <a:ext cx="12188825" cy="455613"/>
          </a:xfrm>
          <a:prstGeom prst="rect">
            <a:avLst/>
          </a:prstGeom>
          <a:noFill/>
          <a:ln w="9525">
            <a:noFill/>
            <a:miter lim="800000"/>
            <a:headEnd/>
            <a:tailEnd/>
          </a:ln>
        </p:spPr>
      </p:pic>
      <p:sp>
        <p:nvSpPr>
          <p:cNvPr id="10" name="Прямоугольник 9"/>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1066800" y="561975"/>
            <a:ext cx="10058400" cy="1096963"/>
          </a:xfrm>
          <a:prstGeom prst="rect">
            <a:avLst/>
          </a:prstGeom>
        </p:spPr>
        <p:txBody>
          <a:bodyPr vert="horz" lIns="91440" tIns="45720" rIns="91440" bIns="45720" rtlCol="0" anchor="b">
            <a:normAutofit/>
          </a:bodyPr>
          <a:lstStyle/>
          <a:p>
            <a:r>
              <a:rPr lang="ru-RU" noProof="0" dirty="0" smtClean="0"/>
              <a:t>Образец заголовка</a:t>
            </a:r>
            <a:endParaRPr lang="ru-RU" noProof="0" dirty="0"/>
          </a:p>
        </p:txBody>
      </p:sp>
      <p:sp>
        <p:nvSpPr>
          <p:cNvPr id="1031" name="Текст 2"/>
          <p:cNvSpPr>
            <a:spLocks noGrp="1"/>
          </p:cNvSpPr>
          <p:nvPr>
            <p:ph type="body" idx="1"/>
          </p:nvPr>
        </p:nvSpPr>
        <p:spPr bwMode="auto">
          <a:xfrm>
            <a:off x="1066800" y="2057400"/>
            <a:ext cx="10058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0" y="6519863"/>
            <a:ext cx="1600200" cy="201612"/>
          </a:xfrm>
          <a:prstGeom prst="rect">
            <a:avLst/>
          </a:prstGeom>
        </p:spPr>
        <p:txBody>
          <a:bodyPr vert="horz" lIns="91440" tIns="45720" rIns="91440" bIns="45720" rtlCol="0" anchor="ctr"/>
          <a:lstStyle>
            <a:lvl1pPr algn="r" fontAlgn="auto">
              <a:spcBef>
                <a:spcPts val="0"/>
              </a:spcBef>
              <a:spcAft>
                <a:spcPts val="0"/>
              </a:spcAft>
              <a:defRPr sz="800">
                <a:solidFill>
                  <a:schemeClr val="tx1"/>
                </a:solidFill>
                <a:latin typeface="+mn-lt"/>
                <a:cs typeface="+mn-cs"/>
              </a:defRPr>
            </a:lvl1pPr>
          </a:lstStyle>
          <a:p>
            <a:pPr>
              <a:defRPr/>
            </a:pPr>
            <a:fld id="{8059D5CE-DE74-4ED5-BA71-7933C32DB3F3}" type="datetimeFigureOut">
              <a:rPr lang="ru-RU"/>
              <a:pPr>
                <a:defRPr/>
              </a:pPr>
              <a:t>28.01.2015</a:t>
            </a:fld>
            <a:endParaRPr lang="ru-RU" dirty="0"/>
          </a:p>
        </p:txBody>
      </p:sp>
      <p:sp>
        <p:nvSpPr>
          <p:cNvPr id="5" name="Нижний колонтитул 4"/>
          <p:cNvSpPr>
            <a:spLocks noGrp="1"/>
          </p:cNvSpPr>
          <p:nvPr>
            <p:ph type="ftr" sz="quarter" idx="3"/>
          </p:nvPr>
        </p:nvSpPr>
        <p:spPr>
          <a:xfrm>
            <a:off x="1066800" y="6519863"/>
            <a:ext cx="7086600" cy="201612"/>
          </a:xfrm>
          <a:prstGeom prst="rect">
            <a:avLst/>
          </a:prstGeom>
        </p:spPr>
        <p:txBody>
          <a:bodyPr vert="horz" lIns="91440" tIns="45720" rIns="91440" bIns="45720" rtlCol="0" anchor="ctr"/>
          <a:lstStyle>
            <a:lvl1pPr algn="l" fontAlgn="auto">
              <a:spcBef>
                <a:spcPts val="0"/>
              </a:spcBef>
              <a:spcAft>
                <a:spcPts val="0"/>
              </a:spcAft>
              <a:defRPr sz="800">
                <a:solidFill>
                  <a:schemeClr val="tx1"/>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10210800" y="6519863"/>
            <a:ext cx="914400" cy="201612"/>
          </a:xfrm>
          <a:prstGeom prst="rect">
            <a:avLst/>
          </a:prstGeom>
        </p:spPr>
        <p:txBody>
          <a:bodyPr vert="horz" lIns="91440" tIns="45720" rIns="91440" bIns="45720" rtlCol="0" anchor="ctr"/>
          <a:lstStyle>
            <a:lvl1pPr algn="r" fontAlgn="auto">
              <a:spcBef>
                <a:spcPts val="0"/>
              </a:spcBef>
              <a:spcAft>
                <a:spcPts val="0"/>
              </a:spcAft>
              <a:defRPr sz="800">
                <a:solidFill>
                  <a:schemeClr val="tx1"/>
                </a:solidFill>
                <a:latin typeface="+mn-lt"/>
                <a:cs typeface="+mn-cs"/>
              </a:defRPr>
            </a:lvl1pPr>
          </a:lstStyle>
          <a:p>
            <a:pPr>
              <a:defRPr/>
            </a:pPr>
            <a:fld id="{46351D33-B4DF-45E2-8A88-916F925E87C1}"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62" r:id="rId10"/>
    <p:sldLayoutId id="2147483661" r:id="rId11"/>
    <p:sldLayoutId id="2147483672" r:id="rId12"/>
    <p:sldLayoutId id="2147483673" r:id="rId13"/>
    <p:sldLayoutId id="2147483660" r:id="rId14"/>
  </p:sldLayoutIdLst>
  <p:transition spd="med">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600" kern="1200" cap="small">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Monotype Corsiva" pitchFamily="66" charset="0"/>
        </a:defRPr>
      </a:lvl2pPr>
      <a:lvl3pPr algn="l" rtl="0" eaLnBrk="0" fontAlgn="base" hangingPunct="0">
        <a:lnSpc>
          <a:spcPct val="90000"/>
        </a:lnSpc>
        <a:spcBef>
          <a:spcPct val="0"/>
        </a:spcBef>
        <a:spcAft>
          <a:spcPct val="0"/>
        </a:spcAft>
        <a:defRPr sz="3600">
          <a:solidFill>
            <a:schemeClr val="tx1"/>
          </a:solidFill>
          <a:latin typeface="Monotype Corsiva" pitchFamily="66" charset="0"/>
        </a:defRPr>
      </a:lvl3pPr>
      <a:lvl4pPr algn="l" rtl="0" eaLnBrk="0" fontAlgn="base" hangingPunct="0">
        <a:lnSpc>
          <a:spcPct val="90000"/>
        </a:lnSpc>
        <a:spcBef>
          <a:spcPct val="0"/>
        </a:spcBef>
        <a:spcAft>
          <a:spcPct val="0"/>
        </a:spcAft>
        <a:defRPr sz="3600">
          <a:solidFill>
            <a:schemeClr val="tx1"/>
          </a:solidFill>
          <a:latin typeface="Monotype Corsiva" pitchFamily="66" charset="0"/>
        </a:defRPr>
      </a:lvl4pPr>
      <a:lvl5pPr algn="l" rtl="0" eaLnBrk="0" fontAlgn="base" hangingPunct="0">
        <a:lnSpc>
          <a:spcPct val="90000"/>
        </a:lnSpc>
        <a:spcBef>
          <a:spcPct val="0"/>
        </a:spcBef>
        <a:spcAft>
          <a:spcPct val="0"/>
        </a:spcAft>
        <a:defRPr sz="3600">
          <a:solidFill>
            <a:schemeClr val="tx1"/>
          </a:solidFill>
          <a:latin typeface="Monotype Corsiva" pitchFamily="66" charset="0"/>
        </a:defRPr>
      </a:lvl5pPr>
      <a:lvl6pPr marL="457200" algn="l" rtl="0" fontAlgn="base">
        <a:lnSpc>
          <a:spcPct val="90000"/>
        </a:lnSpc>
        <a:spcBef>
          <a:spcPct val="0"/>
        </a:spcBef>
        <a:spcAft>
          <a:spcPct val="0"/>
        </a:spcAft>
        <a:defRPr sz="3600">
          <a:solidFill>
            <a:schemeClr val="tx1"/>
          </a:solidFill>
          <a:latin typeface="Monotype Corsiva" pitchFamily="66" charset="0"/>
        </a:defRPr>
      </a:lvl6pPr>
      <a:lvl7pPr marL="914400" algn="l" rtl="0" fontAlgn="base">
        <a:lnSpc>
          <a:spcPct val="90000"/>
        </a:lnSpc>
        <a:spcBef>
          <a:spcPct val="0"/>
        </a:spcBef>
        <a:spcAft>
          <a:spcPct val="0"/>
        </a:spcAft>
        <a:defRPr sz="3600">
          <a:solidFill>
            <a:schemeClr val="tx1"/>
          </a:solidFill>
          <a:latin typeface="Monotype Corsiva" pitchFamily="66" charset="0"/>
        </a:defRPr>
      </a:lvl7pPr>
      <a:lvl8pPr marL="1371600" algn="l" rtl="0" fontAlgn="base">
        <a:lnSpc>
          <a:spcPct val="90000"/>
        </a:lnSpc>
        <a:spcBef>
          <a:spcPct val="0"/>
        </a:spcBef>
        <a:spcAft>
          <a:spcPct val="0"/>
        </a:spcAft>
        <a:defRPr sz="3600">
          <a:solidFill>
            <a:schemeClr val="tx1"/>
          </a:solidFill>
          <a:latin typeface="Monotype Corsiva" pitchFamily="66" charset="0"/>
        </a:defRPr>
      </a:lvl8pPr>
      <a:lvl9pPr marL="1828800" algn="l" rtl="0" fontAlgn="base">
        <a:lnSpc>
          <a:spcPct val="90000"/>
        </a:lnSpc>
        <a:spcBef>
          <a:spcPct val="0"/>
        </a:spcBef>
        <a:spcAft>
          <a:spcPct val="0"/>
        </a:spcAft>
        <a:defRPr sz="3600">
          <a:solidFill>
            <a:schemeClr val="tx1"/>
          </a:solidFill>
          <a:latin typeface="Monotype Corsiva" pitchFamily="66" charset="0"/>
        </a:defRPr>
      </a:lvl9pPr>
    </p:titleStyle>
    <p:bodyStyle>
      <a:lvl1pPr marL="228600" indent="-228600" algn="l" rtl="0" eaLnBrk="0" fontAlgn="base" hangingPunct="0">
        <a:lnSpc>
          <a:spcPct val="90000"/>
        </a:lnSpc>
        <a:spcBef>
          <a:spcPts val="1800"/>
        </a:spcBef>
        <a:spcAft>
          <a:spcPct val="0"/>
        </a:spcAft>
        <a:buClr>
          <a:schemeClr val="bg2"/>
        </a:buClr>
        <a:buSzPct val="90000"/>
        <a:buFont typeface="Wingdings" pitchFamily="2" charset="2"/>
        <a:buChar char="§"/>
        <a:defRPr sz="2400" kern="1200">
          <a:solidFill>
            <a:schemeClr val="tx1"/>
          </a:solidFill>
          <a:latin typeface="+mn-lt"/>
          <a:ea typeface="+mn-ea"/>
          <a:cs typeface="+mn-cs"/>
        </a:defRPr>
      </a:lvl1pPr>
      <a:lvl2pPr marL="501650" indent="-228600" algn="l" rtl="0" eaLnBrk="0" fontAlgn="base" hangingPunct="0">
        <a:lnSpc>
          <a:spcPct val="90000"/>
        </a:lnSpc>
        <a:spcBef>
          <a:spcPts val="1200"/>
        </a:spcBef>
        <a:spcAft>
          <a:spcPct val="0"/>
        </a:spcAft>
        <a:buClr>
          <a:schemeClr val="bg2"/>
        </a:buClr>
        <a:buSzPct val="90000"/>
        <a:buFont typeface="Wingdings" pitchFamily="2" charset="2"/>
        <a:buChar char="§"/>
        <a:defRPr sz="2000" kern="1200">
          <a:solidFill>
            <a:schemeClr val="tx1"/>
          </a:solidFill>
          <a:latin typeface="+mn-lt"/>
          <a:ea typeface="+mn-ea"/>
          <a:cs typeface="+mn-cs"/>
        </a:defRPr>
      </a:lvl2pPr>
      <a:lvl3pPr marL="776288" indent="-228600" algn="l" rtl="0" eaLnBrk="0" fontAlgn="base" hangingPunct="0">
        <a:lnSpc>
          <a:spcPct val="90000"/>
        </a:lnSpc>
        <a:spcBef>
          <a:spcPts val="800"/>
        </a:spcBef>
        <a:spcAft>
          <a:spcPct val="0"/>
        </a:spcAft>
        <a:buClr>
          <a:schemeClr val="bg2"/>
        </a:buClr>
        <a:buSzPct val="90000"/>
        <a:buFont typeface="Wingdings" pitchFamily="2" charset="2"/>
        <a:buChar char="§"/>
        <a:defRPr kern="1200">
          <a:solidFill>
            <a:schemeClr val="tx1"/>
          </a:solidFill>
          <a:latin typeface="+mn-lt"/>
          <a:ea typeface="+mn-ea"/>
          <a:cs typeface="+mn-cs"/>
        </a:defRPr>
      </a:lvl3pPr>
      <a:lvl4pPr marL="1050925" indent="-182563" algn="l" rtl="0" eaLnBrk="0" fontAlgn="base" hangingPunct="0">
        <a:lnSpc>
          <a:spcPct val="90000"/>
        </a:lnSpc>
        <a:spcBef>
          <a:spcPts val="600"/>
        </a:spcBef>
        <a:spcAft>
          <a:spcPct val="0"/>
        </a:spcAft>
        <a:buClr>
          <a:schemeClr val="bg2"/>
        </a:buClr>
        <a:buSzPct val="90000"/>
        <a:buFont typeface="Wingdings" pitchFamily="2" charset="2"/>
        <a:buChar char="§"/>
        <a:defRPr sz="1600" kern="1200">
          <a:solidFill>
            <a:schemeClr val="tx1"/>
          </a:solidFill>
          <a:latin typeface="+mn-lt"/>
          <a:ea typeface="+mn-ea"/>
          <a:cs typeface="+mn-cs"/>
        </a:defRPr>
      </a:lvl4pPr>
      <a:lvl5pPr marL="1325563" indent="-182563" algn="l" rtl="0" eaLnBrk="0" fontAlgn="base" hangingPunct="0">
        <a:lnSpc>
          <a:spcPct val="90000"/>
        </a:lnSpc>
        <a:spcBef>
          <a:spcPts val="600"/>
        </a:spcBef>
        <a:spcAft>
          <a:spcPct val="0"/>
        </a:spcAft>
        <a:buClr>
          <a:schemeClr val="bg2"/>
        </a:buClr>
        <a:buSzPct val="90000"/>
        <a:buFont typeface="Wingdings"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uk.wikipedia.org/wiki/%D0%9A%D0%B5%D0%BC%D0%B0%D0%BB%D1%8C-%D0%95%D0%B3%D0%B5%D1%80%D0%B5%D0%BA" TargetMode="External"/><Relationship Id="rId7" Type="http://schemas.openxmlformats.org/officeDocument/2006/relationships/image" Target="../media/image15.jpeg"/><Relationship Id="rId2" Type="http://schemas.openxmlformats.org/officeDocument/2006/relationships/hyperlink" Target="http://uk.wikipedia.org/wiki/%D0%A7%D0%B0%D1%82%D0%B8%D1%80%D0%B4%D0%B0%D0%B3"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uk.wikipedia.org/wiki/%D0%A0%D0%BE%D0%BC%D0%B0%D0%BD-%D0%9A%D0%BE%D1%88" TargetMode="External"/><Relationship Id="rId4" Type="http://schemas.openxmlformats.org/officeDocument/2006/relationships/hyperlink" Target="http://uk.wikipedia.org/wiki/%D0%94%D0%B5%D0%BC%D1%96%D1%80-%D0%9A%D0%B0%D0%BF%D1%8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1"/>
          <p:cNvPicPr>
            <a:picLocks noChangeAspect="1" noChangeArrowheads="1"/>
          </p:cNvPicPr>
          <p:nvPr/>
        </p:nvPicPr>
        <p:blipFill>
          <a:blip r:embed="rId2"/>
          <a:srcRect/>
          <a:stretch>
            <a:fillRect/>
          </a:stretch>
        </p:blipFill>
        <p:spPr bwMode="auto">
          <a:xfrm>
            <a:off x="0" y="0"/>
            <a:ext cx="12192000" cy="6859588"/>
          </a:xfrm>
          <a:prstGeom prst="rect">
            <a:avLst/>
          </a:prstGeom>
          <a:noFill/>
        </p:spPr>
      </p:pic>
      <p:sp>
        <p:nvSpPr>
          <p:cNvPr id="2" name="Заголовок 1"/>
          <p:cNvSpPr>
            <a:spLocks/>
          </p:cNvSpPr>
          <p:nvPr/>
        </p:nvSpPr>
        <p:spPr bwMode="auto">
          <a:xfrm>
            <a:off x="948418" y="2601119"/>
            <a:ext cx="10569575" cy="1657350"/>
          </a:xfrm>
          <a:prstGeom prst="rect">
            <a:avLst/>
          </a:prstGeom>
          <a:gradFill rotWithShape="1">
            <a:gsLst>
              <a:gs pos="0">
                <a:srgbClr val="CCFFFF"/>
              </a:gs>
              <a:gs pos="100000">
                <a:srgbClr val="FFFFFF"/>
              </a:gs>
            </a:gsLst>
            <a:lin ang="2700000" scaled="1"/>
          </a:gradFill>
          <a:ln w="57150" algn="ctr">
            <a:solidFill>
              <a:schemeClr val="tx2"/>
            </a:solidFill>
            <a:miter lim="800000"/>
            <a:headEnd/>
            <a:tailEnd/>
          </a:ln>
          <a:effectLst>
            <a:outerShdw dist="25400" dir="5400000" rotWithShape="0">
              <a:srgbClr val="000000">
                <a:alpha val="43137"/>
              </a:srgbClr>
            </a:outerShdw>
          </a:effectLst>
        </p:spPr>
        <p:txBody>
          <a:bodyPr anchor="b"/>
          <a:lstStyle/>
          <a:p>
            <a:pPr algn="ctr">
              <a:lnSpc>
                <a:spcPct val="80000"/>
              </a:lnSpc>
            </a:pPr>
            <a:r>
              <a:rPr lang="uk-UA" sz="5400" b="1" i="1" dirty="0">
                <a:solidFill>
                  <a:srgbClr val="FF6699"/>
                </a:solidFill>
                <a:latin typeface="Book Antiqua" pitchFamily="18" charset="0"/>
              </a:rPr>
              <a:t>Кримський природний заповідник</a:t>
            </a:r>
            <a:endParaRPr lang="ru-RU" sz="5400" b="1" i="1" dirty="0">
              <a:solidFill>
                <a:srgbClr val="FF6699"/>
              </a:solidFill>
              <a:latin typeface="Book Antiqua" pitchFamily="18" charset="0"/>
            </a:endParaRPr>
          </a:p>
        </p:txBody>
      </p:sp>
      <p:sp>
        <p:nvSpPr>
          <p:cNvPr id="4" name="Заголовок 1"/>
          <p:cNvSpPr>
            <a:spLocks/>
          </p:cNvSpPr>
          <p:nvPr/>
        </p:nvSpPr>
        <p:spPr bwMode="auto">
          <a:xfrm>
            <a:off x="8425543" y="5143500"/>
            <a:ext cx="3641271" cy="1567543"/>
          </a:xfrm>
          <a:prstGeom prst="rect">
            <a:avLst/>
          </a:prstGeom>
          <a:gradFill rotWithShape="1">
            <a:gsLst>
              <a:gs pos="0">
                <a:srgbClr val="CCFFFF"/>
              </a:gs>
              <a:gs pos="100000">
                <a:srgbClr val="FFFFFF"/>
              </a:gs>
            </a:gsLst>
            <a:lin ang="2700000" scaled="1"/>
          </a:gradFill>
          <a:ln w="57150" algn="ctr">
            <a:solidFill>
              <a:schemeClr val="tx2"/>
            </a:solidFill>
            <a:miter lim="800000"/>
            <a:headEnd/>
            <a:tailEnd/>
          </a:ln>
          <a:effectLst>
            <a:outerShdw dist="25400" dir="5400000" rotWithShape="0">
              <a:srgbClr val="000000">
                <a:alpha val="43137"/>
              </a:srgbClr>
            </a:outerShdw>
          </a:effectLst>
        </p:spPr>
        <p:txBody>
          <a:bodyPr anchor="b"/>
          <a:lstStyle/>
          <a:p>
            <a:pPr algn="ctr">
              <a:lnSpc>
                <a:spcPct val="80000"/>
              </a:lnSpc>
            </a:pPr>
            <a:r>
              <a:rPr lang="uk-UA" sz="2400" b="1" i="1" dirty="0" smtClean="0">
                <a:solidFill>
                  <a:srgbClr val="FF6699"/>
                </a:solidFill>
                <a:latin typeface="Book Antiqua" pitchFamily="18" charset="0"/>
              </a:rPr>
              <a:t>Підготувала:</a:t>
            </a:r>
          </a:p>
          <a:p>
            <a:pPr algn="ctr">
              <a:lnSpc>
                <a:spcPct val="80000"/>
              </a:lnSpc>
            </a:pPr>
            <a:r>
              <a:rPr lang="uk-UA" sz="2100" dirty="0">
                <a:latin typeface="Book Antiqua" pitchFamily="18" charset="0"/>
              </a:rPr>
              <a:t>у</a:t>
            </a:r>
            <a:r>
              <a:rPr lang="uk-UA" sz="2100" dirty="0" smtClean="0">
                <a:latin typeface="Book Antiqua" pitchFamily="18" charset="0"/>
              </a:rPr>
              <a:t>чениця 32 групи</a:t>
            </a:r>
          </a:p>
          <a:p>
            <a:pPr algn="ctr">
              <a:lnSpc>
                <a:spcPct val="80000"/>
              </a:lnSpc>
            </a:pPr>
            <a:r>
              <a:rPr lang="uk-UA" sz="2100" dirty="0">
                <a:latin typeface="Book Antiqua" pitchFamily="18" charset="0"/>
              </a:rPr>
              <a:t>м</a:t>
            </a:r>
            <a:r>
              <a:rPr lang="uk-UA" sz="2100" dirty="0" smtClean="0">
                <a:latin typeface="Book Antiqua" pitchFamily="18" charset="0"/>
              </a:rPr>
              <a:t>іського ліцею при ЖДТУ</a:t>
            </a:r>
          </a:p>
          <a:p>
            <a:pPr algn="ctr">
              <a:lnSpc>
                <a:spcPct val="80000"/>
              </a:lnSpc>
            </a:pPr>
            <a:r>
              <a:rPr lang="uk-UA" sz="2100" dirty="0" err="1">
                <a:latin typeface="Book Antiqua" pitchFamily="18" charset="0"/>
              </a:rPr>
              <a:t>м</a:t>
            </a:r>
            <a:r>
              <a:rPr lang="uk-UA" sz="2100" dirty="0" err="1" smtClean="0">
                <a:latin typeface="Book Antiqua" pitchFamily="18" charset="0"/>
              </a:rPr>
              <a:t>.Житомира</a:t>
            </a:r>
            <a:endParaRPr lang="uk-UA" sz="2100" dirty="0" smtClean="0">
              <a:latin typeface="Book Antiqua" pitchFamily="18" charset="0"/>
            </a:endParaRPr>
          </a:p>
          <a:p>
            <a:pPr algn="ctr">
              <a:lnSpc>
                <a:spcPct val="80000"/>
              </a:lnSpc>
            </a:pPr>
            <a:r>
              <a:rPr lang="uk-UA" sz="2100" dirty="0" smtClean="0">
                <a:latin typeface="Book Antiqua" pitchFamily="18" charset="0"/>
              </a:rPr>
              <a:t>Шевченко Дарина</a:t>
            </a:r>
            <a:endParaRPr lang="ru-RU" sz="2100" dirty="0">
              <a:latin typeface="Book Antiqua" pitchFamily="18"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0" y="1481138"/>
            <a:ext cx="6927850" cy="5341937"/>
          </a:xfrm>
          <a:prstGeom prst="rect">
            <a:avLst/>
          </a:prstGeom>
          <a:gradFill rotWithShape="1">
            <a:gsLst>
              <a:gs pos="0">
                <a:srgbClr val="FFFFFF"/>
              </a:gs>
              <a:gs pos="100000">
                <a:srgbClr val="C5F4FF"/>
              </a:gs>
            </a:gsLst>
            <a:lin ang="2700000" scaled="1"/>
          </a:gradFill>
          <a:ln w="38100">
            <a:solidFill>
              <a:srgbClr val="FF6699"/>
            </a:solidFill>
            <a:miter lim="800000"/>
            <a:headEnd/>
            <a:tailEnd/>
          </a:ln>
          <a:effectLst/>
        </p:spPr>
        <p:txBody>
          <a:bodyPr>
            <a:spAutoFit/>
          </a:bodyPr>
          <a:lstStyle/>
          <a:p>
            <a:pPr indent="354013"/>
            <a:r>
              <a:rPr lang="ru-RU" sz="2200">
                <a:solidFill>
                  <a:schemeClr val="tx2"/>
                </a:solidFill>
              </a:rPr>
              <a:t>     </a:t>
            </a:r>
            <a:r>
              <a:rPr lang="ru-RU" sz="2000">
                <a:solidFill>
                  <a:schemeClr val="tx2"/>
                </a:solidFill>
              </a:rPr>
              <a:t>• </a:t>
            </a:r>
            <a:r>
              <a:rPr lang="ru-RU" sz="2000"/>
              <a:t>Тут зустрічається понад 200 видів хребетних тварин, у тому числі 37 видів ссавців, 160 — птахів, 10 — плазунів, 4 — земноводних і 6 аборигенних видів риб.</a:t>
            </a:r>
            <a:br>
              <a:rPr lang="ru-RU" sz="2000"/>
            </a:br>
            <a:endParaRPr lang="ru-RU" sz="2000"/>
          </a:p>
          <a:p>
            <a:pPr indent="354013"/>
            <a:r>
              <a:rPr lang="ru-RU" sz="2000">
                <a:solidFill>
                  <a:schemeClr val="tx2"/>
                </a:solidFill>
              </a:rPr>
              <a:t>      •</a:t>
            </a:r>
            <a:r>
              <a:rPr lang="ru-RU" sz="2000"/>
              <a:t> До Червоної книги України занесені 17 видів звірів, 31 вид птахів, 3 види риб, 8 видів рептилій з числа зареєстрованих у заповіднику. </a:t>
            </a:r>
          </a:p>
          <a:p>
            <a:pPr indent="354013"/>
            <a:endParaRPr lang="ru-RU" sz="2000"/>
          </a:p>
          <a:p>
            <a:pPr indent="354013"/>
            <a:r>
              <a:rPr lang="ru-RU" sz="2000">
                <a:solidFill>
                  <a:schemeClr val="tx2"/>
                </a:solidFill>
              </a:rPr>
              <a:t>      • </a:t>
            </a:r>
            <a:r>
              <a:rPr lang="ru-RU" sz="2000"/>
              <a:t>Основні представники фауни серед звірів: </a:t>
            </a:r>
          </a:p>
          <a:p>
            <a:pPr indent="354013"/>
            <a:r>
              <a:rPr lang="ru-RU" sz="2000"/>
              <a:t>олень благородний, сарна європейська, свиня дика, муфлон, куниця кам'яна, лисиця руда, вивірка телеутка, ласка, заєць сірий. </a:t>
            </a:r>
          </a:p>
          <a:p>
            <a:pPr indent="354013"/>
            <a:endParaRPr lang="ru-RU" sz="2000"/>
          </a:p>
          <a:p>
            <a:pPr indent="354013"/>
            <a:r>
              <a:rPr lang="ru-RU" sz="2000">
                <a:solidFill>
                  <a:schemeClr val="tx2"/>
                </a:solidFill>
              </a:rPr>
              <a:t>      •</a:t>
            </a:r>
            <a:r>
              <a:rPr lang="ru-RU" sz="2000"/>
              <a:t> Неподалік від галасливої гірської річки Альми знаходяться форелеві ставки.</a:t>
            </a:r>
            <a:endParaRPr lang="uk-UA" sz="2000"/>
          </a:p>
          <a:p>
            <a:pPr indent="354013">
              <a:buFontTx/>
              <a:buChar char="-"/>
            </a:pPr>
            <a:endParaRPr lang="ru-RU" sz="2000"/>
          </a:p>
        </p:txBody>
      </p:sp>
      <p:sp>
        <p:nvSpPr>
          <p:cNvPr id="2" name="Заголовок 1"/>
          <p:cNvSpPr>
            <a:spLocks/>
          </p:cNvSpPr>
          <p:nvPr/>
        </p:nvSpPr>
        <p:spPr bwMode="auto">
          <a:xfrm>
            <a:off x="0" y="250825"/>
            <a:ext cx="6824663" cy="976313"/>
          </a:xfrm>
          <a:prstGeom prst="rect">
            <a:avLst/>
          </a:prstGeom>
          <a:gradFill rotWithShape="1">
            <a:gsLst>
              <a:gs pos="0">
                <a:srgbClr val="FFFFFF"/>
              </a:gs>
              <a:gs pos="100000">
                <a:schemeClr val="bg1"/>
              </a:gs>
            </a:gsLst>
            <a:lin ang="5400000" scaled="1"/>
          </a:gradFill>
          <a:ln w="38100" algn="ctr">
            <a:solidFill>
              <a:srgbClr val="33CCCC"/>
            </a:solidFill>
            <a:miter lim="800000"/>
            <a:headEnd/>
            <a:tailEnd/>
          </a:ln>
          <a:effectLst>
            <a:outerShdw dist="25400" dir="5400000" rotWithShape="0">
              <a:srgbClr val="000000">
                <a:alpha val="43137"/>
              </a:srgbClr>
            </a:outerShdw>
          </a:effectLst>
        </p:spPr>
        <p:txBody>
          <a:bodyPr anchor="b"/>
          <a:lstStyle/>
          <a:p>
            <a:pPr algn="ctr">
              <a:lnSpc>
                <a:spcPct val="80000"/>
              </a:lnSpc>
            </a:pPr>
            <a:r>
              <a:rPr lang="uk-UA" sz="6600" b="1" i="1">
                <a:solidFill>
                  <a:schemeClr val="tx2"/>
                </a:solidFill>
                <a:latin typeface="Corbel" pitchFamily="34" charset="0"/>
              </a:rPr>
              <a:t>Фауна</a:t>
            </a:r>
            <a:endParaRPr lang="ru-RU" sz="6600" b="1" i="1">
              <a:solidFill>
                <a:schemeClr val="tx2"/>
              </a:solidFill>
              <a:latin typeface="Corbel" pitchFamily="34" charset="0"/>
            </a:endParaRPr>
          </a:p>
        </p:txBody>
      </p:sp>
      <p:pic>
        <p:nvPicPr>
          <p:cNvPr id="56329" name="Picture 9" descr="deer_b"/>
          <p:cNvPicPr>
            <a:picLocks noChangeAspect="1" noChangeArrowheads="1"/>
          </p:cNvPicPr>
          <p:nvPr/>
        </p:nvPicPr>
        <p:blipFill>
          <a:blip r:embed="rId2"/>
          <a:srcRect/>
          <a:stretch>
            <a:fillRect/>
          </a:stretch>
        </p:blipFill>
        <p:spPr bwMode="auto">
          <a:xfrm>
            <a:off x="7137400" y="261938"/>
            <a:ext cx="4851400" cy="6111875"/>
          </a:xfrm>
          <a:prstGeom prst="rect">
            <a:avLst/>
          </a:prstGeom>
          <a:noFill/>
          <a:ln w="57150">
            <a:solidFill>
              <a:srgbClr val="99CC00"/>
            </a:solidFill>
            <a:miter lim="800000"/>
            <a:headEnd/>
            <a:tailEnd/>
          </a:ln>
        </p:spPr>
      </p:pic>
      <p:sp>
        <p:nvSpPr>
          <p:cNvPr id="56330" name="Text Box 10"/>
          <p:cNvSpPr txBox="1">
            <a:spLocks noChangeArrowheads="1"/>
          </p:cNvSpPr>
          <p:nvPr/>
        </p:nvSpPr>
        <p:spPr bwMode="auto">
          <a:xfrm>
            <a:off x="9023350" y="5864225"/>
            <a:ext cx="2874963" cy="800100"/>
          </a:xfrm>
          <a:prstGeom prst="rect">
            <a:avLst/>
          </a:prstGeom>
          <a:gradFill rotWithShape="1">
            <a:gsLst>
              <a:gs pos="0">
                <a:schemeClr val="bg1"/>
              </a:gs>
              <a:gs pos="100000">
                <a:srgbClr val="FFFFFF"/>
              </a:gs>
            </a:gsLst>
            <a:lin ang="0" scaled="1"/>
          </a:gradFill>
          <a:ln w="38100">
            <a:solidFill>
              <a:srgbClr val="33CCCC"/>
            </a:solidFill>
            <a:miter lim="800000"/>
            <a:headEnd/>
            <a:tailEnd/>
          </a:ln>
          <a:effectLst/>
        </p:spPr>
        <p:txBody>
          <a:bodyPr>
            <a:spAutoFit/>
          </a:bodyPr>
          <a:lstStyle/>
          <a:p>
            <a:pPr algn="ctr">
              <a:spcBef>
                <a:spcPct val="50000"/>
              </a:spcBef>
            </a:pPr>
            <a:r>
              <a:rPr lang="uk-UA" sz="2200" b="1" i="1">
                <a:solidFill>
                  <a:schemeClr val="accent1"/>
                </a:solidFill>
                <a:latin typeface="Corbel" pitchFamily="34" charset="0"/>
              </a:rPr>
              <a:t>Олень благородний</a:t>
            </a:r>
            <a:endParaRPr lang="ru-RU" sz="2200" b="1" i="1">
              <a:solidFill>
                <a:schemeClr val="accent1"/>
              </a:solidFill>
              <a:latin typeface="Corbel" pitchFamily="34" charset="0"/>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5" name="Picture 9" descr="capreolus-serebrjanka-2009-08-11-ivanov"/>
          <p:cNvPicPr>
            <a:picLocks noChangeAspect="1" noChangeArrowheads="1"/>
          </p:cNvPicPr>
          <p:nvPr/>
        </p:nvPicPr>
        <p:blipFill>
          <a:blip r:embed="rId2"/>
          <a:srcRect/>
          <a:stretch>
            <a:fillRect/>
          </a:stretch>
        </p:blipFill>
        <p:spPr bwMode="auto">
          <a:xfrm>
            <a:off x="0" y="0"/>
            <a:ext cx="6057900" cy="3400425"/>
          </a:xfrm>
          <a:prstGeom prst="rect">
            <a:avLst/>
          </a:prstGeom>
          <a:noFill/>
        </p:spPr>
      </p:pic>
      <p:pic>
        <p:nvPicPr>
          <p:cNvPr id="29707" name="Picture 11" descr="25f04e0d30e5"/>
          <p:cNvPicPr>
            <a:picLocks noChangeAspect="1" noChangeArrowheads="1"/>
          </p:cNvPicPr>
          <p:nvPr/>
        </p:nvPicPr>
        <p:blipFill>
          <a:blip r:embed="rId3"/>
          <a:srcRect/>
          <a:stretch>
            <a:fillRect/>
          </a:stretch>
        </p:blipFill>
        <p:spPr bwMode="auto">
          <a:xfrm>
            <a:off x="6019800" y="3290888"/>
            <a:ext cx="6172200" cy="3567112"/>
          </a:xfrm>
          <a:prstGeom prst="rect">
            <a:avLst/>
          </a:prstGeom>
          <a:noFill/>
        </p:spPr>
      </p:pic>
      <p:pic>
        <p:nvPicPr>
          <p:cNvPr id="29709" name="Picture 13" descr="lisa_3"/>
          <p:cNvPicPr>
            <a:picLocks noChangeAspect="1" noChangeArrowheads="1"/>
          </p:cNvPicPr>
          <p:nvPr/>
        </p:nvPicPr>
        <p:blipFill>
          <a:blip r:embed="rId4"/>
          <a:srcRect/>
          <a:stretch>
            <a:fillRect/>
          </a:stretch>
        </p:blipFill>
        <p:spPr bwMode="auto">
          <a:xfrm>
            <a:off x="6048375" y="0"/>
            <a:ext cx="6143625" cy="3343275"/>
          </a:xfrm>
          <a:prstGeom prst="rect">
            <a:avLst/>
          </a:prstGeom>
          <a:noFill/>
        </p:spPr>
      </p:pic>
      <p:pic>
        <p:nvPicPr>
          <p:cNvPr id="29711" name="Picture 15" descr="%D0%93%D0%B4%D0%B5-%D0%B6%D0%B8%D0%B2%D0%B5%D1%82-%D0%BB%D0%B0%D1%81%D0%BA%D0%B0"/>
          <p:cNvPicPr>
            <a:picLocks noChangeAspect="1" noChangeArrowheads="1"/>
          </p:cNvPicPr>
          <p:nvPr/>
        </p:nvPicPr>
        <p:blipFill>
          <a:blip r:embed="rId5"/>
          <a:srcRect/>
          <a:stretch>
            <a:fillRect/>
          </a:stretch>
        </p:blipFill>
        <p:spPr bwMode="auto">
          <a:xfrm>
            <a:off x="0" y="3267075"/>
            <a:ext cx="6021388" cy="3590925"/>
          </a:xfrm>
          <a:prstGeom prst="rect">
            <a:avLst/>
          </a:prstGeom>
          <a:noFill/>
        </p:spPr>
      </p:pic>
      <p:sp>
        <p:nvSpPr>
          <p:cNvPr id="29712" name="Text Box 16"/>
          <p:cNvSpPr txBox="1">
            <a:spLocks noChangeArrowheads="1"/>
          </p:cNvSpPr>
          <p:nvPr/>
        </p:nvSpPr>
        <p:spPr bwMode="auto">
          <a:xfrm>
            <a:off x="9263063" y="2605088"/>
            <a:ext cx="2643187" cy="495300"/>
          </a:xfrm>
          <a:prstGeom prst="rect">
            <a:avLst/>
          </a:prstGeom>
          <a:gradFill rotWithShape="1">
            <a:gsLst>
              <a:gs pos="0">
                <a:schemeClr val="bg1"/>
              </a:gs>
              <a:gs pos="100000">
                <a:srgbClr val="FFFFFF"/>
              </a:gs>
            </a:gsLst>
            <a:lin ang="0" scaled="1"/>
          </a:gradFill>
          <a:ln w="38100">
            <a:solidFill>
              <a:schemeClr val="tx2"/>
            </a:solidFill>
            <a:miter lim="800000"/>
            <a:headEnd/>
            <a:tailEnd/>
          </a:ln>
          <a:effectLst/>
        </p:spPr>
        <p:txBody>
          <a:bodyPr>
            <a:spAutoFit/>
          </a:bodyPr>
          <a:lstStyle/>
          <a:p>
            <a:pPr algn="ctr">
              <a:spcBef>
                <a:spcPct val="50000"/>
              </a:spcBef>
            </a:pPr>
            <a:r>
              <a:rPr lang="uk-UA" sz="2400" b="1" i="1">
                <a:solidFill>
                  <a:schemeClr val="tx2"/>
                </a:solidFill>
                <a:latin typeface="Corbel" pitchFamily="34" charset="0"/>
              </a:rPr>
              <a:t>Лисиця руда</a:t>
            </a:r>
            <a:endParaRPr lang="ru-RU" sz="2400" b="1" i="1">
              <a:solidFill>
                <a:schemeClr val="tx2"/>
              </a:solidFill>
            </a:endParaRPr>
          </a:p>
        </p:txBody>
      </p:sp>
      <p:sp>
        <p:nvSpPr>
          <p:cNvPr id="29713" name="Text Box 17"/>
          <p:cNvSpPr txBox="1">
            <a:spLocks noChangeArrowheads="1"/>
          </p:cNvSpPr>
          <p:nvPr/>
        </p:nvSpPr>
        <p:spPr bwMode="auto">
          <a:xfrm>
            <a:off x="285750" y="2605088"/>
            <a:ext cx="3652838" cy="495300"/>
          </a:xfrm>
          <a:prstGeom prst="rect">
            <a:avLst/>
          </a:prstGeom>
          <a:gradFill rotWithShape="1">
            <a:gsLst>
              <a:gs pos="0">
                <a:schemeClr val="bg1"/>
              </a:gs>
              <a:gs pos="100000">
                <a:srgbClr val="FFFFFF"/>
              </a:gs>
            </a:gsLst>
            <a:lin ang="0" scaled="1"/>
          </a:gradFill>
          <a:ln w="38100">
            <a:solidFill>
              <a:srgbClr val="FF6699"/>
            </a:solidFill>
            <a:miter lim="800000"/>
            <a:headEnd/>
            <a:tailEnd/>
          </a:ln>
          <a:effectLst/>
        </p:spPr>
        <p:txBody>
          <a:bodyPr>
            <a:spAutoFit/>
          </a:bodyPr>
          <a:lstStyle/>
          <a:p>
            <a:pPr algn="ctr">
              <a:spcBef>
                <a:spcPct val="50000"/>
              </a:spcBef>
            </a:pPr>
            <a:r>
              <a:rPr lang="uk-UA" sz="2400" b="1" i="1">
                <a:solidFill>
                  <a:schemeClr val="tx2"/>
                </a:solidFill>
              </a:rPr>
              <a:t>Сарна європейська</a:t>
            </a:r>
            <a:endParaRPr lang="ru-RU" sz="2400" b="1" i="1">
              <a:solidFill>
                <a:schemeClr val="tx2"/>
              </a:solidFill>
            </a:endParaRPr>
          </a:p>
        </p:txBody>
      </p:sp>
      <p:sp>
        <p:nvSpPr>
          <p:cNvPr id="29714" name="Text Box 18"/>
          <p:cNvSpPr txBox="1">
            <a:spLocks noChangeArrowheads="1"/>
          </p:cNvSpPr>
          <p:nvPr/>
        </p:nvSpPr>
        <p:spPr bwMode="auto">
          <a:xfrm>
            <a:off x="9783763" y="6078538"/>
            <a:ext cx="2109787" cy="495300"/>
          </a:xfrm>
          <a:prstGeom prst="rect">
            <a:avLst/>
          </a:prstGeom>
          <a:gradFill rotWithShape="1">
            <a:gsLst>
              <a:gs pos="0">
                <a:schemeClr val="bg1"/>
              </a:gs>
              <a:gs pos="100000">
                <a:srgbClr val="FFFFFF"/>
              </a:gs>
            </a:gsLst>
            <a:lin ang="0" scaled="1"/>
          </a:gradFill>
          <a:ln w="38100">
            <a:solidFill>
              <a:srgbClr val="FF6699"/>
            </a:solidFill>
            <a:miter lim="800000"/>
            <a:headEnd/>
            <a:tailEnd/>
          </a:ln>
          <a:effectLst/>
        </p:spPr>
        <p:txBody>
          <a:bodyPr>
            <a:spAutoFit/>
          </a:bodyPr>
          <a:lstStyle/>
          <a:p>
            <a:pPr algn="ctr">
              <a:spcBef>
                <a:spcPct val="50000"/>
              </a:spcBef>
            </a:pPr>
            <a:r>
              <a:rPr lang="uk-UA" sz="2400" b="1" i="1">
                <a:solidFill>
                  <a:schemeClr val="tx2"/>
                </a:solidFill>
              </a:rPr>
              <a:t>Муфлон</a:t>
            </a:r>
            <a:endParaRPr lang="ru-RU" sz="2400" b="1" i="1">
              <a:solidFill>
                <a:schemeClr val="tx2"/>
              </a:solidFill>
            </a:endParaRPr>
          </a:p>
        </p:txBody>
      </p:sp>
      <p:sp>
        <p:nvSpPr>
          <p:cNvPr id="29715" name="Text Box 19"/>
          <p:cNvSpPr txBox="1">
            <a:spLocks noChangeArrowheads="1"/>
          </p:cNvSpPr>
          <p:nvPr/>
        </p:nvSpPr>
        <p:spPr bwMode="auto">
          <a:xfrm>
            <a:off x="265113" y="6103938"/>
            <a:ext cx="2109787" cy="495300"/>
          </a:xfrm>
          <a:prstGeom prst="rect">
            <a:avLst/>
          </a:prstGeom>
          <a:gradFill rotWithShape="1">
            <a:gsLst>
              <a:gs pos="0">
                <a:schemeClr val="bg1"/>
              </a:gs>
              <a:gs pos="100000">
                <a:srgbClr val="FFFFFF"/>
              </a:gs>
            </a:gsLst>
            <a:lin ang="0" scaled="1"/>
          </a:gradFill>
          <a:ln w="38100">
            <a:solidFill>
              <a:schemeClr val="tx2"/>
            </a:solidFill>
            <a:miter lim="800000"/>
            <a:headEnd/>
            <a:tailEnd/>
          </a:ln>
          <a:effectLst/>
        </p:spPr>
        <p:txBody>
          <a:bodyPr>
            <a:spAutoFit/>
          </a:bodyPr>
          <a:lstStyle/>
          <a:p>
            <a:pPr algn="ctr">
              <a:spcBef>
                <a:spcPct val="50000"/>
              </a:spcBef>
            </a:pPr>
            <a:r>
              <a:rPr lang="uk-UA" sz="2400" b="1" i="1">
                <a:solidFill>
                  <a:schemeClr val="tx2"/>
                </a:solidFill>
              </a:rPr>
              <a:t>Ласка</a:t>
            </a:r>
            <a:endParaRPr lang="ru-RU" sz="2400" b="1" i="1">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p:cNvSpPr>
          <p:nvPr/>
        </p:nvSpPr>
        <p:spPr bwMode="auto">
          <a:xfrm>
            <a:off x="0" y="276225"/>
            <a:ext cx="8545513" cy="1312863"/>
          </a:xfrm>
          <a:prstGeom prst="rect">
            <a:avLst/>
          </a:prstGeom>
          <a:gradFill rotWithShape="1">
            <a:gsLst>
              <a:gs pos="0">
                <a:srgbClr val="FFFFFF"/>
              </a:gs>
              <a:gs pos="100000">
                <a:schemeClr val="bg1"/>
              </a:gs>
            </a:gsLst>
            <a:lin ang="5400000" scaled="1"/>
          </a:gradFill>
          <a:ln w="38100" algn="ctr">
            <a:solidFill>
              <a:srgbClr val="33CCCC"/>
            </a:solidFill>
            <a:miter lim="800000"/>
            <a:headEnd/>
            <a:tailEnd/>
          </a:ln>
          <a:effectLst>
            <a:outerShdw dist="25400" dir="5400000" rotWithShape="0">
              <a:srgbClr val="000000">
                <a:alpha val="43137"/>
              </a:srgbClr>
            </a:outerShdw>
          </a:effectLst>
        </p:spPr>
        <p:txBody>
          <a:bodyPr anchor="b"/>
          <a:lstStyle/>
          <a:p>
            <a:pPr algn="ctr">
              <a:lnSpc>
                <a:spcPct val="80000"/>
              </a:lnSpc>
            </a:pPr>
            <a:r>
              <a:rPr lang="uk-UA" sz="4400" b="1" i="1">
                <a:solidFill>
                  <a:srgbClr val="FF6699"/>
                </a:solidFill>
                <a:latin typeface="Corbel" pitchFamily="34" charset="0"/>
              </a:rPr>
              <a:t>Наукова та освітня діяльність</a:t>
            </a:r>
            <a:endParaRPr lang="ru-RU" sz="4400" b="1" i="1">
              <a:solidFill>
                <a:srgbClr val="FF6699"/>
              </a:solidFill>
              <a:latin typeface="Corbel" pitchFamily="34" charset="0"/>
            </a:endParaRPr>
          </a:p>
        </p:txBody>
      </p:sp>
      <p:sp>
        <p:nvSpPr>
          <p:cNvPr id="30729" name="Text Box 9"/>
          <p:cNvSpPr txBox="1">
            <a:spLocks noChangeArrowheads="1"/>
          </p:cNvSpPr>
          <p:nvPr/>
        </p:nvSpPr>
        <p:spPr bwMode="auto">
          <a:xfrm>
            <a:off x="285750" y="1879600"/>
            <a:ext cx="6826250" cy="4397375"/>
          </a:xfrm>
          <a:prstGeom prst="rect">
            <a:avLst/>
          </a:prstGeom>
          <a:gradFill rotWithShape="1">
            <a:gsLst>
              <a:gs pos="0">
                <a:srgbClr val="FFFF99"/>
              </a:gs>
              <a:gs pos="100000">
                <a:srgbClr val="FFFFFF"/>
              </a:gs>
            </a:gsLst>
            <a:path path="rect">
              <a:fillToRect t="100000" r="100000"/>
            </a:path>
          </a:gradFill>
          <a:ln w="38100">
            <a:solidFill>
              <a:schemeClr val="tx2"/>
            </a:solidFill>
            <a:miter lim="800000"/>
            <a:headEnd/>
            <a:tailEnd/>
          </a:ln>
          <a:effectLst/>
        </p:spPr>
        <p:txBody>
          <a:bodyPr>
            <a:spAutoFit/>
          </a:bodyPr>
          <a:lstStyle/>
          <a:p>
            <a:pPr indent="265113">
              <a:spcBef>
                <a:spcPct val="50000"/>
              </a:spcBef>
            </a:pPr>
            <a:r>
              <a:rPr lang="ru-RU" sz="2000">
                <a:solidFill>
                  <a:srgbClr val="FF6699"/>
                </a:solidFill>
                <a:latin typeface="Corbel" pitchFamily="34" charset="0"/>
              </a:rPr>
              <a:t>• </a:t>
            </a:r>
            <a:r>
              <a:rPr lang="ru-RU" sz="2000">
                <a:latin typeface="Corbel" pitchFamily="34" charset="0"/>
              </a:rPr>
              <a:t>Кримський природний заповідник веде широку природоохоронну та освітню роботу. </a:t>
            </a:r>
          </a:p>
          <a:p>
            <a:pPr indent="265113">
              <a:spcBef>
                <a:spcPct val="50000"/>
              </a:spcBef>
            </a:pPr>
            <a:r>
              <a:rPr lang="ru-RU" sz="2000">
                <a:solidFill>
                  <a:srgbClr val="FF6699"/>
                </a:solidFill>
                <a:latin typeface="Corbel" pitchFamily="34" charset="0"/>
              </a:rPr>
              <a:t>• </a:t>
            </a:r>
            <a:r>
              <a:rPr lang="ru-RU" sz="2000">
                <a:latin typeface="Corbel" pitchFamily="34" charset="0"/>
              </a:rPr>
              <a:t>У музеї природи та дендрозоопарку експонуються найтиповіші представники рослинного і тваринного світу Криму. Екскурсантів знайомлять з типовими і унікальними гірсько-лісовими природними комплексами, рідкісними видами флори і фауни, а також з основами природоохоронного законодавства України.</a:t>
            </a:r>
          </a:p>
          <a:p>
            <a:pPr indent="265113">
              <a:spcBef>
                <a:spcPct val="50000"/>
              </a:spcBef>
            </a:pPr>
            <a:r>
              <a:rPr lang="ru-RU" sz="2000">
                <a:solidFill>
                  <a:srgbClr val="FF6699"/>
                </a:solidFill>
                <a:latin typeface="Corbel" pitchFamily="34" charset="0"/>
              </a:rPr>
              <a:t>•  </a:t>
            </a:r>
            <a:r>
              <a:rPr lang="ru-RU" sz="2000">
                <a:latin typeface="Corbel" pitchFamily="34" charset="0"/>
              </a:rPr>
              <a:t>З метою екологічного виховання населення в заповіднику обладнані для організованого відвідування рекреаційні ділянки та екскурсійні маршрути, багатьох відвідувачів приваблює печера Мармурова на нижньому плато Чатир-Дагу. </a:t>
            </a:r>
          </a:p>
        </p:txBody>
      </p:sp>
      <p:pic>
        <p:nvPicPr>
          <p:cNvPr id="30733" name="Picture 13" descr="romv1"/>
          <p:cNvPicPr>
            <a:picLocks noChangeAspect="1" noChangeArrowheads="1"/>
          </p:cNvPicPr>
          <p:nvPr/>
        </p:nvPicPr>
        <p:blipFill>
          <a:blip r:embed="rId2"/>
          <a:srcRect/>
          <a:stretch>
            <a:fillRect/>
          </a:stretch>
        </p:blipFill>
        <p:spPr bwMode="auto">
          <a:xfrm>
            <a:off x="7702550" y="1428750"/>
            <a:ext cx="4489450" cy="3021013"/>
          </a:xfrm>
          <a:prstGeom prst="rect">
            <a:avLst/>
          </a:prstGeom>
          <a:noFill/>
          <a:ln w="38100">
            <a:solidFill>
              <a:schemeClr val="accent1"/>
            </a:solidFill>
            <a:miter lim="800000"/>
            <a:headEnd/>
            <a:tailEnd/>
          </a:ln>
        </p:spPr>
      </p:pic>
      <p:pic>
        <p:nvPicPr>
          <p:cNvPr id="30735" name="Picture 15" descr="12701232"/>
          <p:cNvPicPr>
            <a:picLocks noChangeAspect="1" noChangeArrowheads="1"/>
          </p:cNvPicPr>
          <p:nvPr/>
        </p:nvPicPr>
        <p:blipFill>
          <a:blip r:embed="rId3"/>
          <a:srcRect/>
          <a:stretch>
            <a:fillRect/>
          </a:stretch>
        </p:blipFill>
        <p:spPr bwMode="auto">
          <a:xfrm>
            <a:off x="7380288" y="3948113"/>
            <a:ext cx="3454400" cy="2590800"/>
          </a:xfrm>
          <a:prstGeom prst="rect">
            <a:avLst/>
          </a:prstGeom>
          <a:noFill/>
          <a:ln w="38100">
            <a:solidFill>
              <a:srgbClr val="FFCC00"/>
            </a:solid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5" name="Picture 7" descr="1251295473_3849537718_31ef0ae3d3_o1"/>
          <p:cNvPicPr>
            <a:picLocks noChangeAspect="1" noChangeArrowheads="1"/>
          </p:cNvPicPr>
          <p:nvPr/>
        </p:nvPicPr>
        <p:blipFill>
          <a:blip r:embed="rId2"/>
          <a:srcRect/>
          <a:stretch>
            <a:fillRect/>
          </a:stretch>
        </p:blipFill>
        <p:spPr bwMode="auto">
          <a:xfrm>
            <a:off x="0" y="0"/>
            <a:ext cx="12192000" cy="6865938"/>
          </a:xfrm>
          <a:prstGeom prst="rect">
            <a:avLst/>
          </a:prstGeom>
          <a:noFill/>
        </p:spPr>
      </p:pic>
      <p:sp>
        <p:nvSpPr>
          <p:cNvPr id="27656" name="Text Box 8"/>
          <p:cNvSpPr txBox="1">
            <a:spLocks noChangeArrowheads="1"/>
          </p:cNvSpPr>
          <p:nvPr/>
        </p:nvSpPr>
        <p:spPr bwMode="auto">
          <a:xfrm>
            <a:off x="187325" y="5929313"/>
            <a:ext cx="6186488" cy="739775"/>
          </a:xfrm>
          <a:prstGeom prst="rect">
            <a:avLst/>
          </a:prstGeom>
          <a:gradFill rotWithShape="1">
            <a:gsLst>
              <a:gs pos="0">
                <a:schemeClr val="bg1"/>
              </a:gs>
              <a:gs pos="100000">
                <a:srgbClr val="FFFFFF"/>
              </a:gs>
            </a:gsLst>
            <a:lin ang="0" scaled="1"/>
          </a:gradFill>
          <a:ln w="38100">
            <a:solidFill>
              <a:srgbClr val="FF6699"/>
            </a:solidFill>
            <a:miter lim="800000"/>
            <a:headEnd/>
            <a:tailEnd/>
          </a:ln>
          <a:effectLst/>
        </p:spPr>
        <p:txBody>
          <a:bodyPr>
            <a:spAutoFit/>
          </a:bodyPr>
          <a:lstStyle/>
          <a:p>
            <a:pPr algn="ctr">
              <a:spcBef>
                <a:spcPct val="50000"/>
              </a:spcBef>
            </a:pPr>
            <a:r>
              <a:rPr lang="ru-RU" sz="2000" b="1" i="1">
                <a:solidFill>
                  <a:srgbClr val="0099FF"/>
                </a:solidFill>
              </a:rPr>
              <a:t>Печера Мармурова на нижньому плато Чатир-Дагу.</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image019"/>
          <p:cNvPicPr>
            <a:picLocks noChangeAspect="1" noChangeArrowheads="1"/>
          </p:cNvPicPr>
          <p:nvPr/>
        </p:nvPicPr>
        <p:blipFill>
          <a:blip r:embed="rId2"/>
          <a:srcRect/>
          <a:stretch>
            <a:fillRect/>
          </a:stretch>
        </p:blipFill>
        <p:spPr bwMode="auto">
          <a:xfrm>
            <a:off x="0" y="0"/>
            <a:ext cx="12192000" cy="6848475"/>
          </a:xfrm>
          <a:prstGeom prst="rect">
            <a:avLst/>
          </a:prstGeom>
          <a:noFill/>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61" name="Picture 17" descr="100345"/>
          <p:cNvPicPr>
            <a:picLocks noChangeAspect="1" noChangeArrowheads="1"/>
          </p:cNvPicPr>
          <p:nvPr/>
        </p:nvPicPr>
        <p:blipFill>
          <a:blip r:embed="rId2"/>
          <a:srcRect/>
          <a:stretch>
            <a:fillRect/>
          </a:stretch>
        </p:blipFill>
        <p:spPr bwMode="auto">
          <a:xfrm>
            <a:off x="0" y="-231775"/>
            <a:ext cx="12192000" cy="7077075"/>
          </a:xfrm>
          <a:prstGeom prst="rect">
            <a:avLst/>
          </a:prstGeom>
          <a:noFill/>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12" descr="ekonomi-illus"/>
          <p:cNvPicPr>
            <a:picLocks noChangeAspect="1" noChangeArrowheads="1"/>
          </p:cNvPicPr>
          <p:nvPr/>
        </p:nvPicPr>
        <p:blipFill>
          <a:blip r:embed="rId2"/>
          <a:srcRect/>
          <a:stretch>
            <a:fillRect/>
          </a:stretch>
        </p:blipFill>
        <p:spPr bwMode="auto">
          <a:xfrm>
            <a:off x="10009188" y="5495925"/>
            <a:ext cx="2182812" cy="1362075"/>
          </a:xfrm>
          <a:prstGeom prst="rect">
            <a:avLst/>
          </a:prstGeom>
          <a:noFill/>
          <a:ln w="9525">
            <a:noFill/>
            <a:miter lim="800000"/>
            <a:headEnd/>
            <a:tailEnd/>
          </a:ln>
        </p:spPr>
      </p:pic>
      <p:pic>
        <p:nvPicPr>
          <p:cNvPr id="32776" name="Picture 8" descr="IMG_9901__opuk_kerch_crimea_foto-beloplotova-com"/>
          <p:cNvPicPr>
            <a:picLocks noChangeAspect="1" noChangeArrowheads="1"/>
          </p:cNvPicPr>
          <p:nvPr/>
        </p:nvPicPr>
        <p:blipFill>
          <a:blip r:embed="rId3"/>
          <a:srcRect/>
          <a:stretch>
            <a:fillRect/>
          </a:stretch>
        </p:blipFill>
        <p:spPr bwMode="auto">
          <a:xfrm>
            <a:off x="0" y="-22225"/>
            <a:ext cx="12192000" cy="6880225"/>
          </a:xfrm>
          <a:prstGeom prst="rect">
            <a:avLst/>
          </a:prstGeom>
          <a:noFill/>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FotoNatureReserve_1B"/>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 name="Text Box 20"/>
          <p:cNvSpPr txBox="1">
            <a:spLocks noChangeArrowheads="1"/>
          </p:cNvSpPr>
          <p:nvPr/>
        </p:nvSpPr>
        <p:spPr bwMode="auto">
          <a:xfrm>
            <a:off x="222250" y="560388"/>
            <a:ext cx="6826250" cy="5486400"/>
          </a:xfrm>
          <a:prstGeom prst="rect">
            <a:avLst/>
          </a:prstGeom>
          <a:gradFill rotWithShape="1">
            <a:gsLst>
              <a:gs pos="0">
                <a:srgbClr val="FFFF99"/>
              </a:gs>
              <a:gs pos="100000">
                <a:srgbClr val="FFFFFF"/>
              </a:gs>
            </a:gsLst>
            <a:path path="rect">
              <a:fillToRect t="100000" r="100000"/>
            </a:path>
          </a:gradFill>
          <a:ln w="38100">
            <a:solidFill>
              <a:schemeClr val="tx2"/>
            </a:solidFill>
            <a:miter lim="800000"/>
            <a:headEnd/>
            <a:tailEnd/>
          </a:ln>
          <a:effectLst/>
        </p:spPr>
        <p:txBody>
          <a:bodyPr>
            <a:spAutoFit/>
          </a:bodyPr>
          <a:lstStyle/>
          <a:p>
            <a:pPr indent="265113"/>
            <a:r>
              <a:rPr lang="ru-RU" sz="2800" b="1" i="1">
                <a:solidFill>
                  <a:srgbClr val="FF6699"/>
                </a:solidFill>
                <a:latin typeface="Corbel" pitchFamily="34" charset="0"/>
              </a:rPr>
              <a:t>Кри́мський приро́дний запові́дник</a:t>
            </a:r>
            <a:r>
              <a:rPr lang="ru-RU" sz="2400">
                <a:solidFill>
                  <a:schemeClr val="tx2"/>
                </a:solidFill>
                <a:latin typeface="Corbel" pitchFamily="34" charset="0"/>
              </a:rPr>
              <a:t> </a:t>
            </a:r>
            <a:r>
              <a:rPr lang="ru-RU" sz="2400">
                <a:latin typeface="Corbel" pitchFamily="34" charset="0"/>
              </a:rPr>
              <a:t>—природоохоронна науково-дослідна установа загальнодержавного значення.</a:t>
            </a:r>
          </a:p>
          <a:p>
            <a:pPr indent="265113"/>
            <a:endParaRPr lang="ru-RU" sz="2400">
              <a:latin typeface="Corbel" pitchFamily="34" charset="0"/>
            </a:endParaRPr>
          </a:p>
          <a:p>
            <a:pPr indent="265113"/>
            <a:r>
              <a:rPr lang="ru-RU" sz="2400">
                <a:solidFill>
                  <a:srgbClr val="FF6699"/>
                </a:solidFill>
                <a:latin typeface="Corbel" pitchFamily="34" charset="0"/>
              </a:rPr>
              <a:t>•</a:t>
            </a:r>
            <a:r>
              <a:rPr lang="ru-RU" sz="2400">
                <a:latin typeface="Corbel" pitchFamily="34" charset="0"/>
              </a:rPr>
              <a:t> Це один з найбільших та один з найстарших в Україні заповідників. </a:t>
            </a:r>
          </a:p>
          <a:p>
            <a:pPr indent="265113"/>
            <a:endParaRPr lang="ru-RU" sz="2400">
              <a:solidFill>
                <a:schemeClr val="tx2"/>
              </a:solidFill>
              <a:latin typeface="Corbel" pitchFamily="34" charset="0"/>
            </a:endParaRPr>
          </a:p>
          <a:p>
            <a:pPr indent="265113"/>
            <a:r>
              <a:rPr lang="ru-RU" sz="2400">
                <a:solidFill>
                  <a:srgbClr val="FF6699"/>
                </a:solidFill>
                <a:latin typeface="Corbel" pitchFamily="34" charset="0"/>
              </a:rPr>
              <a:t>• </a:t>
            </a:r>
            <a:r>
              <a:rPr lang="ru-RU" sz="2400">
                <a:latin typeface="Corbel" pitchFamily="34" charset="0"/>
              </a:rPr>
              <a:t>У заповіднику охороняються найцінніші в Криму дубові, букові й кримськососнові ліси, унікальні реліктові угруповання тиса ягідного, ялівцю високого, а також місця оселення водоплавних і водно-болотних  птахів. </a:t>
            </a:r>
          </a:p>
          <a:p>
            <a:pPr indent="265113">
              <a:spcBef>
                <a:spcPct val="50000"/>
              </a:spcBef>
            </a:pPr>
            <a:endParaRPr lang="ru-RU" sz="2400">
              <a:latin typeface="Corbel" pitchFamily="34" charset="0"/>
            </a:endParaRPr>
          </a:p>
        </p:txBody>
      </p:sp>
      <p:pic>
        <p:nvPicPr>
          <p:cNvPr id="19478" name="Picture 22" descr="9"/>
          <p:cNvPicPr>
            <a:picLocks noChangeAspect="1" noChangeArrowheads="1"/>
          </p:cNvPicPr>
          <p:nvPr/>
        </p:nvPicPr>
        <p:blipFill>
          <a:blip r:embed="rId2"/>
          <a:srcRect/>
          <a:stretch>
            <a:fillRect/>
          </a:stretch>
        </p:blipFill>
        <p:spPr bwMode="auto">
          <a:xfrm>
            <a:off x="7207250" y="206375"/>
            <a:ext cx="4794250" cy="3162300"/>
          </a:xfrm>
          <a:prstGeom prst="rect">
            <a:avLst/>
          </a:prstGeom>
          <a:solidFill>
            <a:srgbClr val="FFCC00"/>
          </a:solidFill>
          <a:ln w="57150">
            <a:solidFill>
              <a:srgbClr val="FF6699"/>
            </a:solidFill>
            <a:miter lim="800000"/>
            <a:headEnd/>
            <a:tailEnd/>
          </a:ln>
        </p:spPr>
      </p:pic>
      <p:pic>
        <p:nvPicPr>
          <p:cNvPr id="19480" name="Picture 24" descr="1"/>
          <p:cNvPicPr>
            <a:picLocks noChangeAspect="1" noChangeArrowheads="1"/>
          </p:cNvPicPr>
          <p:nvPr/>
        </p:nvPicPr>
        <p:blipFill>
          <a:blip r:embed="rId3"/>
          <a:srcRect/>
          <a:stretch>
            <a:fillRect/>
          </a:stretch>
        </p:blipFill>
        <p:spPr bwMode="auto">
          <a:xfrm>
            <a:off x="7224713" y="3582988"/>
            <a:ext cx="4760912" cy="3084512"/>
          </a:xfrm>
          <a:prstGeom prst="rect">
            <a:avLst/>
          </a:prstGeom>
          <a:noFill/>
          <a:ln w="57150">
            <a:solidFill>
              <a:srgbClr val="00CCFF"/>
            </a:solid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51a9cc15e2b3f"/>
          <p:cNvPicPr>
            <a:picLocks noChangeAspect="1" noChangeArrowheads="1"/>
          </p:cNvPicPr>
          <p:nvPr/>
        </p:nvPicPr>
        <p:blipFill>
          <a:blip r:embed="rId2"/>
          <a:srcRect/>
          <a:stretch>
            <a:fillRect/>
          </a:stretch>
        </p:blipFill>
        <p:spPr bwMode="auto">
          <a:xfrm>
            <a:off x="0" y="0"/>
            <a:ext cx="9110663" cy="6858000"/>
          </a:xfrm>
          <a:prstGeom prst="rect">
            <a:avLst/>
          </a:prstGeom>
          <a:noFill/>
        </p:spPr>
      </p:pic>
      <p:sp>
        <p:nvSpPr>
          <p:cNvPr id="20487" name="Text Box 7"/>
          <p:cNvSpPr txBox="1">
            <a:spLocks noChangeArrowheads="1"/>
          </p:cNvSpPr>
          <p:nvPr/>
        </p:nvSpPr>
        <p:spPr bwMode="auto">
          <a:xfrm>
            <a:off x="4954588" y="0"/>
            <a:ext cx="7237412" cy="6835775"/>
          </a:xfrm>
          <a:prstGeom prst="rect">
            <a:avLst/>
          </a:prstGeom>
          <a:gradFill rotWithShape="1">
            <a:gsLst>
              <a:gs pos="0">
                <a:srgbClr val="FFFFFF"/>
              </a:gs>
              <a:gs pos="100000">
                <a:srgbClr val="C5F4FF"/>
              </a:gs>
            </a:gsLst>
            <a:lin ang="2700000" scaled="1"/>
          </a:gradFill>
          <a:ln w="38100">
            <a:solidFill>
              <a:srgbClr val="FF6699"/>
            </a:solidFill>
            <a:miter lim="800000"/>
            <a:headEnd/>
            <a:tailEnd/>
          </a:ln>
          <a:effectLst/>
        </p:spPr>
        <p:txBody>
          <a:bodyPr>
            <a:spAutoFit/>
          </a:bodyPr>
          <a:lstStyle/>
          <a:p>
            <a:pPr indent="354013"/>
            <a:r>
              <a:rPr lang="ru-RU" sz="2000">
                <a:latin typeface="Corbel" pitchFamily="34" charset="0"/>
              </a:rPr>
              <a:t>    </a:t>
            </a:r>
            <a:r>
              <a:rPr lang="ru-RU" sz="2000">
                <a:solidFill>
                  <a:schemeClr val="tx2"/>
                </a:solidFill>
                <a:latin typeface="Corbel" pitchFamily="34" charset="0"/>
              </a:rPr>
              <a:t>• </a:t>
            </a:r>
            <a:r>
              <a:rPr lang="ru-RU" sz="2000">
                <a:latin typeface="Corbel" pitchFamily="34" charset="0"/>
              </a:rPr>
              <a:t>Історія заповідання території, що входить нині до Кримського природного заповідника, починається з організації у1913 році «Заказника императорских охот» на площі 3705 га. </a:t>
            </a:r>
          </a:p>
          <a:p>
            <a:pPr indent="354013"/>
            <a:endParaRPr lang="ru-RU" sz="2000">
              <a:latin typeface="Corbel" pitchFamily="34" charset="0"/>
            </a:endParaRPr>
          </a:p>
          <a:p>
            <a:pPr indent="354013"/>
            <a:r>
              <a:rPr lang="ru-RU" sz="2000">
                <a:solidFill>
                  <a:schemeClr val="tx2"/>
                </a:solidFill>
                <a:latin typeface="Corbel" pitchFamily="34" charset="0"/>
              </a:rPr>
              <a:t>    •</a:t>
            </a:r>
            <a:r>
              <a:rPr lang="ru-RU" sz="2000">
                <a:solidFill>
                  <a:srgbClr val="FF6699"/>
                </a:solidFill>
                <a:latin typeface="Corbel" pitchFamily="34" charset="0"/>
              </a:rPr>
              <a:t> </a:t>
            </a:r>
            <a:r>
              <a:rPr lang="ru-RU" sz="2000">
                <a:latin typeface="Corbel" pitchFamily="34" charset="0"/>
              </a:rPr>
              <a:t>У 1917 році з ініціативи Кримського товариства натуралістів та природолюбів цю територію було оголошено Національним заповідником. Проте справжнім «днем народження» заповідника можна вважати 30 липня 1923 року, коли на площі 16 350 га Декретом Ради Народних Комісарів РСФСР було створено Кримський державний заповідник.</a:t>
            </a:r>
          </a:p>
          <a:p>
            <a:pPr indent="354013"/>
            <a:r>
              <a:rPr lang="ru-RU" sz="2000">
                <a:latin typeface="Corbel" pitchFamily="34" charset="0"/>
              </a:rPr>
              <a:t>  </a:t>
            </a:r>
          </a:p>
          <a:p>
            <a:pPr indent="354013"/>
            <a:r>
              <a:rPr lang="ru-RU" sz="2000">
                <a:solidFill>
                  <a:schemeClr val="tx2"/>
                </a:solidFill>
                <a:latin typeface="Corbel" pitchFamily="34" charset="0"/>
              </a:rPr>
              <a:t>    •</a:t>
            </a:r>
            <a:r>
              <a:rPr lang="ru-RU" sz="2000">
                <a:latin typeface="Corbel" pitchFamily="34" charset="0"/>
              </a:rPr>
              <a:t> У 1925 році його площа розширюється до 23 тис. га. З цього часу розпочинається науково-дослідна робота, обладнуються метеостанція, лабораторія, музей природи, таксодермічна майстерня. </a:t>
            </a:r>
          </a:p>
          <a:p>
            <a:pPr indent="354013"/>
            <a:endParaRPr lang="ru-RU" sz="2000">
              <a:latin typeface="Corbel" pitchFamily="34" charset="0"/>
            </a:endParaRPr>
          </a:p>
          <a:p>
            <a:pPr indent="354013"/>
            <a:r>
              <a:rPr lang="ru-RU" sz="2000">
                <a:solidFill>
                  <a:schemeClr val="tx2"/>
                </a:solidFill>
                <a:latin typeface="Corbel" pitchFamily="34" charset="0"/>
              </a:rPr>
              <a:t>     •</a:t>
            </a:r>
            <a:r>
              <a:rPr lang="ru-RU" sz="2000">
                <a:latin typeface="Corbel" pitchFamily="34" charset="0"/>
              </a:rPr>
              <a:t> У 1957 році заповідник було реорганізовано у Кримське державне заповідно-мисливське господарство, і тільки у 1991 році постановою Ради Міністрів УРСР від 29 червня № 64 цій території повернено статус заповідника.</a:t>
            </a:r>
            <a:endParaRPr lang="ru-RU" sz="2400">
              <a:latin typeface="Corbel" pitchFamily="34" charset="0"/>
            </a:endParaRPr>
          </a:p>
        </p:txBody>
      </p:sp>
      <p:sp>
        <p:nvSpPr>
          <p:cNvPr id="2" name="Заголовок 1"/>
          <p:cNvSpPr>
            <a:spLocks/>
          </p:cNvSpPr>
          <p:nvPr/>
        </p:nvSpPr>
        <p:spPr bwMode="auto">
          <a:xfrm>
            <a:off x="658813" y="231775"/>
            <a:ext cx="3946525" cy="682625"/>
          </a:xfrm>
          <a:prstGeom prst="rect">
            <a:avLst/>
          </a:prstGeom>
          <a:gradFill rotWithShape="1">
            <a:gsLst>
              <a:gs pos="0">
                <a:srgbClr val="FFFFFF"/>
              </a:gs>
              <a:gs pos="100000">
                <a:schemeClr val="bg1"/>
              </a:gs>
            </a:gsLst>
            <a:lin ang="5400000" scaled="1"/>
          </a:gradFill>
          <a:ln w="38100" algn="ctr">
            <a:solidFill>
              <a:srgbClr val="33CCCC"/>
            </a:solidFill>
            <a:miter lim="800000"/>
            <a:headEnd/>
            <a:tailEnd/>
          </a:ln>
          <a:effectLst>
            <a:outerShdw dist="25400" dir="5400000" rotWithShape="0">
              <a:srgbClr val="000000">
                <a:alpha val="43137"/>
              </a:srgbClr>
            </a:outerShdw>
          </a:effectLst>
        </p:spPr>
        <p:txBody>
          <a:bodyPr anchor="b"/>
          <a:lstStyle/>
          <a:p>
            <a:pPr algn="ctr">
              <a:lnSpc>
                <a:spcPct val="80000"/>
              </a:lnSpc>
            </a:pPr>
            <a:r>
              <a:rPr lang="uk-UA" sz="4000" b="1" i="1">
                <a:solidFill>
                  <a:schemeClr val="tx2"/>
                </a:solidFill>
                <a:latin typeface="Corbel" pitchFamily="34" charset="0"/>
              </a:rPr>
              <a:t>Історія</a:t>
            </a:r>
            <a:endParaRPr lang="ru-RU" sz="4000" b="1" i="1">
              <a:solidFill>
                <a:schemeClr val="tx2"/>
              </a:solidFill>
              <a:latin typeface="Corbel" pitchFamily="34"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Text Box 10"/>
          <p:cNvSpPr txBox="1">
            <a:spLocks noChangeArrowheads="1"/>
          </p:cNvSpPr>
          <p:nvPr/>
        </p:nvSpPr>
        <p:spPr bwMode="auto">
          <a:xfrm>
            <a:off x="268288" y="1695450"/>
            <a:ext cx="5160962" cy="3911600"/>
          </a:xfrm>
          <a:prstGeom prst="rect">
            <a:avLst/>
          </a:prstGeom>
          <a:gradFill rotWithShape="1">
            <a:gsLst>
              <a:gs pos="0">
                <a:srgbClr val="FFFFFF"/>
              </a:gs>
              <a:gs pos="100000">
                <a:schemeClr val="bg2"/>
              </a:gs>
            </a:gsLst>
            <a:lin ang="5400000" scaled="1"/>
          </a:gradFill>
          <a:ln w="38100">
            <a:solidFill>
              <a:schemeClr val="tx2"/>
            </a:solidFill>
            <a:miter lim="800000"/>
            <a:headEnd/>
            <a:tailEnd/>
          </a:ln>
          <a:effectLst/>
        </p:spPr>
        <p:txBody>
          <a:bodyPr>
            <a:spAutoFit/>
          </a:bodyPr>
          <a:lstStyle/>
          <a:p>
            <a:r>
              <a:rPr lang="ru-RU" sz="2800">
                <a:solidFill>
                  <a:srgbClr val="FF6699"/>
                </a:solidFill>
                <a:latin typeface="Corbel" pitchFamily="34" charset="0"/>
              </a:rPr>
              <a:t>Середня річна температура:</a:t>
            </a:r>
            <a:r>
              <a:rPr lang="ru-RU" sz="2800">
                <a:latin typeface="Corbel" pitchFamily="34" charset="0"/>
              </a:rPr>
              <a:t> </a:t>
            </a:r>
          </a:p>
          <a:p>
            <a:r>
              <a:rPr lang="ru-RU" sz="2800">
                <a:solidFill>
                  <a:schemeClr val="tx2"/>
                </a:solidFill>
                <a:latin typeface="Corbel" pitchFamily="34" charset="0"/>
              </a:rPr>
              <a:t>•</a:t>
            </a:r>
            <a:r>
              <a:rPr lang="ru-RU" sz="2800">
                <a:latin typeface="Corbel" pitchFamily="34" charset="0"/>
              </a:rPr>
              <a:t> січня — + 4 °C</a:t>
            </a:r>
          </a:p>
          <a:p>
            <a:r>
              <a:rPr lang="ru-RU" sz="2800">
                <a:solidFill>
                  <a:schemeClr val="tx2"/>
                </a:solidFill>
                <a:latin typeface="Corbel" pitchFamily="34" charset="0"/>
              </a:rPr>
              <a:t>•</a:t>
            </a:r>
            <a:r>
              <a:rPr lang="ru-RU" sz="2800">
                <a:latin typeface="Corbel" pitchFamily="34" charset="0"/>
              </a:rPr>
              <a:t> червня — + 22 °C.</a:t>
            </a:r>
          </a:p>
          <a:p>
            <a:endParaRPr lang="ru-RU" sz="2800">
              <a:latin typeface="Corbel" pitchFamily="34" charset="0"/>
            </a:endParaRPr>
          </a:p>
          <a:p>
            <a:r>
              <a:rPr lang="ru-RU" sz="2800">
                <a:solidFill>
                  <a:srgbClr val="FF6699"/>
                </a:solidFill>
                <a:latin typeface="Corbel" pitchFamily="34" charset="0"/>
              </a:rPr>
              <a:t>Річна сума опадів:</a:t>
            </a:r>
          </a:p>
          <a:p>
            <a:r>
              <a:rPr lang="ru-RU" sz="2800">
                <a:solidFill>
                  <a:schemeClr val="tx2"/>
                </a:solidFill>
                <a:latin typeface="Corbel" pitchFamily="34" charset="0"/>
              </a:rPr>
              <a:t>•</a:t>
            </a:r>
            <a:r>
              <a:rPr lang="ru-RU" sz="2800">
                <a:latin typeface="Corbel" pitchFamily="34" charset="0"/>
              </a:rPr>
              <a:t> на вершинах — 1000–1100 мм</a:t>
            </a:r>
          </a:p>
          <a:p>
            <a:r>
              <a:rPr lang="ru-RU" sz="2800">
                <a:solidFill>
                  <a:schemeClr val="tx2"/>
                </a:solidFill>
                <a:latin typeface="Corbel" pitchFamily="34" charset="0"/>
              </a:rPr>
              <a:t>•</a:t>
            </a:r>
            <a:r>
              <a:rPr lang="ru-RU" sz="2800">
                <a:latin typeface="Corbel" pitchFamily="34" charset="0"/>
              </a:rPr>
              <a:t> в низинах — 430–470 мм.</a:t>
            </a:r>
          </a:p>
          <a:p>
            <a:endParaRPr lang="uk-UA" sz="2800">
              <a:latin typeface="Corbel" pitchFamily="34" charset="0"/>
            </a:endParaRPr>
          </a:p>
          <a:p>
            <a:endParaRPr lang="ru-RU" sz="2400">
              <a:latin typeface="Corbel" pitchFamily="34" charset="0"/>
            </a:endParaRPr>
          </a:p>
        </p:txBody>
      </p:sp>
      <p:sp>
        <p:nvSpPr>
          <p:cNvPr id="2" name="Заголовок 1"/>
          <p:cNvSpPr>
            <a:spLocks/>
          </p:cNvSpPr>
          <p:nvPr/>
        </p:nvSpPr>
        <p:spPr bwMode="auto">
          <a:xfrm>
            <a:off x="363538" y="584200"/>
            <a:ext cx="5038725" cy="917575"/>
          </a:xfrm>
          <a:prstGeom prst="rect">
            <a:avLst/>
          </a:prstGeom>
          <a:gradFill rotWithShape="1">
            <a:gsLst>
              <a:gs pos="0">
                <a:srgbClr val="FFFFFF"/>
              </a:gs>
              <a:gs pos="100000">
                <a:schemeClr val="bg1"/>
              </a:gs>
            </a:gsLst>
            <a:lin ang="5400000" scaled="1"/>
          </a:gradFill>
          <a:ln w="38100" algn="ctr">
            <a:solidFill>
              <a:srgbClr val="33CCCC"/>
            </a:solidFill>
            <a:miter lim="800000"/>
            <a:headEnd/>
            <a:tailEnd/>
          </a:ln>
          <a:effectLst>
            <a:outerShdw dist="25400" dir="5400000" rotWithShape="0">
              <a:srgbClr val="000000">
                <a:alpha val="43137"/>
              </a:srgbClr>
            </a:outerShdw>
          </a:effectLst>
        </p:spPr>
        <p:txBody>
          <a:bodyPr anchor="b"/>
          <a:lstStyle/>
          <a:p>
            <a:pPr algn="ctr">
              <a:lnSpc>
                <a:spcPct val="80000"/>
              </a:lnSpc>
            </a:pPr>
            <a:r>
              <a:rPr lang="uk-UA" sz="4800" b="1" i="1">
                <a:solidFill>
                  <a:schemeClr val="tx2"/>
                </a:solidFill>
                <a:latin typeface="Corbel" pitchFamily="34" charset="0"/>
              </a:rPr>
              <a:t>Клімат</a:t>
            </a:r>
            <a:endParaRPr lang="ru-RU" sz="4800" b="1" i="1">
              <a:solidFill>
                <a:schemeClr val="tx2"/>
              </a:solidFill>
              <a:latin typeface="Corbel" pitchFamily="34" charset="0"/>
            </a:endParaRPr>
          </a:p>
        </p:txBody>
      </p:sp>
      <p:pic>
        <p:nvPicPr>
          <p:cNvPr id="21521" name="Picture 17" descr="56254856_A_425_A_0388_Iyun_2005"/>
          <p:cNvPicPr>
            <a:picLocks noChangeAspect="1" noChangeArrowheads="1"/>
          </p:cNvPicPr>
          <p:nvPr/>
        </p:nvPicPr>
        <p:blipFill>
          <a:blip r:embed="rId2"/>
          <a:srcRect/>
          <a:stretch>
            <a:fillRect/>
          </a:stretch>
        </p:blipFill>
        <p:spPr bwMode="auto">
          <a:xfrm>
            <a:off x="5611813" y="649288"/>
            <a:ext cx="6261100" cy="5514975"/>
          </a:xfrm>
          <a:prstGeom prst="rect">
            <a:avLst/>
          </a:prstGeom>
          <a:noFill/>
          <a:ln w="57150">
            <a:solidFill>
              <a:schemeClr val="accent1"/>
            </a:solid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68300" y="1209675"/>
            <a:ext cx="7150100" cy="1381125"/>
          </a:xfrm>
          <a:solidFill>
            <a:schemeClr val="bg2">
              <a:lumMod val="90000"/>
            </a:schemeClr>
          </a:solidFill>
          <a:ln w="38100"/>
        </p:spPr>
        <p:style>
          <a:lnRef idx="1">
            <a:schemeClr val="accent3"/>
          </a:lnRef>
          <a:fillRef idx="2">
            <a:schemeClr val="accent3"/>
          </a:fillRef>
          <a:effectRef idx="1">
            <a:schemeClr val="accent3"/>
          </a:effectRef>
          <a:fontRef idx="minor">
            <a:schemeClr val="dk1"/>
          </a:fontRef>
        </p:style>
        <p:txBody>
          <a:bodyPr>
            <a:normAutofit/>
          </a:bodyPr>
          <a:lstStyle/>
          <a:p>
            <a:pPr marL="0" indent="228600" algn="ctr" eaLnBrk="1" hangingPunct="1">
              <a:lnSpc>
                <a:spcPct val="100000"/>
              </a:lnSpc>
              <a:spcBef>
                <a:spcPct val="0"/>
              </a:spcBef>
              <a:buFont typeface="Wingdings" pitchFamily="2" charset="2"/>
              <a:buNone/>
            </a:pPr>
            <a:r>
              <a:rPr lang="ru-RU" smtClean="0">
                <a:solidFill>
                  <a:schemeClr val="tx1"/>
                </a:solidFill>
                <a:latin typeface="Corbel" pitchFamily="34" charset="0"/>
              </a:rPr>
              <a:t>До складу заповідника входять 5 лісництв та Роздольненська орнітологічна філія «Лебедині острови».</a:t>
            </a:r>
            <a:endParaRPr lang="uk-UA" smtClean="0">
              <a:solidFill>
                <a:schemeClr val="tx1"/>
              </a:solidFill>
              <a:latin typeface="Corbel" pitchFamily="34" charset="0"/>
            </a:endParaRPr>
          </a:p>
        </p:txBody>
      </p:sp>
      <p:sp>
        <p:nvSpPr>
          <p:cNvPr id="6" name="Прямоугольник 5"/>
          <p:cNvSpPr/>
          <p:nvPr/>
        </p:nvSpPr>
        <p:spPr>
          <a:xfrm>
            <a:off x="4392613" y="2962275"/>
            <a:ext cx="7799387" cy="1795463"/>
          </a:xfrm>
          <a:prstGeom prst="rect">
            <a:avLst/>
          </a:prstGeom>
          <a:solidFill>
            <a:schemeClr val="accent4">
              <a:lumMod val="20000"/>
              <a:lumOff val="80000"/>
            </a:schemeClr>
          </a:solidFill>
          <a:ln w="28575"/>
        </p:spPr>
        <p:style>
          <a:lnRef idx="1">
            <a:schemeClr val="accent4"/>
          </a:lnRef>
          <a:fillRef idx="2">
            <a:schemeClr val="accent4"/>
          </a:fillRef>
          <a:effectRef idx="1">
            <a:schemeClr val="accent4"/>
          </a:effectRef>
          <a:fontRef idx="minor">
            <a:schemeClr val="dk1"/>
          </a:fontRef>
        </p:style>
        <p:txBody>
          <a:bodyPr>
            <a:spAutoFit/>
          </a:bodyPr>
          <a:lstStyle/>
          <a:p>
            <a:pPr indent="228600" algn="ctr">
              <a:buClr>
                <a:schemeClr val="bg2"/>
              </a:buClr>
              <a:buSzPct val="90000"/>
              <a:buFont typeface="Wingdings" pitchFamily="2" charset="2"/>
              <a:buNone/>
            </a:pPr>
            <a:r>
              <a:rPr lang="ru-RU" sz="2200">
                <a:solidFill>
                  <a:schemeClr val="tx1"/>
                </a:solidFill>
                <a:latin typeface="Corbel" pitchFamily="34" charset="0"/>
                <a:cs typeface="Arial" charset="0"/>
              </a:rPr>
              <a:t>Загальна площа заповідника становить 44 175 га, з яких 9 612 га — водна акваторія Каркінітської затоки Чорного моря, в тому числі острови — 52 га, що безпосередньо прилягають до орнітологічної філії «Лебедині острови». </a:t>
            </a:r>
          </a:p>
          <a:p>
            <a:pPr indent="228600"/>
            <a:endParaRPr lang="uk-UA" sz="2200">
              <a:solidFill>
                <a:srgbClr val="000000"/>
              </a:solidFill>
              <a:latin typeface="Corbel" pitchFamily="34" charset="0"/>
              <a:cs typeface="Arial" charset="0"/>
            </a:endParaRPr>
          </a:p>
        </p:txBody>
      </p:sp>
      <p:sp>
        <p:nvSpPr>
          <p:cNvPr id="2" name="Заголовок 1"/>
          <p:cNvSpPr>
            <a:spLocks/>
          </p:cNvSpPr>
          <p:nvPr/>
        </p:nvSpPr>
        <p:spPr bwMode="auto">
          <a:xfrm>
            <a:off x="220663" y="276225"/>
            <a:ext cx="7897812" cy="798513"/>
          </a:xfrm>
          <a:prstGeom prst="rect">
            <a:avLst/>
          </a:prstGeom>
          <a:gradFill rotWithShape="1">
            <a:gsLst>
              <a:gs pos="0">
                <a:srgbClr val="FFFFFF"/>
              </a:gs>
              <a:gs pos="100000">
                <a:schemeClr val="bg1"/>
              </a:gs>
            </a:gsLst>
            <a:lin ang="5400000" scaled="1"/>
          </a:gradFill>
          <a:ln w="38100" algn="ctr">
            <a:solidFill>
              <a:srgbClr val="33CCCC"/>
            </a:solidFill>
            <a:miter lim="800000"/>
            <a:headEnd/>
            <a:tailEnd/>
          </a:ln>
          <a:effectLst>
            <a:outerShdw dist="25400" dir="5400000" rotWithShape="0">
              <a:srgbClr val="000000">
                <a:alpha val="43137"/>
              </a:srgbClr>
            </a:outerShdw>
          </a:effectLst>
        </p:spPr>
        <p:txBody>
          <a:bodyPr anchor="b"/>
          <a:lstStyle/>
          <a:p>
            <a:pPr algn="ctr">
              <a:lnSpc>
                <a:spcPct val="80000"/>
              </a:lnSpc>
            </a:pPr>
            <a:r>
              <a:rPr lang="uk-UA" sz="4400" b="1" i="1">
                <a:solidFill>
                  <a:srgbClr val="FF6699"/>
                </a:solidFill>
                <a:latin typeface="Corbel" pitchFamily="34" charset="0"/>
              </a:rPr>
              <a:t>Загальна характеристика</a:t>
            </a:r>
            <a:endParaRPr lang="ru-RU" sz="4400" b="1" i="1">
              <a:solidFill>
                <a:srgbClr val="FF6699"/>
              </a:solidFill>
              <a:latin typeface="Corbel" pitchFamily="34" charset="0"/>
            </a:endParaRPr>
          </a:p>
        </p:txBody>
      </p:sp>
      <p:sp>
        <p:nvSpPr>
          <p:cNvPr id="22537" name="Text Box 9"/>
          <p:cNvSpPr txBox="1">
            <a:spLocks noChangeArrowheads="1"/>
          </p:cNvSpPr>
          <p:nvPr/>
        </p:nvSpPr>
        <p:spPr bwMode="auto">
          <a:xfrm>
            <a:off x="236538" y="5387975"/>
            <a:ext cx="6704012" cy="1470025"/>
          </a:xfrm>
          <a:prstGeom prst="rect">
            <a:avLst/>
          </a:prstGeom>
          <a:gradFill rotWithShape="1">
            <a:gsLst>
              <a:gs pos="0">
                <a:srgbClr val="FFFFFF"/>
              </a:gs>
              <a:gs pos="100000">
                <a:srgbClr val="F9CBEF"/>
              </a:gs>
            </a:gsLst>
            <a:lin ang="2700000" scaled="1"/>
          </a:gradFill>
          <a:ln w="38100">
            <a:solidFill>
              <a:schemeClr val="accent1"/>
            </a:solidFill>
            <a:miter lim="800000"/>
            <a:headEnd/>
            <a:tailEnd/>
          </a:ln>
        </p:spPr>
        <p:txBody>
          <a:bodyPr>
            <a:spAutoFit/>
          </a:bodyPr>
          <a:lstStyle/>
          <a:p>
            <a:pPr algn="ctr">
              <a:buClr>
                <a:schemeClr val="bg2"/>
              </a:buClr>
              <a:buSzPct val="90000"/>
              <a:buFont typeface="Wingdings" pitchFamily="2" charset="2"/>
              <a:buNone/>
            </a:pPr>
            <a:r>
              <a:rPr lang="ru-RU" sz="2200">
                <a:latin typeface="Corbel" pitchFamily="34" charset="0"/>
              </a:rPr>
              <a:t>Під охороною Кримського природного заповідника перебуває Каркінітський орнітологічний заказник водно-болотних угідь загальнодержавного значення площею акваторії 24 646 га. </a:t>
            </a:r>
            <a:endParaRPr lang="ru-RU" sz="2200">
              <a:solidFill>
                <a:srgbClr val="000000"/>
              </a:solidFill>
              <a:latin typeface="Corbel" pitchFamily="34" charset="0"/>
            </a:endParaRPr>
          </a:p>
        </p:txBody>
      </p:sp>
      <p:pic>
        <p:nvPicPr>
          <p:cNvPr id="22539" name="Picture 11" descr="03"/>
          <p:cNvPicPr>
            <a:picLocks noChangeAspect="1" noChangeArrowheads="1"/>
          </p:cNvPicPr>
          <p:nvPr/>
        </p:nvPicPr>
        <p:blipFill>
          <a:blip r:embed="rId2"/>
          <a:srcRect/>
          <a:stretch>
            <a:fillRect/>
          </a:stretch>
        </p:blipFill>
        <p:spPr bwMode="auto">
          <a:xfrm>
            <a:off x="8251825" y="276225"/>
            <a:ext cx="3694113" cy="2403475"/>
          </a:xfrm>
          <a:prstGeom prst="rect">
            <a:avLst/>
          </a:prstGeom>
          <a:noFill/>
          <a:ln w="57150">
            <a:solidFill>
              <a:srgbClr val="33CCCC"/>
            </a:solidFill>
            <a:miter lim="800000"/>
            <a:headEnd/>
            <a:tailEnd/>
          </a:ln>
        </p:spPr>
      </p:pic>
      <p:pic>
        <p:nvPicPr>
          <p:cNvPr id="22541" name="Picture 13" descr="743295"/>
          <p:cNvPicPr>
            <a:picLocks noChangeAspect="1" noChangeArrowheads="1"/>
          </p:cNvPicPr>
          <p:nvPr/>
        </p:nvPicPr>
        <p:blipFill>
          <a:blip r:embed="rId3"/>
          <a:srcRect/>
          <a:stretch>
            <a:fillRect/>
          </a:stretch>
        </p:blipFill>
        <p:spPr bwMode="auto">
          <a:xfrm>
            <a:off x="7105650" y="4495800"/>
            <a:ext cx="4867275" cy="2149475"/>
          </a:xfrm>
          <a:prstGeom prst="rect">
            <a:avLst/>
          </a:prstGeom>
          <a:noFill/>
          <a:ln w="57150">
            <a:solidFill>
              <a:srgbClr val="FFCC00"/>
            </a:solidFill>
            <a:miter lim="800000"/>
            <a:headEnd/>
            <a:tailEnd/>
          </a:ln>
        </p:spPr>
      </p:pic>
      <p:pic>
        <p:nvPicPr>
          <p:cNvPr id="22543" name="Picture 15" descr="lebyazhi_5"/>
          <p:cNvPicPr>
            <a:picLocks noChangeAspect="1" noChangeArrowheads="1"/>
          </p:cNvPicPr>
          <p:nvPr/>
        </p:nvPicPr>
        <p:blipFill>
          <a:blip r:embed="rId4"/>
          <a:srcRect/>
          <a:stretch>
            <a:fillRect/>
          </a:stretch>
        </p:blipFill>
        <p:spPr bwMode="auto">
          <a:xfrm>
            <a:off x="571500" y="2774950"/>
            <a:ext cx="3613150" cy="2392363"/>
          </a:xfrm>
          <a:prstGeom prst="rect">
            <a:avLst/>
          </a:prstGeom>
          <a:noFill/>
          <a:ln w="57150">
            <a:solidFill>
              <a:srgbClr val="99CC00"/>
            </a:solid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a:spLocks noChangeArrowheads="1"/>
          </p:cNvSpPr>
          <p:nvPr/>
        </p:nvSpPr>
        <p:spPr bwMode="auto">
          <a:xfrm>
            <a:off x="307975" y="188913"/>
            <a:ext cx="5768975" cy="4503737"/>
          </a:xfrm>
          <a:prstGeom prst="rect">
            <a:avLst/>
          </a:prstGeom>
          <a:gradFill rotWithShape="1">
            <a:gsLst>
              <a:gs pos="0">
                <a:srgbClr val="FFFFFF"/>
              </a:gs>
              <a:gs pos="100000">
                <a:srgbClr val="DDFCAA"/>
              </a:gs>
            </a:gsLst>
            <a:lin ang="5400000" scaled="1"/>
          </a:gradFill>
          <a:ln w="57150" algn="ctr">
            <a:solidFill>
              <a:srgbClr val="33CCCC"/>
            </a:solidFill>
            <a:miter lim="800000"/>
            <a:headEnd/>
            <a:tailEnd/>
          </a:ln>
        </p:spPr>
        <p:txBody>
          <a:bodyPr>
            <a:spAutoFit/>
          </a:bodyPr>
          <a:lstStyle/>
          <a:p>
            <a:pPr indent="457200"/>
            <a:r>
              <a:rPr lang="ru-RU" sz="2200">
                <a:solidFill>
                  <a:srgbClr val="FF6699"/>
                </a:solidFill>
                <a:latin typeface="Corbel" pitchFamily="34" charset="0"/>
              </a:rPr>
              <a:t>     •</a:t>
            </a:r>
            <a:r>
              <a:rPr lang="ru-RU" sz="2200">
                <a:latin typeface="Corbel" pitchFamily="34" charset="0"/>
              </a:rPr>
              <a:t> На території заповідника знаходяться вершини </a:t>
            </a:r>
            <a:r>
              <a:rPr lang="ru-RU" sz="2200">
                <a:latin typeface="Corbel" pitchFamily="34" charset="0"/>
                <a:hlinkClick r:id="rId2" tooltip="Чатирдаг"/>
              </a:rPr>
              <a:t>Чатирдаг</a:t>
            </a:r>
            <a:r>
              <a:rPr lang="ru-RU" sz="2200">
                <a:latin typeface="Corbel" pitchFamily="34" charset="0"/>
              </a:rPr>
              <a:t> (1527 м), </a:t>
            </a:r>
            <a:r>
              <a:rPr lang="ru-RU" sz="2200">
                <a:latin typeface="Corbel" pitchFamily="34" charset="0"/>
                <a:hlinkClick r:id="rId3" tooltip="Кемаль-Егерек"/>
              </a:rPr>
              <a:t>Кемаль-Егерек</a:t>
            </a:r>
            <a:r>
              <a:rPr lang="ru-RU" sz="2200">
                <a:latin typeface="Corbel" pitchFamily="34" charset="0"/>
              </a:rPr>
              <a:t> (1529 м), </a:t>
            </a:r>
            <a:r>
              <a:rPr lang="ru-RU" sz="2200">
                <a:latin typeface="Corbel" pitchFamily="34" charset="0"/>
                <a:hlinkClick r:id="rId4" tooltip="Демір-Капу"/>
              </a:rPr>
              <a:t>Демір-Капу</a:t>
            </a:r>
            <a:r>
              <a:rPr lang="ru-RU" sz="2200">
                <a:latin typeface="Corbel" pitchFamily="34" charset="0"/>
              </a:rPr>
              <a:t> (1542 м) і найвища гора Криму </a:t>
            </a:r>
            <a:r>
              <a:rPr lang="ru-RU" sz="2200">
                <a:latin typeface="Corbel" pitchFamily="34" charset="0"/>
                <a:hlinkClick r:id="rId5" tooltip="Роман-Кош"/>
              </a:rPr>
              <a:t>Роман-Кош</a:t>
            </a:r>
            <a:r>
              <a:rPr lang="ru-RU" sz="2200">
                <a:latin typeface="Corbel" pitchFamily="34" charset="0"/>
              </a:rPr>
              <a:t> (1545 м).</a:t>
            </a:r>
          </a:p>
          <a:p>
            <a:pPr indent="457200"/>
            <a:endParaRPr lang="ru-RU" sz="2200">
              <a:latin typeface="Corbel" pitchFamily="34" charset="0"/>
            </a:endParaRPr>
          </a:p>
          <a:p>
            <a:pPr indent="457200"/>
            <a:r>
              <a:rPr lang="ru-RU" sz="2200">
                <a:solidFill>
                  <a:srgbClr val="FF6699"/>
                </a:solidFill>
                <a:latin typeface="Corbel" pitchFamily="34" charset="0"/>
              </a:rPr>
              <a:t>     •</a:t>
            </a:r>
            <a:r>
              <a:rPr lang="ru-RU" sz="2200">
                <a:latin typeface="Corbel" pitchFamily="34" charset="0"/>
              </a:rPr>
              <a:t>  Гірські породи, з яких складена ця територія, належать до відкладів юрського періоду і мають вік більше 180 млн років. Вони представлені глинистими сланцями, пісковиками, вапняками та конгломератами, обкатаними уламками різних гірських порід і мінералів.  </a:t>
            </a:r>
            <a:endParaRPr lang="uk-UA" sz="2200">
              <a:latin typeface="Corbel" pitchFamily="34" charset="0"/>
            </a:endParaRPr>
          </a:p>
          <a:p>
            <a:pPr indent="457200"/>
            <a:endParaRPr lang="uk-UA" sz="2200">
              <a:latin typeface="Corbel" pitchFamily="34" charset="0"/>
            </a:endParaRPr>
          </a:p>
        </p:txBody>
      </p:sp>
      <p:pic>
        <p:nvPicPr>
          <p:cNvPr id="23559" name="Picture 7" descr="632341455d34"/>
          <p:cNvPicPr>
            <a:picLocks noChangeAspect="1" noChangeArrowheads="1"/>
          </p:cNvPicPr>
          <p:nvPr/>
        </p:nvPicPr>
        <p:blipFill>
          <a:blip r:embed="rId6"/>
          <a:srcRect/>
          <a:stretch>
            <a:fillRect/>
          </a:stretch>
        </p:blipFill>
        <p:spPr bwMode="auto">
          <a:xfrm>
            <a:off x="6451600" y="246063"/>
            <a:ext cx="5276850" cy="3594100"/>
          </a:xfrm>
          <a:prstGeom prst="rect">
            <a:avLst/>
          </a:prstGeom>
          <a:noFill/>
          <a:ln w="57150">
            <a:solidFill>
              <a:srgbClr val="FFCC00"/>
            </a:solidFill>
            <a:miter lim="800000"/>
            <a:headEnd/>
            <a:tailEnd/>
          </a:ln>
        </p:spPr>
      </p:pic>
      <p:pic>
        <p:nvPicPr>
          <p:cNvPr id="23561" name="Picture 9" descr="%D0%A7%D0%B0%D1%82%D1%8B%D1%80_%D0%94%D0%B0%D0%B3_Chatyr_Dag_5"/>
          <p:cNvPicPr>
            <a:picLocks noChangeAspect="1" noChangeArrowheads="1"/>
          </p:cNvPicPr>
          <p:nvPr/>
        </p:nvPicPr>
        <p:blipFill>
          <a:blip r:embed="rId7"/>
          <a:srcRect/>
          <a:stretch>
            <a:fillRect/>
          </a:stretch>
        </p:blipFill>
        <p:spPr bwMode="auto">
          <a:xfrm>
            <a:off x="6429375" y="4003675"/>
            <a:ext cx="5303838" cy="2647950"/>
          </a:xfrm>
          <a:prstGeom prst="rect">
            <a:avLst/>
          </a:prstGeom>
          <a:noFill/>
          <a:ln w="57150">
            <a:solidFill>
              <a:srgbClr val="33CCCC"/>
            </a:solidFill>
            <a:miter lim="800000"/>
            <a:headEnd/>
            <a:tailEnd/>
          </a:ln>
        </p:spPr>
      </p:pic>
      <p:pic>
        <p:nvPicPr>
          <p:cNvPr id="23563" name="Picture 11" descr="280px-Kemal-Egerek1"/>
          <p:cNvPicPr>
            <a:picLocks noChangeAspect="1" noChangeArrowheads="1"/>
          </p:cNvPicPr>
          <p:nvPr/>
        </p:nvPicPr>
        <p:blipFill>
          <a:blip r:embed="rId8"/>
          <a:srcRect/>
          <a:stretch>
            <a:fillRect/>
          </a:stretch>
        </p:blipFill>
        <p:spPr bwMode="auto">
          <a:xfrm>
            <a:off x="2624138" y="4376738"/>
            <a:ext cx="3656012" cy="2289175"/>
          </a:xfrm>
          <a:prstGeom prst="rect">
            <a:avLst/>
          </a:prstGeom>
          <a:noFill/>
          <a:ln w="57150">
            <a:solidFill>
              <a:srgbClr val="99CC00"/>
            </a:solidFill>
            <a:miter lim="800000"/>
            <a:headEnd/>
            <a:tailEnd/>
          </a:ln>
        </p:spPr>
      </p:pic>
      <p:sp>
        <p:nvSpPr>
          <p:cNvPr id="23565" name="Text Box 13"/>
          <p:cNvSpPr txBox="1">
            <a:spLocks noChangeArrowheads="1"/>
          </p:cNvSpPr>
          <p:nvPr/>
        </p:nvSpPr>
        <p:spPr bwMode="auto">
          <a:xfrm>
            <a:off x="10082213" y="3271838"/>
            <a:ext cx="2109787" cy="465137"/>
          </a:xfrm>
          <a:prstGeom prst="rect">
            <a:avLst/>
          </a:prstGeom>
          <a:gradFill rotWithShape="1">
            <a:gsLst>
              <a:gs pos="0">
                <a:schemeClr val="bg1"/>
              </a:gs>
              <a:gs pos="100000">
                <a:srgbClr val="FFFFFF"/>
              </a:gs>
            </a:gsLst>
            <a:lin ang="0" scaled="1"/>
          </a:gradFill>
          <a:ln w="38100">
            <a:solidFill>
              <a:srgbClr val="FF6699"/>
            </a:solidFill>
            <a:miter lim="800000"/>
            <a:headEnd/>
            <a:tailEnd/>
          </a:ln>
          <a:effectLst/>
        </p:spPr>
        <p:txBody>
          <a:bodyPr>
            <a:spAutoFit/>
          </a:bodyPr>
          <a:lstStyle/>
          <a:p>
            <a:pPr algn="ctr">
              <a:spcBef>
                <a:spcPct val="50000"/>
              </a:spcBef>
            </a:pPr>
            <a:r>
              <a:rPr lang="uk-UA" sz="2200" b="1" i="1">
                <a:solidFill>
                  <a:srgbClr val="0099FF"/>
                </a:solidFill>
                <a:latin typeface="Corbel" pitchFamily="34" charset="0"/>
              </a:rPr>
              <a:t>Роман – Кош</a:t>
            </a:r>
            <a:r>
              <a:rPr lang="uk-UA">
                <a:solidFill>
                  <a:srgbClr val="66CCFF"/>
                </a:solidFill>
              </a:rPr>
              <a:t> </a:t>
            </a:r>
            <a:endParaRPr lang="ru-RU">
              <a:solidFill>
                <a:srgbClr val="66CCFF"/>
              </a:solidFill>
            </a:endParaRPr>
          </a:p>
        </p:txBody>
      </p:sp>
      <p:sp>
        <p:nvSpPr>
          <p:cNvPr id="23566" name="Text Box 14"/>
          <p:cNvSpPr txBox="1">
            <a:spLocks noChangeArrowheads="1"/>
          </p:cNvSpPr>
          <p:nvPr/>
        </p:nvSpPr>
        <p:spPr bwMode="auto">
          <a:xfrm>
            <a:off x="6380163" y="6188075"/>
            <a:ext cx="2109787" cy="465138"/>
          </a:xfrm>
          <a:prstGeom prst="rect">
            <a:avLst/>
          </a:prstGeom>
          <a:gradFill rotWithShape="1">
            <a:gsLst>
              <a:gs pos="0">
                <a:schemeClr val="bg1"/>
              </a:gs>
              <a:gs pos="100000">
                <a:srgbClr val="FFFFFF"/>
              </a:gs>
            </a:gsLst>
            <a:lin ang="0" scaled="1"/>
          </a:gradFill>
          <a:ln w="38100">
            <a:solidFill>
              <a:srgbClr val="FF6699"/>
            </a:solidFill>
            <a:miter lim="800000"/>
            <a:headEnd/>
            <a:tailEnd/>
          </a:ln>
          <a:effectLst/>
        </p:spPr>
        <p:txBody>
          <a:bodyPr>
            <a:spAutoFit/>
          </a:bodyPr>
          <a:lstStyle/>
          <a:p>
            <a:pPr algn="ctr">
              <a:spcBef>
                <a:spcPct val="50000"/>
              </a:spcBef>
            </a:pPr>
            <a:r>
              <a:rPr lang="uk-UA" sz="2200" b="1" i="1">
                <a:solidFill>
                  <a:srgbClr val="0099FF"/>
                </a:solidFill>
              </a:rPr>
              <a:t>Чатирдаг</a:t>
            </a:r>
            <a:endParaRPr lang="ru-RU" sz="2200" b="1" i="1">
              <a:solidFill>
                <a:srgbClr val="0099FF"/>
              </a:solidFill>
            </a:endParaRPr>
          </a:p>
        </p:txBody>
      </p:sp>
      <p:sp>
        <p:nvSpPr>
          <p:cNvPr id="23567" name="Text Box 15"/>
          <p:cNvSpPr txBox="1">
            <a:spLocks noChangeArrowheads="1"/>
          </p:cNvSpPr>
          <p:nvPr/>
        </p:nvSpPr>
        <p:spPr bwMode="auto">
          <a:xfrm>
            <a:off x="512763" y="6189663"/>
            <a:ext cx="2565400" cy="465137"/>
          </a:xfrm>
          <a:prstGeom prst="rect">
            <a:avLst/>
          </a:prstGeom>
          <a:gradFill rotWithShape="1">
            <a:gsLst>
              <a:gs pos="0">
                <a:schemeClr val="bg1"/>
              </a:gs>
              <a:gs pos="100000">
                <a:srgbClr val="FFFFFF"/>
              </a:gs>
            </a:gsLst>
            <a:lin ang="0" scaled="1"/>
          </a:gradFill>
          <a:ln w="38100">
            <a:solidFill>
              <a:srgbClr val="FF6699"/>
            </a:solidFill>
            <a:miter lim="800000"/>
            <a:headEnd/>
            <a:tailEnd/>
          </a:ln>
          <a:effectLst/>
        </p:spPr>
        <p:txBody>
          <a:bodyPr>
            <a:spAutoFit/>
          </a:bodyPr>
          <a:lstStyle/>
          <a:p>
            <a:pPr algn="ctr">
              <a:spcBef>
                <a:spcPct val="50000"/>
              </a:spcBef>
            </a:pPr>
            <a:r>
              <a:rPr lang="uk-UA" sz="2200" b="1" i="1">
                <a:solidFill>
                  <a:srgbClr val="0099FF"/>
                </a:solidFill>
                <a:latin typeface="Corbel" pitchFamily="34" charset="0"/>
              </a:rPr>
              <a:t>Кемаль- Егерек</a:t>
            </a:r>
            <a:endParaRPr lang="ru-RU" sz="2200" b="1" i="1">
              <a:solidFill>
                <a:srgbClr val="0099FF"/>
              </a:solidFill>
              <a:latin typeface="Corbel" pitchFamily="34"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Text Box 11"/>
          <p:cNvSpPr txBox="1">
            <a:spLocks noChangeArrowheads="1"/>
          </p:cNvSpPr>
          <p:nvPr/>
        </p:nvSpPr>
        <p:spPr bwMode="auto">
          <a:xfrm>
            <a:off x="0" y="1481138"/>
            <a:ext cx="6927850" cy="5154612"/>
          </a:xfrm>
          <a:prstGeom prst="rect">
            <a:avLst/>
          </a:prstGeom>
          <a:gradFill rotWithShape="1">
            <a:gsLst>
              <a:gs pos="0">
                <a:srgbClr val="FFFFFF"/>
              </a:gs>
              <a:gs pos="100000">
                <a:srgbClr val="C5F4FF"/>
              </a:gs>
            </a:gsLst>
            <a:lin ang="2700000" scaled="1"/>
          </a:gradFill>
          <a:ln w="38100">
            <a:solidFill>
              <a:srgbClr val="FF6699"/>
            </a:solidFill>
            <a:miter lim="800000"/>
            <a:headEnd/>
            <a:tailEnd/>
          </a:ln>
          <a:effectLst/>
        </p:spPr>
        <p:txBody>
          <a:bodyPr>
            <a:spAutoFit/>
          </a:bodyPr>
          <a:lstStyle/>
          <a:p>
            <a:pPr indent="354013"/>
            <a:r>
              <a:rPr lang="ru-RU" sz="2200">
                <a:solidFill>
                  <a:schemeClr val="tx2"/>
                </a:solidFill>
              </a:rPr>
              <a:t>     • </a:t>
            </a:r>
            <a:r>
              <a:rPr lang="ru-RU" sz="2200"/>
              <a:t>На порівняно невеликій площі заповідника розташовані декілька природно-кліматичних зон. Більше половини лісових угідь (53%) займає дубовий ліс, 23% — бук і 12% —сосновий.</a:t>
            </a:r>
          </a:p>
          <a:p>
            <a:pPr indent="354013"/>
            <a:endParaRPr lang="ru-RU" sz="2200"/>
          </a:p>
          <a:p>
            <a:pPr indent="354013"/>
            <a:r>
              <a:rPr lang="ru-RU" sz="2200">
                <a:solidFill>
                  <a:schemeClr val="tx2"/>
                </a:solidFill>
              </a:rPr>
              <a:t>     •</a:t>
            </a:r>
            <a:r>
              <a:rPr lang="ru-RU" sz="2200"/>
              <a:t> На території заповідника зареєстровано 1180 видів рослин, серед яких:</a:t>
            </a:r>
          </a:p>
          <a:p>
            <a:pPr indent="354013">
              <a:buFontTx/>
              <a:buChar char="-"/>
            </a:pPr>
            <a:r>
              <a:rPr lang="ru-RU" sz="2200"/>
              <a:t>90 видів ендеміків </a:t>
            </a:r>
            <a:br>
              <a:rPr lang="ru-RU" sz="2200"/>
            </a:br>
            <a:r>
              <a:rPr lang="ru-RU" sz="2200"/>
              <a:t>- 137 видів рослин і грибів занесено до Червоної книги України</a:t>
            </a:r>
          </a:p>
          <a:p>
            <a:pPr indent="354013">
              <a:buFontTx/>
              <a:buChar char="-"/>
            </a:pPr>
            <a:r>
              <a:rPr lang="ru-RU" sz="2200"/>
              <a:t> 26 видів — до Європейського червоного списку. </a:t>
            </a:r>
          </a:p>
          <a:p>
            <a:pPr indent="354013">
              <a:buFontTx/>
              <a:buChar char="-"/>
            </a:pPr>
            <a:r>
              <a:rPr lang="ru-RU" sz="2200"/>
              <a:t> Відмічено 11 рослинних угруповань занесених до Зеленої книги України.</a:t>
            </a:r>
          </a:p>
          <a:p>
            <a:pPr indent="354013"/>
            <a:endParaRPr lang="uk-UA" sz="2200"/>
          </a:p>
          <a:p>
            <a:pPr indent="354013">
              <a:buFontTx/>
              <a:buChar char="-"/>
            </a:pPr>
            <a:endParaRPr lang="ru-RU" sz="2200"/>
          </a:p>
        </p:txBody>
      </p:sp>
      <p:sp>
        <p:nvSpPr>
          <p:cNvPr id="2" name="Заголовок 1"/>
          <p:cNvSpPr>
            <a:spLocks/>
          </p:cNvSpPr>
          <p:nvPr/>
        </p:nvSpPr>
        <p:spPr bwMode="auto">
          <a:xfrm>
            <a:off x="0" y="250825"/>
            <a:ext cx="6824663" cy="976313"/>
          </a:xfrm>
          <a:prstGeom prst="rect">
            <a:avLst/>
          </a:prstGeom>
          <a:gradFill rotWithShape="1">
            <a:gsLst>
              <a:gs pos="0">
                <a:srgbClr val="FFFFFF"/>
              </a:gs>
              <a:gs pos="100000">
                <a:schemeClr val="bg1"/>
              </a:gs>
            </a:gsLst>
            <a:lin ang="5400000" scaled="1"/>
          </a:gradFill>
          <a:ln w="38100" algn="ctr">
            <a:solidFill>
              <a:srgbClr val="33CCCC"/>
            </a:solidFill>
            <a:miter lim="800000"/>
            <a:headEnd/>
            <a:tailEnd/>
          </a:ln>
          <a:effectLst>
            <a:outerShdw dist="25400" dir="5400000" rotWithShape="0">
              <a:srgbClr val="000000">
                <a:alpha val="43137"/>
              </a:srgbClr>
            </a:outerShdw>
          </a:effectLst>
        </p:spPr>
        <p:txBody>
          <a:bodyPr anchor="b"/>
          <a:lstStyle/>
          <a:p>
            <a:pPr algn="ctr">
              <a:lnSpc>
                <a:spcPct val="80000"/>
              </a:lnSpc>
            </a:pPr>
            <a:r>
              <a:rPr lang="uk-UA" sz="6600" b="1" i="1">
                <a:solidFill>
                  <a:schemeClr val="tx2"/>
                </a:solidFill>
                <a:latin typeface="Corbel" pitchFamily="34" charset="0"/>
              </a:rPr>
              <a:t>Флора</a:t>
            </a:r>
            <a:endParaRPr lang="ru-RU" sz="6600" b="1" i="1">
              <a:solidFill>
                <a:schemeClr val="tx2"/>
              </a:solidFill>
              <a:latin typeface="Corbel" pitchFamily="34" charset="0"/>
            </a:endParaRPr>
          </a:p>
        </p:txBody>
      </p:sp>
      <p:pic>
        <p:nvPicPr>
          <p:cNvPr id="24590" name="Picture 14" descr="fotog_14"/>
          <p:cNvPicPr>
            <a:picLocks noChangeAspect="1" noChangeArrowheads="1"/>
          </p:cNvPicPr>
          <p:nvPr/>
        </p:nvPicPr>
        <p:blipFill>
          <a:blip r:embed="rId2"/>
          <a:srcRect/>
          <a:stretch>
            <a:fillRect/>
          </a:stretch>
        </p:blipFill>
        <p:spPr bwMode="auto">
          <a:xfrm>
            <a:off x="7015163" y="176213"/>
            <a:ext cx="4975225" cy="3138487"/>
          </a:xfrm>
          <a:prstGeom prst="rect">
            <a:avLst/>
          </a:prstGeom>
          <a:noFill/>
          <a:ln w="57150">
            <a:solidFill>
              <a:srgbClr val="FF6699"/>
            </a:solidFill>
            <a:miter lim="800000"/>
            <a:headEnd/>
            <a:tailEnd/>
          </a:ln>
        </p:spPr>
      </p:pic>
      <p:pic>
        <p:nvPicPr>
          <p:cNvPr id="24592" name="Picture 16" descr="291014_5"/>
          <p:cNvPicPr>
            <a:picLocks noChangeAspect="1" noChangeArrowheads="1"/>
          </p:cNvPicPr>
          <p:nvPr/>
        </p:nvPicPr>
        <p:blipFill>
          <a:blip r:embed="rId3"/>
          <a:srcRect/>
          <a:stretch>
            <a:fillRect/>
          </a:stretch>
        </p:blipFill>
        <p:spPr bwMode="auto">
          <a:xfrm>
            <a:off x="7034213" y="3514725"/>
            <a:ext cx="4970462" cy="3167063"/>
          </a:xfrm>
          <a:prstGeom prst="rect">
            <a:avLst/>
          </a:prstGeom>
          <a:noFill/>
          <a:ln w="57150">
            <a:solidFill>
              <a:srgbClr val="33CCCC"/>
            </a:solid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7" name="Picture 17" descr="%D0%94%D1%83%D0%B1,_%D0%BF%D0%BE%D1%81%D0%B0%D0%B6%D0%B5%D0%BD%D0%BD%D1%8B%D0%B9_%D0%9F%D0%B5%D1%82%D1%80%D0%BE%D0%BC_I"/>
          <p:cNvPicPr>
            <a:picLocks noChangeAspect="1" noChangeArrowheads="1"/>
          </p:cNvPicPr>
          <p:nvPr/>
        </p:nvPicPr>
        <p:blipFill>
          <a:blip r:embed="rId2"/>
          <a:srcRect/>
          <a:stretch>
            <a:fillRect/>
          </a:stretch>
        </p:blipFill>
        <p:spPr bwMode="auto">
          <a:xfrm>
            <a:off x="190500" y="206375"/>
            <a:ext cx="3924300" cy="5781675"/>
          </a:xfrm>
          <a:prstGeom prst="rect">
            <a:avLst/>
          </a:prstGeom>
          <a:noFill/>
          <a:ln w="38100">
            <a:solidFill>
              <a:schemeClr val="accent1"/>
            </a:solidFill>
            <a:miter lim="800000"/>
            <a:headEnd/>
            <a:tailEnd/>
          </a:ln>
        </p:spPr>
      </p:pic>
      <p:pic>
        <p:nvPicPr>
          <p:cNvPr id="25619" name="Picture 19" descr="Cornus-alba-Aurea"/>
          <p:cNvPicPr>
            <a:picLocks noChangeAspect="1" noChangeArrowheads="1"/>
          </p:cNvPicPr>
          <p:nvPr/>
        </p:nvPicPr>
        <p:blipFill>
          <a:blip r:embed="rId3"/>
          <a:srcRect/>
          <a:stretch>
            <a:fillRect/>
          </a:stretch>
        </p:blipFill>
        <p:spPr bwMode="auto">
          <a:xfrm>
            <a:off x="4310063" y="220663"/>
            <a:ext cx="3862387" cy="4335462"/>
          </a:xfrm>
          <a:prstGeom prst="rect">
            <a:avLst/>
          </a:prstGeom>
          <a:noFill/>
          <a:ln w="38100">
            <a:solidFill>
              <a:schemeClr val="accent1"/>
            </a:solidFill>
            <a:miter lim="800000"/>
            <a:headEnd/>
            <a:tailEnd/>
          </a:ln>
        </p:spPr>
      </p:pic>
      <p:pic>
        <p:nvPicPr>
          <p:cNvPr id="25621" name="Picture 21" descr="plod_attach_large_image_39"/>
          <p:cNvPicPr>
            <a:picLocks noChangeAspect="1" noChangeArrowheads="1"/>
          </p:cNvPicPr>
          <p:nvPr/>
        </p:nvPicPr>
        <p:blipFill>
          <a:blip r:embed="rId4"/>
          <a:srcRect/>
          <a:stretch>
            <a:fillRect/>
          </a:stretch>
        </p:blipFill>
        <p:spPr bwMode="auto">
          <a:xfrm>
            <a:off x="5246688" y="3844925"/>
            <a:ext cx="2852737" cy="1982788"/>
          </a:xfrm>
          <a:prstGeom prst="rect">
            <a:avLst/>
          </a:prstGeom>
          <a:noFill/>
          <a:ln w="57150">
            <a:solidFill>
              <a:schemeClr val="tx2"/>
            </a:solidFill>
            <a:miter lim="800000"/>
            <a:headEnd/>
            <a:tailEnd/>
          </a:ln>
        </p:spPr>
      </p:pic>
      <p:pic>
        <p:nvPicPr>
          <p:cNvPr id="25623" name="Picture 23" descr="yasen-obiknovenniy"/>
          <p:cNvPicPr>
            <a:picLocks noChangeAspect="1" noChangeArrowheads="1"/>
          </p:cNvPicPr>
          <p:nvPr/>
        </p:nvPicPr>
        <p:blipFill>
          <a:blip r:embed="rId5"/>
          <a:srcRect/>
          <a:stretch>
            <a:fillRect/>
          </a:stretch>
        </p:blipFill>
        <p:spPr bwMode="auto">
          <a:xfrm>
            <a:off x="8312150" y="255588"/>
            <a:ext cx="3692525" cy="5743575"/>
          </a:xfrm>
          <a:prstGeom prst="rect">
            <a:avLst/>
          </a:prstGeom>
          <a:noFill/>
          <a:ln w="38100">
            <a:solidFill>
              <a:schemeClr val="accent1"/>
            </a:solidFill>
            <a:miter lim="800000"/>
            <a:headEnd/>
            <a:tailEnd/>
          </a:ln>
        </p:spPr>
      </p:pic>
      <p:sp>
        <p:nvSpPr>
          <p:cNvPr id="25625" name="Text Box 25"/>
          <p:cNvSpPr txBox="1">
            <a:spLocks noChangeArrowheads="1"/>
          </p:cNvSpPr>
          <p:nvPr/>
        </p:nvSpPr>
        <p:spPr bwMode="auto">
          <a:xfrm>
            <a:off x="512763" y="6189663"/>
            <a:ext cx="2565400" cy="465137"/>
          </a:xfrm>
          <a:prstGeom prst="rect">
            <a:avLst/>
          </a:prstGeom>
          <a:gradFill rotWithShape="1">
            <a:gsLst>
              <a:gs pos="0">
                <a:schemeClr val="bg1"/>
              </a:gs>
              <a:gs pos="100000">
                <a:srgbClr val="FFFFFF"/>
              </a:gs>
            </a:gsLst>
            <a:lin ang="0" scaled="1"/>
          </a:gradFill>
          <a:ln w="38100">
            <a:solidFill>
              <a:srgbClr val="99CC00"/>
            </a:solidFill>
            <a:miter lim="800000"/>
            <a:headEnd/>
            <a:tailEnd/>
          </a:ln>
          <a:effectLst/>
        </p:spPr>
        <p:txBody>
          <a:bodyPr>
            <a:spAutoFit/>
          </a:bodyPr>
          <a:lstStyle/>
          <a:p>
            <a:pPr algn="ctr">
              <a:spcBef>
                <a:spcPct val="50000"/>
              </a:spcBef>
            </a:pPr>
            <a:r>
              <a:rPr lang="uk-UA" sz="2200" b="1" i="1">
                <a:solidFill>
                  <a:schemeClr val="accent1"/>
                </a:solidFill>
                <a:latin typeface="Corbel" pitchFamily="34" charset="0"/>
              </a:rPr>
              <a:t>Дуб пухнастий</a:t>
            </a:r>
            <a:endParaRPr lang="ru-RU" sz="2200" b="1" i="1">
              <a:solidFill>
                <a:schemeClr val="accent1"/>
              </a:solidFill>
              <a:latin typeface="Corbel" pitchFamily="34" charset="0"/>
            </a:endParaRPr>
          </a:p>
        </p:txBody>
      </p:sp>
      <p:sp>
        <p:nvSpPr>
          <p:cNvPr id="25626" name="Text Box 26"/>
          <p:cNvSpPr txBox="1">
            <a:spLocks noChangeArrowheads="1"/>
          </p:cNvSpPr>
          <p:nvPr/>
        </p:nvSpPr>
        <p:spPr bwMode="auto">
          <a:xfrm>
            <a:off x="4784725" y="6154738"/>
            <a:ext cx="2874963" cy="465137"/>
          </a:xfrm>
          <a:prstGeom prst="rect">
            <a:avLst/>
          </a:prstGeom>
          <a:gradFill rotWithShape="1">
            <a:gsLst>
              <a:gs pos="0">
                <a:schemeClr val="bg1"/>
              </a:gs>
              <a:gs pos="100000">
                <a:srgbClr val="FFFFFF"/>
              </a:gs>
            </a:gsLst>
            <a:lin ang="0" scaled="1"/>
          </a:gradFill>
          <a:ln w="38100">
            <a:solidFill>
              <a:srgbClr val="99CC00"/>
            </a:solidFill>
            <a:miter lim="800000"/>
            <a:headEnd/>
            <a:tailEnd/>
          </a:ln>
          <a:effectLst/>
        </p:spPr>
        <p:txBody>
          <a:bodyPr>
            <a:spAutoFit/>
          </a:bodyPr>
          <a:lstStyle/>
          <a:p>
            <a:pPr algn="ctr">
              <a:spcBef>
                <a:spcPct val="50000"/>
              </a:spcBef>
            </a:pPr>
            <a:r>
              <a:rPr lang="uk-UA" sz="2200" b="1" i="1">
                <a:solidFill>
                  <a:schemeClr val="accent1"/>
                </a:solidFill>
                <a:latin typeface="Corbel" pitchFamily="34" charset="0"/>
              </a:rPr>
              <a:t>Дерен справжній</a:t>
            </a:r>
            <a:endParaRPr lang="ru-RU" sz="2200" b="1" i="1">
              <a:solidFill>
                <a:schemeClr val="accent1"/>
              </a:solidFill>
              <a:latin typeface="Corbel" pitchFamily="34" charset="0"/>
            </a:endParaRPr>
          </a:p>
        </p:txBody>
      </p:sp>
      <p:sp>
        <p:nvSpPr>
          <p:cNvPr id="25627" name="Text Box 27"/>
          <p:cNvSpPr txBox="1">
            <a:spLocks noChangeArrowheads="1"/>
          </p:cNvSpPr>
          <p:nvPr/>
        </p:nvSpPr>
        <p:spPr bwMode="auto">
          <a:xfrm>
            <a:off x="8761413" y="6149975"/>
            <a:ext cx="2874962" cy="465138"/>
          </a:xfrm>
          <a:prstGeom prst="rect">
            <a:avLst/>
          </a:prstGeom>
          <a:gradFill rotWithShape="1">
            <a:gsLst>
              <a:gs pos="0">
                <a:schemeClr val="bg1"/>
              </a:gs>
              <a:gs pos="100000">
                <a:srgbClr val="FFFFFF"/>
              </a:gs>
            </a:gsLst>
            <a:lin ang="0" scaled="1"/>
          </a:gradFill>
          <a:ln w="38100">
            <a:solidFill>
              <a:srgbClr val="99CC00"/>
            </a:solidFill>
            <a:miter lim="800000"/>
            <a:headEnd/>
            <a:tailEnd/>
          </a:ln>
          <a:effectLst/>
        </p:spPr>
        <p:txBody>
          <a:bodyPr>
            <a:spAutoFit/>
          </a:bodyPr>
          <a:lstStyle/>
          <a:p>
            <a:pPr algn="ctr">
              <a:spcBef>
                <a:spcPct val="50000"/>
              </a:spcBef>
            </a:pPr>
            <a:r>
              <a:rPr lang="uk-UA" sz="2200" b="1" i="1">
                <a:solidFill>
                  <a:schemeClr val="accent1"/>
                </a:solidFill>
                <a:latin typeface="Corbel" pitchFamily="34" charset="0"/>
              </a:rPr>
              <a:t>Ясен звичайний</a:t>
            </a:r>
            <a:endParaRPr lang="ru-RU" sz="2200" b="1" i="1">
              <a:solidFill>
                <a:schemeClr val="accent1"/>
              </a:solidFill>
              <a:latin typeface="Corbel" pitchFamily="34"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8" name="Picture 14" descr="35"/>
          <p:cNvPicPr>
            <a:picLocks noChangeAspect="1" noChangeArrowheads="1"/>
          </p:cNvPicPr>
          <p:nvPr/>
        </p:nvPicPr>
        <p:blipFill>
          <a:blip r:embed="rId2"/>
          <a:srcRect/>
          <a:stretch>
            <a:fillRect/>
          </a:stretch>
        </p:blipFill>
        <p:spPr bwMode="auto">
          <a:xfrm>
            <a:off x="0" y="3209925"/>
            <a:ext cx="5619750" cy="3648075"/>
          </a:xfrm>
          <a:prstGeom prst="rect">
            <a:avLst/>
          </a:prstGeom>
          <a:noFill/>
        </p:spPr>
      </p:pic>
      <p:pic>
        <p:nvPicPr>
          <p:cNvPr id="26640" name="Picture 16" descr="6990517_acb5df6d"/>
          <p:cNvPicPr>
            <a:picLocks noChangeAspect="1" noChangeArrowheads="1"/>
          </p:cNvPicPr>
          <p:nvPr/>
        </p:nvPicPr>
        <p:blipFill>
          <a:blip r:embed="rId3"/>
          <a:srcRect/>
          <a:stretch>
            <a:fillRect/>
          </a:stretch>
        </p:blipFill>
        <p:spPr bwMode="auto">
          <a:xfrm>
            <a:off x="6138863" y="0"/>
            <a:ext cx="6053137" cy="3459163"/>
          </a:xfrm>
          <a:prstGeom prst="rect">
            <a:avLst/>
          </a:prstGeom>
          <a:noFill/>
        </p:spPr>
      </p:pic>
      <p:pic>
        <p:nvPicPr>
          <p:cNvPr id="26641" name="Picture 17" descr="krym3z"/>
          <p:cNvPicPr>
            <a:picLocks noChangeAspect="1" noChangeArrowheads="1"/>
          </p:cNvPicPr>
          <p:nvPr/>
        </p:nvPicPr>
        <p:blipFill>
          <a:blip r:embed="rId4"/>
          <a:srcRect/>
          <a:stretch>
            <a:fillRect/>
          </a:stretch>
        </p:blipFill>
        <p:spPr bwMode="auto">
          <a:xfrm>
            <a:off x="5511800" y="3186113"/>
            <a:ext cx="4813300" cy="3671887"/>
          </a:xfrm>
          <a:prstGeom prst="rect">
            <a:avLst/>
          </a:prstGeom>
          <a:noFill/>
        </p:spPr>
      </p:pic>
      <p:pic>
        <p:nvPicPr>
          <p:cNvPr id="26642" name="Picture 18" descr="3"/>
          <p:cNvPicPr>
            <a:picLocks noChangeAspect="1" noChangeArrowheads="1"/>
          </p:cNvPicPr>
          <p:nvPr/>
        </p:nvPicPr>
        <p:blipFill>
          <a:blip r:embed="rId5"/>
          <a:srcRect/>
          <a:stretch>
            <a:fillRect/>
          </a:stretch>
        </p:blipFill>
        <p:spPr bwMode="auto">
          <a:xfrm>
            <a:off x="9363075" y="3178175"/>
            <a:ext cx="2828925" cy="3679825"/>
          </a:xfrm>
          <a:prstGeom prst="rect">
            <a:avLst/>
          </a:prstGeom>
          <a:noFill/>
        </p:spPr>
      </p:pic>
      <p:sp>
        <p:nvSpPr>
          <p:cNvPr id="26644" name="Text Box 20"/>
          <p:cNvSpPr txBox="1">
            <a:spLocks noChangeArrowheads="1"/>
          </p:cNvSpPr>
          <p:nvPr/>
        </p:nvSpPr>
        <p:spPr bwMode="auto">
          <a:xfrm>
            <a:off x="0" y="0"/>
            <a:ext cx="6181725" cy="3182938"/>
          </a:xfrm>
          <a:prstGeom prst="rect">
            <a:avLst/>
          </a:prstGeom>
          <a:gradFill rotWithShape="1">
            <a:gsLst>
              <a:gs pos="0">
                <a:srgbClr val="FFFFFF"/>
              </a:gs>
              <a:gs pos="100000">
                <a:srgbClr val="C5F4FF"/>
              </a:gs>
            </a:gsLst>
            <a:lin ang="2700000" scaled="1"/>
          </a:gradFill>
          <a:ln w="76200">
            <a:solidFill>
              <a:srgbClr val="FFCC00"/>
            </a:solidFill>
            <a:miter lim="800000"/>
            <a:headEnd/>
            <a:tailEnd/>
          </a:ln>
          <a:effectLst/>
        </p:spPr>
        <p:txBody>
          <a:bodyPr>
            <a:spAutoFit/>
          </a:bodyPr>
          <a:lstStyle/>
          <a:p>
            <a:pPr indent="354013" algn="ctr"/>
            <a:r>
              <a:rPr lang="ru-RU" sz="2200">
                <a:solidFill>
                  <a:schemeClr val="tx2"/>
                </a:solidFill>
              </a:rPr>
              <a:t>• </a:t>
            </a:r>
            <a:r>
              <a:rPr lang="ru-RU" sz="2200"/>
              <a:t>На висоті 1200 м над рівнем моря лісова рослинність поступається місцем степам і лукам. </a:t>
            </a:r>
          </a:p>
          <a:p>
            <a:pPr indent="354013" algn="ctr"/>
            <a:endParaRPr lang="ru-RU" sz="2200"/>
          </a:p>
          <a:p>
            <a:pPr indent="354013" algn="ctr"/>
            <a:r>
              <a:rPr lang="ru-RU" sz="2200">
                <a:solidFill>
                  <a:schemeClr val="tx2"/>
                </a:solidFill>
              </a:rPr>
              <a:t>• </a:t>
            </a:r>
            <a:r>
              <a:rPr lang="ru-RU" sz="2200"/>
              <a:t>Навесні тут квітують шафран кримський, сон кримський, пізніше — зірочки Кальє, первоцвіт звичайний. Домінують у степу костриця борозниста та осока низька. </a:t>
            </a:r>
            <a:endParaRPr lang="uk-UA" sz="2200"/>
          </a:p>
          <a:p>
            <a:pPr indent="354013" algn="ctr">
              <a:buFontTx/>
              <a:buChar char="-"/>
            </a:pPr>
            <a:endParaRPr lang="ru-RU" sz="220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S104001541">
  <a:themeElements>
    <a:clrScheme name="Другая 5">
      <a:dk1>
        <a:sysClr val="windowText" lastClr="000000"/>
      </a:dk1>
      <a:lt1>
        <a:srgbClr val="EFFCFF"/>
      </a:lt1>
      <a:dk2>
        <a:srgbClr val="89C540"/>
      </a:dk2>
      <a:lt2>
        <a:srgbClr val="FAFECA"/>
      </a:lt2>
      <a:accent1>
        <a:srgbClr val="FF6566"/>
      </a:accent1>
      <a:accent2>
        <a:srgbClr val="EA40C6"/>
      </a:accent2>
      <a:accent3>
        <a:srgbClr val="769F11"/>
      </a:accent3>
      <a:accent4>
        <a:srgbClr val="0CCEFC"/>
      </a:accent4>
      <a:accent5>
        <a:srgbClr val="3108DE"/>
      </a:accent5>
      <a:accent6>
        <a:srgbClr val="FF0000"/>
      </a:accent6>
      <a:hlink>
        <a:srgbClr val="FF0066"/>
      </a:hlink>
      <a:folHlink>
        <a:srgbClr val="660066"/>
      </a:folHlink>
    </a:clrScheme>
    <a:fontScheme name="Другая 1">
      <a:majorFont>
        <a:latin typeface="Monotype Corsiva"/>
        <a:ea typeface=""/>
        <a:cs typeface=""/>
      </a:majorFont>
      <a:minorFont>
        <a:latin typeface="Book Antiqua"/>
        <a:ea typeface=""/>
        <a:cs typeface=""/>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urSeasons_16x9_TP104001540" id="{F905817E-0C26-4527-B132-06F12AB95976}" vid="{25E166E1-7407-4320-8DFC-C03D6D10909B}"/>
    </a:ext>
  </a:extLst>
</a:theme>
</file>

<file path=ppt/theme/theme2.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TS104001541</Template>
  <TotalTime>0</TotalTime>
  <Words>225</Words>
  <Application>Microsoft Office PowerPoint</Application>
  <PresentationFormat>Широкоэкранный</PresentationFormat>
  <Paragraphs>68</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Book Antiqua</vt:lpstr>
      <vt:lpstr>Calibri</vt:lpstr>
      <vt:lpstr>Corbel</vt:lpstr>
      <vt:lpstr>Monotype Corsiva</vt:lpstr>
      <vt:lpstr>Wingdings</vt:lpstr>
      <vt:lpstr>TS104001541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
  <cp:lastModifiedBy/>
  <cp:revision>19</cp:revision>
  <dcterms:created xsi:type="dcterms:W3CDTF">2014-03-29T16:03:41Z</dcterms:created>
  <dcterms:modified xsi:type="dcterms:W3CDTF">2015-01-28T11:18:28Z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TC040015419991</vt:lpwstr>
  </property>
</Properties>
</file>