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2" r:id="rId3"/>
    <p:sldId id="263" r:id="rId4"/>
    <p:sldId id="257" r:id="rId5"/>
    <p:sldId id="260" r:id="rId6"/>
    <p:sldId id="261" r:id="rId7"/>
    <p:sldId id="259" r:id="rId8"/>
    <p:sldId id="258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0" autoAdjust="0"/>
  </p:normalViewPr>
  <p:slideViewPr>
    <p:cSldViewPr>
      <p:cViewPr>
        <p:scale>
          <a:sx n="100" d="100"/>
          <a:sy n="100" d="100"/>
        </p:scale>
        <p:origin x="-690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93C5D-B51E-48D7-9BCC-C1B90AB23E57}" type="datetimeFigureOut">
              <a:rPr lang="uk-UA" smtClean="0"/>
              <a:pPr/>
              <a:t>18.03.2013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407DE-8B7C-4284-B940-9A55DED303D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407DE-8B7C-4284-B940-9A55DED303D6}" type="slidenum">
              <a:rPr lang="uk-UA" smtClean="0"/>
              <a:pPr/>
              <a:t>8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000636"/>
            <a:ext cx="8305800" cy="1143000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ПІДГОТУВАВ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УЧЕНЬ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-Б  КЛАСУ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ДУБАНИЧ  ЮРІЙ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6000" dirty="0" err="1" smtClean="0"/>
              <a:t>Ферум</a:t>
            </a:r>
            <a:r>
              <a:rPr lang="uk-UA" sz="6000" dirty="0" smtClean="0"/>
              <a:t>. Залізо</a:t>
            </a:r>
            <a:endParaRPr lang="uk-UA" sz="60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      </a:t>
            </a:r>
          </a:p>
          <a:p>
            <a:pPr>
              <a:buNone/>
            </a:pPr>
            <a:r>
              <a:rPr lang="uk-UA" sz="3000" dirty="0" smtClean="0"/>
              <a:t>       У тваринних організмах тривалентний елемент </a:t>
            </a:r>
            <a:r>
              <a:rPr lang="uk-UA" sz="3000" dirty="0" err="1" smtClean="0"/>
              <a:t>Ферум</a:t>
            </a:r>
            <a:r>
              <a:rPr lang="uk-UA" sz="3000" dirty="0" smtClean="0"/>
              <a:t> входить до складу найголовнішого білка крові, червоного пігменту — гемоглобіну, який обумовлює колір крові. Гемоглобін переносить кисень від органів дихання до різних тканин, а вуглекислий газ СО2— від тканин до органів дихання. </a:t>
            </a:r>
            <a:r>
              <a:rPr lang="uk-UA" sz="3000" dirty="0" err="1" smtClean="0"/>
              <a:t>Ферум</a:t>
            </a:r>
            <a:r>
              <a:rPr lang="uk-UA" sz="3000" dirty="0" smtClean="0"/>
              <a:t> є складовою багатьох ферментів, які забезпечують процеси тканинного дихання. </a:t>
            </a:r>
            <a:r>
              <a:rPr lang="uk-UA" sz="3000" dirty="0" err="1" smtClean="0"/>
              <a:t>Ферум</a:t>
            </a:r>
            <a:r>
              <a:rPr lang="uk-UA" sz="3000" dirty="0" smtClean="0"/>
              <a:t> — необхідний елемент для кровотворення.</a:t>
            </a:r>
            <a:br>
              <a:rPr lang="uk-UA" sz="3000" dirty="0" smtClean="0"/>
            </a:br>
            <a:r>
              <a:rPr lang="uk-UA" sz="3000" dirty="0" smtClean="0"/>
              <a:t>До організму людини </a:t>
            </a:r>
            <a:r>
              <a:rPr lang="uk-UA" sz="3000" dirty="0" err="1" smtClean="0"/>
              <a:t>Ферум</a:t>
            </a:r>
            <a:r>
              <a:rPr lang="uk-UA" sz="3000" dirty="0" smtClean="0"/>
              <a:t> надходить у складі харчових продуктів. Багато його в яблуках, салаті, шпинаті, </a:t>
            </a:r>
            <a:r>
              <a:rPr lang="uk-UA" sz="3000" dirty="0" err="1" smtClean="0"/>
              <a:t>ржаному</a:t>
            </a:r>
            <a:r>
              <a:rPr lang="uk-UA" sz="3000" dirty="0" smtClean="0"/>
              <a:t> хлібі, гречаній крупі, абрикосах. Лікарські препарати </a:t>
            </a:r>
            <a:r>
              <a:rPr lang="uk-UA" sz="3000" dirty="0" err="1" smtClean="0"/>
              <a:t>Феруму</a:t>
            </a:r>
            <a:r>
              <a:rPr lang="uk-UA" sz="3000" dirty="0" smtClean="0"/>
              <a:t> застосовують для лікування недокрів'я.</a:t>
            </a:r>
            <a:br>
              <a:rPr lang="uk-UA" sz="3000" dirty="0" smtClean="0"/>
            </a:br>
            <a:endParaRPr lang="uk-UA" sz="3000" dirty="0" smtClean="0"/>
          </a:p>
          <a:p>
            <a:endParaRPr lang="uk-UA" sz="3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47732"/>
          </a:xfrm>
        </p:spPr>
        <p:txBody>
          <a:bodyPr/>
          <a:lstStyle/>
          <a:p>
            <a:r>
              <a:rPr lang="uk-UA" dirty="0" smtClean="0"/>
              <a:t>Фізіологічна   дія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00108"/>
            <a:ext cx="8358246" cy="5500726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  </a:t>
            </a:r>
            <a:r>
              <a:rPr lang="uk-UA" sz="2400" dirty="0" smtClean="0"/>
              <a:t>За поширеністю в природі </a:t>
            </a:r>
            <a:r>
              <a:rPr lang="uk-UA" sz="2400" dirty="0" err="1" smtClean="0"/>
              <a:t>Ферум</a:t>
            </a:r>
            <a:r>
              <a:rPr lang="uk-UA" sz="2400" dirty="0" smtClean="0"/>
              <a:t> посідає друге місце серед металів (після алюмінію). На нього припадає 5,10% маси земної кори. За вмістом у земній корі </a:t>
            </a:r>
            <a:r>
              <a:rPr lang="uk-UA" sz="2400" dirty="0" err="1" smtClean="0"/>
              <a:t>Ферум</a:t>
            </a:r>
            <a:r>
              <a:rPr lang="uk-UA" sz="2400" dirty="0" smtClean="0"/>
              <a:t> посідає 4-е місце. Зустрічається він виключно у вигляді сполук. Вільне залізо знаходять лише в метеоритах.</a:t>
            </a:r>
          </a:p>
          <a:p>
            <a:pPr>
              <a:buNone/>
            </a:pPr>
            <a:r>
              <a:rPr lang="uk-UA" sz="2400" dirty="0" smtClean="0"/>
              <a:t>      </a:t>
            </a:r>
            <a:r>
              <a:rPr lang="uk-UA" sz="2400" dirty="0" err="1" smtClean="0"/>
              <a:t>Ферум</a:t>
            </a:r>
            <a:r>
              <a:rPr lang="uk-UA" sz="2400" dirty="0" smtClean="0"/>
              <a:t> — поширений елемент метеоритної речовини: в кам'яних метеоритах міститься до 25%, а в залізних 90,85 мас.% </a:t>
            </a:r>
            <a:r>
              <a:rPr lang="uk-UA" sz="2400" dirty="0" err="1" smtClean="0"/>
              <a:t>Fe</a:t>
            </a:r>
            <a:r>
              <a:rPr lang="uk-UA" sz="2400" dirty="0" smtClean="0"/>
              <a:t> . Космічна поширеність заліза близька до його вмісту в фотосфері Сонця — 627 г/т. Частка </a:t>
            </a:r>
            <a:r>
              <a:rPr lang="uk-UA" sz="2400" dirty="0" err="1" smtClean="0"/>
              <a:t>Феруму</a:t>
            </a:r>
            <a:r>
              <a:rPr lang="uk-UA" sz="2400" dirty="0" smtClean="0"/>
              <a:t> в речовині Землі досить велика — 38,8%. Найбідніша на </a:t>
            </a:r>
            <a:r>
              <a:rPr lang="uk-UA" sz="2400" dirty="0" err="1" smtClean="0"/>
              <a:t>Ферум</a:t>
            </a:r>
            <a:r>
              <a:rPr lang="uk-UA" sz="2400" dirty="0" smtClean="0"/>
              <a:t> поверхня Землі.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-214338"/>
            <a:ext cx="8229600" cy="1219200"/>
          </a:xfrm>
        </p:spPr>
        <p:txBody>
          <a:bodyPr/>
          <a:lstStyle/>
          <a:p>
            <a:r>
              <a:rPr lang="uk-UA" dirty="0" smtClean="0"/>
              <a:t>Поширення в  природі</a:t>
            </a:r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500042"/>
            <a:ext cx="8429684" cy="607223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sz="9600" dirty="0" smtClean="0"/>
              <a:t>       Найважливішими природними сполуками </a:t>
            </a:r>
            <a:r>
              <a:rPr lang="uk-UA" sz="9600" dirty="0" err="1" smtClean="0"/>
              <a:t>Феруму</a:t>
            </a:r>
            <a:r>
              <a:rPr lang="uk-UA" sz="9600" dirty="0" smtClean="0"/>
              <a:t>, що мають промислове значення, є магнітний залізняк Fe3O4, червоний залізняк Fe2O3, бурий залізняк Fe2O3 · nH2O та пірит FeS2. Оксиди </a:t>
            </a:r>
            <a:r>
              <a:rPr lang="uk-UA" sz="9600" dirty="0" err="1" smtClean="0"/>
              <a:t>Феруму</a:t>
            </a:r>
            <a:r>
              <a:rPr lang="uk-UA" sz="9600" dirty="0" smtClean="0"/>
              <a:t> служать рудами, з яких добувають залізо, а пірит — сировиною для сульфатно-кислотного виробництва. Найважливіші мінерали </a:t>
            </a:r>
            <a:r>
              <a:rPr lang="uk-UA" sz="9600" dirty="0" err="1" smtClean="0"/>
              <a:t>Феруму</a:t>
            </a:r>
            <a:r>
              <a:rPr lang="uk-UA" sz="9600" dirty="0" smtClean="0"/>
              <a:t>: гематит Fe2O3, магнетит Fe3O4 , </a:t>
            </a:r>
            <a:r>
              <a:rPr lang="uk-UA" sz="9600" dirty="0" err="1" smtClean="0"/>
              <a:t>ґетит</a:t>
            </a:r>
            <a:r>
              <a:rPr lang="uk-UA" sz="9600" dirty="0" smtClean="0"/>
              <a:t> </a:t>
            </a:r>
            <a:r>
              <a:rPr lang="uk-UA" sz="9600" dirty="0" err="1" smtClean="0"/>
              <a:t>FeOOH</a:t>
            </a:r>
            <a:r>
              <a:rPr lang="uk-UA" sz="9600" dirty="0" smtClean="0"/>
              <a:t>, </a:t>
            </a:r>
            <a:r>
              <a:rPr lang="uk-UA" sz="9600" dirty="0" err="1" smtClean="0"/>
              <a:t>лепідокрокіт</a:t>
            </a:r>
            <a:r>
              <a:rPr lang="uk-UA" sz="9600" dirty="0" smtClean="0"/>
              <a:t> </a:t>
            </a:r>
            <a:r>
              <a:rPr lang="uk-UA" sz="9600" dirty="0" err="1" smtClean="0"/>
              <a:t>FeO</a:t>
            </a:r>
            <a:r>
              <a:rPr lang="uk-UA" sz="9600" dirty="0" smtClean="0"/>
              <a:t>(OH) , лімоніт — суміш гідрооксидів </a:t>
            </a:r>
            <a:r>
              <a:rPr lang="uk-UA" sz="9600" dirty="0" err="1" smtClean="0"/>
              <a:t>Fe</a:t>
            </a:r>
            <a:r>
              <a:rPr lang="uk-UA" sz="9600" dirty="0" smtClean="0"/>
              <a:t> з SiO2 та ін. речовинами , </a:t>
            </a:r>
            <a:r>
              <a:rPr lang="uk-UA" sz="9600" smtClean="0"/>
              <a:t>сидерит </a:t>
            </a:r>
            <a:r>
              <a:rPr lang="uk-UA" sz="9600" smtClean="0"/>
              <a:t>FeCO3, </a:t>
            </a:r>
            <a:r>
              <a:rPr lang="uk-UA" sz="9600" dirty="0" smtClean="0"/>
              <a:t>ільменіт FeTiO3, шамозит , </a:t>
            </a:r>
            <a:r>
              <a:rPr lang="uk-UA" sz="9600" dirty="0" err="1" smtClean="0"/>
              <a:t>вівіаніт</a:t>
            </a:r>
            <a:r>
              <a:rPr lang="uk-UA" sz="9600" dirty="0" smtClean="0"/>
              <a:t> , скородит, </a:t>
            </a:r>
            <a:r>
              <a:rPr lang="uk-UA" sz="9600" dirty="0" err="1" smtClean="0"/>
              <a:t>ярозит</a:t>
            </a:r>
            <a:r>
              <a:rPr lang="uk-UA" sz="9600" dirty="0" smtClean="0"/>
              <a:t>  та ін.</a:t>
            </a:r>
          </a:p>
          <a:p>
            <a:pPr>
              <a:buNone/>
            </a:pPr>
            <a:r>
              <a:rPr lang="uk-UA" sz="9600" dirty="0" smtClean="0"/>
              <a:t>        Багаті родовища магнітного залізняку зосереджено на Уралі поблизу м. Магнітогорська та в Курській області (так звана Курська магнітна аномалія). Родовища червоного залізняку є в Україні поблизу м. Кривий Ріг. Родовища бурого залізняку зосереджені на Керченському півострові. Крім того, потужні родовища залізних руд виявлено і в інших місцях — на Кольському півострові, в Сибіру і на Далекому Сході.</a:t>
            </a:r>
          </a:p>
          <a:p>
            <a:pPr>
              <a:buNone/>
            </a:pPr>
            <a:r>
              <a:rPr lang="uk-UA" sz="9600" dirty="0" smtClean="0"/>
              <a:t> </a:t>
            </a:r>
          </a:p>
          <a:p>
            <a:pPr>
              <a:buNone/>
            </a:pPr>
            <a:endParaRPr lang="uk-UA" sz="9600" dirty="0" smtClean="0"/>
          </a:p>
          <a:p>
            <a:pPr>
              <a:buNone/>
            </a:pPr>
            <a:r>
              <a:rPr lang="uk-UA" sz="9600" dirty="0" smtClean="0"/>
              <a:t> 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358246" cy="5786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000" dirty="0" smtClean="0"/>
              <a:t>         Поки що не вдалося з'ясувати, коли, як і де вперше почали добувати залізо. </a:t>
            </a:r>
            <a:r>
              <a:rPr lang="uk-UA" sz="2000" b="1" dirty="0" smtClean="0"/>
              <a:t> </a:t>
            </a:r>
            <a:r>
              <a:rPr lang="uk-UA" sz="2000" dirty="0" smtClean="0"/>
              <a:t>Використання заліза почалося набагато раніше, ніж його виробництво. Перші залізні вироби мали космічне (метеоритне) походження і були виготовлені з уламків метеоритів ще в III—II тис. до н. е. Це засвідчує той факт, що стародавні мешканці Гренландії, які не мали жодної уяви про залізну руду, користувалися виробами із заліза. Час від часу знаходили шматки сірувато-чорного металу, який перековували на кинджал або наконечник списа, що був зброєю міцнішою і </a:t>
            </a:r>
            <a:r>
              <a:rPr lang="uk-UA" sz="2000" dirty="0" err="1" smtClean="0"/>
              <a:t>пластичнішою</a:t>
            </a:r>
            <a:r>
              <a:rPr lang="uk-UA" sz="2000" dirty="0" smtClean="0"/>
              <a:t> ,  ніж бронза, і довше тримав гостре лезо. Першим кроком у зародженні металургії заліза було отримання його шляхом відновлення з окису. Руда перемішувалася з деревним вугіллям і закладалася в піч. При високій температурі, створюваної горінням вугілля, вуглець починав з'єднуватися не лише з атмосферним киснем, але і з тим, що пов'язаний з атомами заліза. Після вигоряння вугілля в печі залишалася так звана криця — грудка речовини з домішкою відновленого заліза. Крицю потім знову розігрівали і піддавали обробці куванням, вибиваючи залізо із шлаку. Таке залізо не відрізнялось твердістю та пружністю, тому мало обмежену галузь застосування.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-357214"/>
            <a:ext cx="8229600" cy="1071570"/>
          </a:xfrm>
        </p:spPr>
        <p:txBody>
          <a:bodyPr>
            <a:normAutofit/>
          </a:bodyPr>
          <a:lstStyle/>
          <a:p>
            <a:r>
              <a:rPr lang="uk-UA" dirty="0" smtClean="0"/>
              <a:t>Історія заліза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2151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000" dirty="0" smtClean="0"/>
              <a:t>  Вперше залізо навчилися обробляти народи Анатолії. Давньогрецька традиція вважала відкривачем заліза народ </a:t>
            </a:r>
            <a:r>
              <a:rPr lang="uk-UA" sz="2000" dirty="0" err="1" smtClean="0"/>
              <a:t>халібів</a:t>
            </a:r>
            <a:r>
              <a:rPr lang="uk-UA" sz="2000" dirty="0" smtClean="0"/>
              <a:t>,  для яких традиційно вживалася стійка назва «батько заліза», і сама назва народу бере початок саме від грецького слова Χάλυβας («залізо»). «Залізна революція» почалася на межі I тисячоліття до н.е. в Ассирії. З VIII століття до н.е. зварне залізо швидко стало поширюватися в Європі. Першими, хто почав на землях сучасної України виплавляти з болотної руди залізо, були кіммерійці (VII ст. до н.е.). У IV - III ст. до н.е. більша частина арсеналу зброї скіфських воїнів — мечі, кинджали, бойові сокири тощо було виготовлено з заліза. У III столітті до н.е. залізо витіснило бронзу в Галлії, у II столітті нової ери з'явилося у Німеччині, а в VI столітті нашої ери вже широко вживалося в Скандинавії. В Японії залізний вік настав лише в VIII столітті нашої ери. Побачити залізо у рідкому стані металурги змогли лише в XIX столітті, однак, ще на початку I тисячоліття до нової ери — індійські майстри зуміли вирішити проблему отримання пружної сталі без розплавлення заліза. Таку сталь називали булатом, але через складність виготовлення і відсутність необхідних матеріалів у більшій частині світу ця сталь так і залишилася індійським секретом на тривалий час. </a:t>
            </a:r>
            <a:endParaRPr lang="uk-UA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429684" cy="54292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uk-UA" sz="2000" dirty="0" smtClean="0"/>
              <a:t>     Хімічний символ елемента </a:t>
            </a:r>
            <a:r>
              <a:rPr lang="uk-UA" sz="2000" dirty="0" err="1" smtClean="0"/>
              <a:t>Феруму</a:t>
            </a:r>
            <a:r>
              <a:rPr lang="uk-UA" sz="2000" dirty="0" smtClean="0"/>
              <a:t> — </a:t>
            </a:r>
            <a:r>
              <a:rPr lang="uk-UA" sz="2000" i="1" dirty="0" err="1" smtClean="0"/>
              <a:t>Fе</a:t>
            </a:r>
            <a:r>
              <a:rPr lang="uk-UA" sz="2000" dirty="0" smtClean="0"/>
              <a:t>. </a:t>
            </a:r>
            <a:br>
              <a:rPr lang="uk-UA" sz="2000" dirty="0" smtClean="0"/>
            </a:br>
            <a:r>
              <a:rPr lang="uk-UA" sz="2000" dirty="0" smtClean="0"/>
              <a:t>Відносна атомна маса, Аг(</a:t>
            </a:r>
            <a:r>
              <a:rPr lang="uk-UA" sz="2000" dirty="0" err="1" smtClean="0"/>
              <a:t>Fе</a:t>
            </a:r>
            <a:r>
              <a:rPr lang="uk-UA" sz="2000" dirty="0" smtClean="0"/>
              <a:t>) = </a:t>
            </a:r>
            <a:r>
              <a:rPr lang="uk-UA" sz="2000" i="1" dirty="0" smtClean="0"/>
              <a:t>56</a:t>
            </a:r>
            <a:r>
              <a:rPr lang="uk-UA" sz="2000" dirty="0" smtClean="0"/>
              <a:t>. </a:t>
            </a:r>
            <a:br>
              <a:rPr lang="uk-UA" sz="2000" dirty="0" smtClean="0"/>
            </a:br>
            <a:r>
              <a:rPr lang="uk-UA" sz="2000" dirty="0" smtClean="0"/>
              <a:t>Валентність </a:t>
            </a:r>
            <a:r>
              <a:rPr lang="uk-UA" sz="2000" dirty="0" err="1" smtClean="0"/>
              <a:t>Феруму</a:t>
            </a:r>
            <a:r>
              <a:rPr lang="uk-UA" sz="2000" dirty="0" smtClean="0"/>
              <a:t> в сполуках — 2 і </a:t>
            </a:r>
            <a:r>
              <a:rPr lang="uk-UA" sz="2000" i="1" dirty="0" smtClean="0"/>
              <a:t>3. 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Хімічна формула простої речовини заліза — </a:t>
            </a:r>
            <a:r>
              <a:rPr lang="uk-UA" sz="2000" i="1" dirty="0" err="1" smtClean="0"/>
              <a:t>Fе</a:t>
            </a:r>
            <a:r>
              <a:rPr lang="uk-UA" sz="2000" i="1" dirty="0" smtClean="0"/>
              <a:t>. 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Відносна формульна маса заліза, Мг(</a:t>
            </a:r>
            <a:r>
              <a:rPr lang="uk-UA" sz="2000" dirty="0" err="1" smtClean="0"/>
              <a:t>Fе</a:t>
            </a:r>
            <a:r>
              <a:rPr lang="uk-UA" sz="2000" dirty="0" smtClean="0"/>
              <a:t>) = </a:t>
            </a:r>
            <a:r>
              <a:rPr lang="uk-UA" sz="2000" i="1" dirty="0" smtClean="0"/>
              <a:t>56.</a:t>
            </a:r>
          </a:p>
          <a:p>
            <a:pPr>
              <a:buNone/>
            </a:pPr>
            <a:r>
              <a:rPr lang="uk-UA" sz="2000" dirty="0" smtClean="0"/>
              <a:t>           Залізо — блискучий сріблясто-білий важкий метал. Густина його 7,86 т/м3; температура плавлення 1538 °C, температура кипіння 2862 °C. Залізо досить пластичне. Воно легко кується, штампується, витягується в дріт і прокатується в тонкі листи, легко намагнічується і розмагнічується. Вище температури Кюрі (770 °C) втрачає феромагнітні властивості. До температури 912 °C існує в алотропній модифікації α-заліза з об'ємноцентрованою кубічною кристалічною </a:t>
            </a:r>
            <a:r>
              <a:rPr lang="uk-UA" sz="2000" dirty="0" err="1" smtClean="0"/>
              <a:t>ґраткою</a:t>
            </a:r>
            <a:r>
              <a:rPr lang="uk-UA" sz="2000" dirty="0" smtClean="0"/>
              <a:t>, за вищої температури — γ-заліза із гранецентрованою кубічною </a:t>
            </a:r>
            <a:r>
              <a:rPr lang="uk-UA" sz="2000" dirty="0" err="1" smtClean="0"/>
              <a:t>ґраткою</a:t>
            </a:r>
            <a:r>
              <a:rPr lang="uk-UA" sz="2000" dirty="0" smtClean="0"/>
              <a:t>, вище 1394 °C знову змінює тип ґратки на об'ємноцентровану кубічну (δ-залізо).</a:t>
            </a:r>
          </a:p>
          <a:p>
            <a:pPr>
              <a:buNone/>
            </a:pPr>
            <a:r>
              <a:rPr lang="uk-UA" sz="2000" dirty="0" smtClean="0"/>
              <a:t> </a:t>
            </a:r>
          </a:p>
          <a:p>
            <a:pPr>
              <a:buNone/>
            </a:pPr>
            <a:r>
              <a:rPr lang="en-US" sz="2000" b="1" dirty="0" smtClean="0"/>
              <a:t> </a:t>
            </a:r>
            <a:endParaRPr lang="uk-UA" sz="2000" dirty="0" smtClean="0"/>
          </a:p>
          <a:p>
            <a:endParaRPr lang="uk-UA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19200"/>
          </a:xfrm>
        </p:spPr>
        <p:txBody>
          <a:bodyPr/>
          <a:lstStyle/>
          <a:p>
            <a:r>
              <a:rPr lang="uk-UA" dirty="0" smtClean="0"/>
              <a:t>Фізичні і хімічні властивості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48072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dirty="0" smtClean="0"/>
              <a:t> </a:t>
            </a:r>
          </a:p>
          <a:p>
            <a:pPr>
              <a:buNone/>
            </a:pPr>
            <a:r>
              <a:rPr lang="uk-UA" sz="8000" dirty="0" smtClean="0"/>
              <a:t>         </a:t>
            </a:r>
            <a:r>
              <a:rPr lang="uk-UA" sz="8000" dirty="0" err="1" smtClean="0"/>
              <a:t>Ферум</a:t>
            </a:r>
            <a:r>
              <a:rPr lang="uk-UA" sz="8000" dirty="0" smtClean="0"/>
              <a:t> належить до восьмої групи періодичної системи елементів Менделєєва. У сухому повітрі за звичайної температури залізо досить стійке, але у вологому швидко іржавіє, вкриваючись товстим шаром іржі. Іржа є сумішшю оксидів і гідроксидів </a:t>
            </a:r>
            <a:r>
              <a:rPr lang="uk-UA" sz="8000" dirty="0" err="1" smtClean="0"/>
              <a:t>феруму</a:t>
            </a:r>
            <a:r>
              <a:rPr lang="uk-UA" sz="8000" dirty="0" smtClean="0"/>
              <a:t>. Основну частину іржі складає </a:t>
            </a:r>
            <a:r>
              <a:rPr lang="uk-UA" sz="8000" dirty="0" err="1" smtClean="0"/>
              <a:t>сесквіоксид</a:t>
            </a:r>
            <a:r>
              <a:rPr lang="uk-UA" sz="8000" dirty="0" smtClean="0"/>
              <a:t> заліза Fe2O3 і </a:t>
            </a:r>
            <a:r>
              <a:rPr lang="uk-UA" sz="8000" dirty="0" err="1" smtClean="0"/>
              <a:t>тригідроксид</a:t>
            </a:r>
            <a:r>
              <a:rPr lang="uk-UA" sz="8000" dirty="0" smtClean="0"/>
              <a:t> заліза </a:t>
            </a:r>
            <a:r>
              <a:rPr lang="uk-UA" sz="8000" dirty="0" err="1" smtClean="0"/>
              <a:t>Fe</a:t>
            </a:r>
            <a:r>
              <a:rPr lang="uk-UA" sz="8000" dirty="0" smtClean="0"/>
              <a:t>(OH)3. Крім того, до її складу входить </a:t>
            </a:r>
            <a:r>
              <a:rPr lang="uk-UA" sz="8000" dirty="0" err="1" smtClean="0"/>
              <a:t>монооксид</a:t>
            </a:r>
            <a:r>
              <a:rPr lang="uk-UA" sz="8000" dirty="0" smtClean="0"/>
              <a:t> заліза </a:t>
            </a:r>
            <a:r>
              <a:rPr lang="uk-UA" sz="8000" dirty="0" err="1" smtClean="0"/>
              <a:t>FeO</a:t>
            </a:r>
            <a:r>
              <a:rPr lang="uk-UA" sz="8000" dirty="0" smtClean="0"/>
              <a:t>, </a:t>
            </a:r>
            <a:r>
              <a:rPr lang="uk-UA" sz="8000" dirty="0" err="1" smtClean="0"/>
              <a:t>дигідроксид</a:t>
            </a:r>
            <a:r>
              <a:rPr lang="uk-UA" sz="8000" dirty="0" smtClean="0"/>
              <a:t> заліза </a:t>
            </a:r>
            <a:r>
              <a:rPr lang="uk-UA" sz="8000" dirty="0" err="1" smtClean="0"/>
              <a:t>Fe</a:t>
            </a:r>
            <a:r>
              <a:rPr lang="uk-UA" sz="8000" dirty="0" smtClean="0"/>
              <a:t>(OH)2 та інші сполуки. Процес ржавіння заліза можна зобразити такими приблизними рівняннями:</a:t>
            </a:r>
          </a:p>
          <a:p>
            <a:pPr>
              <a:buNone/>
            </a:pPr>
            <a:r>
              <a:rPr lang="uk-UA" sz="11200" b="1" i="1" dirty="0" smtClean="0"/>
              <a:t>2</a:t>
            </a:r>
            <a:r>
              <a:rPr lang="uk-UA" sz="8000" b="1" i="1" dirty="0" smtClean="0"/>
              <a:t>Fe + O2 + </a:t>
            </a:r>
            <a:r>
              <a:rPr lang="uk-UA" sz="11200" b="1" i="1" dirty="0" smtClean="0"/>
              <a:t>2</a:t>
            </a:r>
            <a:r>
              <a:rPr lang="uk-UA" sz="8000" b="1" i="1" dirty="0" smtClean="0"/>
              <a:t>Н2О = </a:t>
            </a:r>
            <a:r>
              <a:rPr lang="uk-UA" sz="11200" b="1" i="1" dirty="0" smtClean="0"/>
              <a:t>2</a:t>
            </a:r>
            <a:r>
              <a:rPr lang="uk-UA" sz="8000" b="1" i="1" dirty="0" smtClean="0"/>
              <a:t>Fe(OH)2</a:t>
            </a:r>
            <a:endParaRPr lang="uk-UA" sz="8000" i="1" dirty="0" smtClean="0"/>
          </a:p>
          <a:p>
            <a:pPr>
              <a:buNone/>
            </a:pPr>
            <a:r>
              <a:rPr lang="uk-UA" sz="11200" b="1" i="1" dirty="0" smtClean="0"/>
              <a:t>4</a:t>
            </a:r>
            <a:r>
              <a:rPr lang="uk-UA" sz="8000" b="1" i="1" dirty="0" smtClean="0"/>
              <a:t>Fe(OH)2 + O2 + </a:t>
            </a:r>
            <a:r>
              <a:rPr lang="uk-UA" sz="11200" b="1" i="1" dirty="0" smtClean="0"/>
              <a:t>2</a:t>
            </a:r>
            <a:r>
              <a:rPr lang="uk-UA" sz="8000" b="1" i="1" dirty="0" smtClean="0"/>
              <a:t>Н2О = </a:t>
            </a:r>
            <a:r>
              <a:rPr lang="uk-UA" sz="11200" b="1" i="1" dirty="0" smtClean="0"/>
              <a:t>4</a:t>
            </a:r>
            <a:r>
              <a:rPr lang="uk-UA" sz="8000" b="1" i="1" dirty="0" smtClean="0"/>
              <a:t>Fe(OH)3</a:t>
            </a:r>
            <a:endParaRPr lang="uk-UA" sz="8000" i="1" dirty="0" smtClean="0"/>
          </a:p>
          <a:p>
            <a:pPr>
              <a:buNone/>
            </a:pPr>
            <a:r>
              <a:rPr lang="uk-UA" sz="8000" b="1" i="1" dirty="0" err="1" smtClean="0"/>
              <a:t>Fe</a:t>
            </a:r>
            <a:r>
              <a:rPr lang="uk-UA" sz="8000" b="1" i="1" dirty="0" smtClean="0"/>
              <a:t>(OH)2 = </a:t>
            </a:r>
            <a:r>
              <a:rPr lang="uk-UA" sz="8000" b="1" i="1" dirty="0" err="1" smtClean="0"/>
              <a:t>FeO</a:t>
            </a:r>
            <a:r>
              <a:rPr lang="uk-UA" sz="8000" b="1" i="1" dirty="0" smtClean="0"/>
              <a:t> + H2O</a:t>
            </a:r>
            <a:endParaRPr lang="uk-UA" sz="8000" i="1" dirty="0" smtClean="0"/>
          </a:p>
          <a:p>
            <a:pPr>
              <a:buNone/>
            </a:pPr>
            <a:r>
              <a:rPr lang="uk-UA" sz="11200" b="1" i="1" dirty="0" smtClean="0"/>
              <a:t>2</a:t>
            </a:r>
            <a:r>
              <a:rPr lang="uk-UA" sz="8000" b="1" i="1" dirty="0" smtClean="0"/>
              <a:t>Fe(OH)3 = Fe2O3 + </a:t>
            </a:r>
            <a:r>
              <a:rPr lang="uk-UA" sz="11200" b="1" i="1" dirty="0" smtClean="0"/>
              <a:t>3</a:t>
            </a:r>
            <a:r>
              <a:rPr lang="uk-UA" sz="8000" b="1" i="1" dirty="0" smtClean="0"/>
              <a:t>H2O</a:t>
            </a:r>
            <a:endParaRPr lang="uk-UA" sz="8000" i="1" dirty="0" smtClean="0"/>
          </a:p>
          <a:p>
            <a:pPr>
              <a:buNone/>
            </a:pPr>
            <a:r>
              <a:rPr lang="uk-UA" sz="8000" b="1" dirty="0" smtClean="0"/>
              <a:t>         </a:t>
            </a:r>
            <a:r>
              <a:rPr lang="uk-UA" sz="8000" dirty="0" smtClean="0"/>
              <a:t>Іржа досить крихка і пориста. Тому вона не може ізолювати метал від атмосфери, через що процес ржавіння відбувається безперервно. При високій температурі залізо легко сполучається з киснем,  утворюючи окалину Fe3O4 (</a:t>
            </a:r>
            <a:r>
              <a:rPr lang="uk-UA" sz="8000" dirty="0" err="1" smtClean="0"/>
              <a:t>FeO</a:t>
            </a:r>
            <a:r>
              <a:rPr lang="uk-UA" sz="8000" dirty="0" smtClean="0"/>
              <a:t> · Fe2O3). В атмосфері кисню розжарена залізна дротина горить яскравим полум'ям, утворюючи теж окалину Fe3O4. При нагріванні залізо може легко реагувати з хлором, сіркою та іншими неметалами:</a:t>
            </a:r>
          </a:p>
          <a:p>
            <a:pPr>
              <a:buNone/>
            </a:pPr>
            <a:r>
              <a:rPr lang="uk-UA" sz="11200" b="1" i="1" dirty="0" smtClean="0"/>
              <a:t>2</a:t>
            </a:r>
            <a:r>
              <a:rPr lang="uk-UA" sz="8000" b="1" i="1" dirty="0" smtClean="0"/>
              <a:t>Fe + </a:t>
            </a:r>
            <a:r>
              <a:rPr lang="uk-UA" sz="11200" b="1" i="1" dirty="0" smtClean="0"/>
              <a:t>3</a:t>
            </a:r>
            <a:r>
              <a:rPr lang="uk-UA" sz="8000" b="1" i="1" dirty="0" smtClean="0"/>
              <a:t>Cl2 = </a:t>
            </a:r>
            <a:r>
              <a:rPr lang="uk-UA" sz="11200" b="1" i="1" dirty="0" smtClean="0"/>
              <a:t>2</a:t>
            </a:r>
            <a:r>
              <a:rPr lang="uk-UA" sz="8000" b="1" i="1" dirty="0" smtClean="0"/>
              <a:t>FeCl 3</a:t>
            </a:r>
            <a:endParaRPr lang="uk-UA" sz="8000" i="1" dirty="0" smtClean="0"/>
          </a:p>
          <a:p>
            <a:pPr>
              <a:buNone/>
            </a:pPr>
            <a:r>
              <a:rPr lang="uk-UA" sz="8000" b="1" i="1" dirty="0" err="1" smtClean="0"/>
              <a:t>Fe</a:t>
            </a:r>
            <a:r>
              <a:rPr lang="uk-UA" sz="8000" b="1" i="1" dirty="0" smtClean="0"/>
              <a:t> + S = </a:t>
            </a:r>
            <a:r>
              <a:rPr lang="uk-UA" sz="8000" b="1" i="1" dirty="0" err="1" smtClean="0"/>
              <a:t>FeS</a:t>
            </a:r>
            <a:endParaRPr lang="uk-UA" sz="8000" i="1" dirty="0" smtClean="0"/>
          </a:p>
          <a:p>
            <a:pPr>
              <a:buNone/>
            </a:pPr>
            <a:r>
              <a:rPr lang="uk-UA" sz="8000" i="1" dirty="0" smtClean="0"/>
              <a:t> </a:t>
            </a:r>
            <a:endParaRPr lang="uk-UA" sz="8000" dirty="0" smtClean="0"/>
          </a:p>
          <a:p>
            <a:pPr>
              <a:buNone/>
            </a:pPr>
            <a:r>
              <a:rPr lang="uk-UA" sz="8000" dirty="0" smtClean="0"/>
              <a:t> </a:t>
            </a:r>
          </a:p>
          <a:p>
            <a:endParaRPr lang="uk-UA" sz="8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2"/>
            <a:ext cx="8229600" cy="6286544"/>
          </a:xfrm>
        </p:spPr>
        <p:txBody>
          <a:bodyPr>
            <a:noAutofit/>
          </a:bodyPr>
          <a:lstStyle/>
          <a:p>
            <a:pPr>
              <a:buNone/>
            </a:pPr>
            <a:endParaRPr lang="uk-UA" sz="2200" dirty="0" smtClean="0"/>
          </a:p>
          <a:p>
            <a:pPr>
              <a:buNone/>
            </a:pPr>
            <a:r>
              <a:rPr lang="uk-UA" sz="2200" dirty="0" smtClean="0"/>
              <a:t>       </a:t>
            </a:r>
            <a:r>
              <a:rPr lang="uk-UA" sz="2200" dirty="0" smtClean="0"/>
              <a:t> </a:t>
            </a:r>
            <a:r>
              <a:rPr lang="uk-UA" sz="2200" dirty="0" smtClean="0"/>
              <a:t>В електрохімічному ряді напруг залізо стоїть лівіше від водню, тому воно легко реагує з розведеними хлоридною і сульфатною кислотами:</a:t>
            </a:r>
          </a:p>
          <a:p>
            <a:pPr>
              <a:buNone/>
            </a:pPr>
            <a:r>
              <a:rPr lang="uk-UA" sz="2200" b="1" i="1" dirty="0" err="1" smtClean="0"/>
              <a:t>Fe</a:t>
            </a:r>
            <a:r>
              <a:rPr lang="uk-UA" sz="2200" b="1" i="1" dirty="0" smtClean="0"/>
              <a:t> + </a:t>
            </a:r>
            <a:r>
              <a:rPr lang="uk-UA" sz="3200" b="1" i="1" dirty="0" smtClean="0"/>
              <a:t>2</a:t>
            </a:r>
            <a:r>
              <a:rPr lang="uk-UA" sz="2200" b="1" i="1" dirty="0" smtClean="0"/>
              <a:t>HCl = FeCl2 + Н2 ↑                     </a:t>
            </a:r>
            <a:r>
              <a:rPr lang="uk-UA" sz="2200" b="1" i="1" dirty="0" err="1" smtClean="0"/>
              <a:t>Fe</a:t>
            </a:r>
            <a:r>
              <a:rPr lang="uk-UA" sz="2200" b="1" i="1" dirty="0" smtClean="0"/>
              <a:t> + H2SO4 = FeSO4 + H2 ↑</a:t>
            </a:r>
            <a:endParaRPr lang="uk-UA" sz="2200" i="1" dirty="0" smtClean="0"/>
          </a:p>
          <a:p>
            <a:pPr>
              <a:buNone/>
            </a:pPr>
            <a:r>
              <a:rPr lang="uk-UA" sz="2200" dirty="0" smtClean="0"/>
              <a:t>      З розведеною нітратною кислотою залізо теж легко реагує:</a:t>
            </a:r>
          </a:p>
          <a:p>
            <a:pPr>
              <a:buNone/>
            </a:pPr>
            <a:r>
              <a:rPr lang="uk-UA" sz="2200" b="1" i="1" dirty="0" err="1" smtClean="0"/>
              <a:t>Fe</a:t>
            </a:r>
            <a:r>
              <a:rPr lang="uk-UA" sz="2200" b="1" i="1" dirty="0" smtClean="0"/>
              <a:t> + </a:t>
            </a:r>
            <a:r>
              <a:rPr lang="en-US" sz="2800" b="1" i="1" dirty="0" smtClean="0"/>
              <a:t>4</a:t>
            </a:r>
            <a:r>
              <a:rPr lang="uk-UA" sz="2200" b="1" i="1" dirty="0" smtClean="0"/>
              <a:t>HNO3 </a:t>
            </a:r>
            <a:r>
              <a:rPr lang="uk-UA" sz="2200" b="1" i="1" dirty="0" smtClean="0"/>
              <a:t>= </a:t>
            </a:r>
            <a:r>
              <a:rPr lang="uk-UA" sz="2200" b="1" i="1" dirty="0" err="1" smtClean="0"/>
              <a:t>Fe</a:t>
            </a:r>
            <a:r>
              <a:rPr lang="uk-UA" sz="2200" b="1" i="1" dirty="0" smtClean="0"/>
              <a:t> </a:t>
            </a:r>
            <a:r>
              <a:rPr lang="uk-UA" sz="2200" b="1" i="1" dirty="0" smtClean="0"/>
              <a:t>(NO3)3 + </a:t>
            </a:r>
            <a:r>
              <a:rPr lang="en-US" sz="2800" b="1" i="1" dirty="0" smtClean="0"/>
              <a:t>2</a:t>
            </a:r>
            <a:r>
              <a:rPr lang="uk-UA" sz="2200" b="1" i="1" dirty="0" smtClean="0"/>
              <a:t>H2O </a:t>
            </a:r>
            <a:r>
              <a:rPr lang="uk-UA" sz="2200" b="1" i="1" dirty="0" smtClean="0"/>
              <a:t>+ NO ↑</a:t>
            </a:r>
            <a:endParaRPr lang="uk-UA" sz="2200" i="1" dirty="0" smtClean="0"/>
          </a:p>
          <a:p>
            <a:pPr>
              <a:buNone/>
            </a:pPr>
            <a:r>
              <a:rPr lang="uk-UA" sz="2200" dirty="0" smtClean="0"/>
              <a:t>        Але з концентрованою нітратною і концентрованою сульфатною кислотами без нагрівання залізо не реагує. Воно стає «пасивним», вкриваючись тонкою оксидною плівкою, яка не розчиняється в кислотах і ізолює метал від дії кислоти. Завдяки цьому концентровану нітратну і концентровану сульфатну кислоту можна зберігати і транспортувати в залізній тарі.</a:t>
            </a:r>
          </a:p>
          <a:p>
            <a:pPr>
              <a:buNone/>
            </a:pPr>
            <a:r>
              <a:rPr lang="uk-UA" sz="2200" dirty="0" smtClean="0"/>
              <a:t>        Залізо може відновлювати менш активні метали з розчинів їхніх солей, наприклад:</a:t>
            </a:r>
            <a:r>
              <a:rPr lang="en-US" sz="2200" dirty="0" smtClean="0"/>
              <a:t>      </a:t>
            </a:r>
            <a:endParaRPr lang="uk-UA" sz="2200" dirty="0" smtClean="0"/>
          </a:p>
          <a:p>
            <a:pPr>
              <a:buNone/>
            </a:pPr>
            <a:r>
              <a:rPr lang="en-US" sz="2200" dirty="0" smtClean="0"/>
              <a:t> </a:t>
            </a:r>
            <a:r>
              <a:rPr lang="uk-UA" sz="2200" b="1" i="1" dirty="0" err="1" smtClean="0"/>
              <a:t>Fe</a:t>
            </a:r>
            <a:r>
              <a:rPr lang="uk-UA" sz="2200" b="1" i="1" dirty="0" smtClean="0"/>
              <a:t> + CuSO4=FeSO4 + </a:t>
            </a:r>
            <a:r>
              <a:rPr lang="uk-UA" sz="2200" b="1" i="1" dirty="0" err="1" smtClean="0"/>
              <a:t>Cu</a:t>
            </a:r>
            <a:r>
              <a:rPr lang="uk-UA" sz="2200" b="1" i="1" dirty="0" smtClean="0"/>
              <a:t>    </a:t>
            </a:r>
            <a:r>
              <a:rPr lang="uk-UA" sz="2200" b="1" dirty="0" smtClean="0"/>
              <a:t>                                                                                                                 </a:t>
            </a:r>
            <a:endParaRPr lang="uk-UA" sz="2200" dirty="0" smtClean="0"/>
          </a:p>
          <a:p>
            <a:pPr>
              <a:buNone/>
            </a:pPr>
            <a:r>
              <a:rPr lang="uk-UA" sz="2200" dirty="0" smtClean="0"/>
              <a:t> </a:t>
            </a:r>
          </a:p>
          <a:p>
            <a:pPr>
              <a:buNone/>
            </a:pPr>
            <a:r>
              <a:rPr lang="uk-UA" sz="2200" dirty="0" smtClean="0"/>
              <a:t> </a:t>
            </a:r>
          </a:p>
          <a:p>
            <a:pPr>
              <a:buNone/>
            </a:pPr>
            <a:r>
              <a:rPr lang="uk-UA" sz="1800" dirty="0" smtClean="0"/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501122" cy="60007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000" dirty="0" smtClean="0"/>
              <a:t>       У промисловості залізо отримують із залізної руди, в основному з гематиту (Fe2O3) і магнетиту (</a:t>
            </a:r>
            <a:r>
              <a:rPr lang="uk-UA" sz="2000" dirty="0" err="1" smtClean="0"/>
              <a:t>FeO</a:t>
            </a:r>
            <a:r>
              <a:rPr lang="uk-UA" sz="2000" dirty="0" smtClean="0"/>
              <a:t> · Fe2O3). Існують різні способи отримання заліза з руд. Найбільш поширеним є доменний процес.                Перший етап виробництва — відновлення заліза вуглецем у доменній печі за температурі 2000 °C. У доменну піч вуглець (у вигляді коксу), залізна руда (у вигляді агломерату або окатишів) і флюс (наприклад, вапняк) подаються зверху, а знизу нагнітається гаряче повітря.  У печі вуглець у вигляді коксу окислюється до </a:t>
            </a:r>
            <a:r>
              <a:rPr lang="uk-UA" sz="2000" dirty="0" err="1" smtClean="0"/>
              <a:t>монооксиду</a:t>
            </a:r>
            <a:r>
              <a:rPr lang="uk-UA" sz="2000" dirty="0" smtClean="0"/>
              <a:t>  вуглецю. Цей оксид утворюється під час горіння в умовах нестачі кисню. У свою чергу,  </a:t>
            </a:r>
            <a:r>
              <a:rPr lang="uk-UA" sz="2000" dirty="0" err="1" smtClean="0"/>
              <a:t>монооксид</a:t>
            </a:r>
            <a:r>
              <a:rPr lang="uk-UA" sz="2000" dirty="0" smtClean="0"/>
              <a:t>  вуглецю відновлює залізо з руди. Щоб реакція йшла швидше, нагрітий чадний газ пропускають через оксид заліза(III). Флюс додається для позбавлення від небажаних домішок (в першу чергу від силікатів, наприклад кварцу) у видобутій руді. Типовий флюс містить вапняк (карбонат кальцію) і доломіт (карбонат магнію). Для усунення інших домішок використовують інші флюси. Дія флюсу (у наведеному випадку — карбонат кальцію) полягає в тому, що під час нагрівання він розкладається до його оксиду.</a:t>
            </a:r>
          </a:p>
          <a:p>
            <a:pPr>
              <a:buNone/>
            </a:pPr>
            <a:endParaRPr lang="uk-UA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71504"/>
          </a:xfrm>
        </p:spPr>
        <p:txBody>
          <a:bodyPr>
            <a:noAutofit/>
          </a:bodyPr>
          <a:lstStyle/>
          <a:p>
            <a:r>
              <a:rPr lang="uk-UA" b="1" dirty="0" smtClean="0"/>
              <a:t>Отримання</a:t>
            </a:r>
            <a:r>
              <a:rPr lang="uk-UA" dirty="0" smtClean="0"/>
              <a:t> 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501122" cy="6286544"/>
          </a:xfrm>
        </p:spPr>
        <p:txBody>
          <a:bodyPr>
            <a:noAutofit/>
          </a:bodyPr>
          <a:lstStyle/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2000" dirty="0" smtClean="0"/>
              <a:t>  Оксид кальцію з'єднується з  </a:t>
            </a:r>
            <a:r>
              <a:rPr lang="uk-UA" sz="2000" dirty="0" err="1" smtClean="0"/>
              <a:t>діоксидом</a:t>
            </a:r>
            <a:r>
              <a:rPr lang="uk-UA" sz="2000" dirty="0" smtClean="0"/>
              <a:t>  кремнію, утворюючи шлак —  </a:t>
            </a:r>
            <a:r>
              <a:rPr lang="uk-UA" sz="2000" dirty="0" err="1" smtClean="0"/>
              <a:t>метасилікат</a:t>
            </a:r>
            <a:r>
              <a:rPr lang="uk-UA" sz="2000" dirty="0" smtClean="0"/>
              <a:t>  кальцію. Шлак, на відміну від  </a:t>
            </a:r>
            <a:r>
              <a:rPr lang="uk-UA" sz="2000" dirty="0" err="1" smtClean="0"/>
              <a:t>діоксиду</a:t>
            </a:r>
            <a:r>
              <a:rPr lang="uk-UA" sz="2000" dirty="0" smtClean="0"/>
              <a:t>  кремнію, плавиться в печі. Легший, ніж залізо, шлак плаває на поверхні — це властивість дозволяє відділяти шлак від металу. Шлаки потім можуть застосовуватися у будівництві та сільському господарстві. Розплав заліза, отриманий у доменній печі (чавун), містить досить багато вуглецю . Крім тих випадків, коли чавун використовується безпосередньо, він вимагає подальшої переробки. Надлишки вуглецю та інші домішки (сірка, фосфор) видаляють з чавуну окисленням у мартенівських печах або в конвертерах. Електричні печі застосовуються для виплавки легованих сталей. Крім доменного процесу, поширений процес прямого отримання заліза. У цьому випадку попередньо подрібнену руду змішують з особливою глиною, формуючи окатиші. Окатиші обпалюють, і обробляють в шахтній печі гарячими продуктами конверсії метану, які містять водень. Водень легко відновлює залізо, при цьому не відбувається забруднення заліза такими домішками як сірка і фосфор, які є звичайними для кам'яного вугілля. Залізо утворюється в твердому вигляді, і надалі переплавляється в електричних печах</a:t>
            </a:r>
            <a:r>
              <a:rPr lang="uk-UA" sz="2000" dirty="0" smtClean="0"/>
              <a:t>.</a:t>
            </a:r>
            <a:r>
              <a:rPr lang="en-US" sz="2000" dirty="0" smtClean="0"/>
              <a:t> </a:t>
            </a:r>
            <a:r>
              <a:rPr lang="uk-UA" sz="2000" dirty="0" smtClean="0"/>
              <a:t>Хімічно </a:t>
            </a:r>
            <a:r>
              <a:rPr lang="uk-UA" sz="2000" dirty="0" smtClean="0"/>
              <a:t>чисте залізо добувають електролізом розчинів його солей.</a:t>
            </a:r>
          </a:p>
          <a:p>
            <a:pPr>
              <a:buNone/>
            </a:pPr>
            <a:endParaRPr lang="uk-UA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uk-UA" sz="2200" dirty="0" smtClean="0"/>
          </a:p>
          <a:p>
            <a:pPr>
              <a:buNone/>
            </a:pPr>
            <a:r>
              <a:rPr lang="uk-UA" sz="2800" dirty="0" smtClean="0"/>
              <a:t>        Технологічний  шлях одержання пружної сталі, при якому не потрібні ні особливо чиста руда, ні графіт, ні спеціальні печі, було винайдено в Китаї в II столітті нашої ери. Сталь перековували дуже багато разів, при кожному куванні складаючи пластину вдвічі, внаслідок чого виходив відмінний матеріал для зброї, що отримав назву дамаська сталь, з якого, зокрема, робилися японські </a:t>
            </a:r>
            <a:r>
              <a:rPr lang="uk-UA" sz="2800" dirty="0" err="1" smtClean="0"/>
              <a:t>катани</a:t>
            </a:r>
            <a:r>
              <a:rPr lang="uk-UA" sz="2800" dirty="0" smtClean="0"/>
              <a:t>. З XVI століття в Європі набув поширення так званий переробний процес в металургії — технологія, при якій залізо ще при отриманні за рахунок високої температури плавлення і інтенсивного </a:t>
            </a:r>
            <a:r>
              <a:rPr lang="uk-UA" sz="2800" dirty="0" err="1" smtClean="0"/>
              <a:t>навуглецьовування</a:t>
            </a:r>
            <a:r>
              <a:rPr lang="uk-UA" sz="2800" dirty="0" smtClean="0"/>
              <a:t> </a:t>
            </a:r>
            <a:r>
              <a:rPr lang="uk-UA" sz="2800" dirty="0" smtClean="0"/>
              <a:t>перетворюється на чавун, а вже потім, рідкий чавун, звільняючись від зайвого вуглецю при відпалі в горнах, перероблявся на сталь.</a:t>
            </a:r>
          </a:p>
          <a:p>
            <a:endParaRPr lang="uk-UA" sz="2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140</TotalTime>
  <Words>1031</Words>
  <Application>Microsoft Office PowerPoint</Application>
  <PresentationFormat>Экран (4:3)</PresentationFormat>
  <Paragraphs>52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Ферум. Залізо</vt:lpstr>
      <vt:lpstr>Історія заліза</vt:lpstr>
      <vt:lpstr>Слайд 3</vt:lpstr>
      <vt:lpstr>Фізичні і хімічні властивості</vt:lpstr>
      <vt:lpstr>Слайд 5</vt:lpstr>
      <vt:lpstr>Слайд 6</vt:lpstr>
      <vt:lpstr>Отримання </vt:lpstr>
      <vt:lpstr>Слайд 8</vt:lpstr>
      <vt:lpstr>Слайд 9</vt:lpstr>
      <vt:lpstr>Фізіологічна   дія</vt:lpstr>
      <vt:lpstr>Поширення в  природі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15</cp:revision>
  <dcterms:modified xsi:type="dcterms:W3CDTF">2013-03-18T15:31:53Z</dcterms:modified>
</cp:coreProperties>
</file>