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 id="278" r:id="rId4"/>
    <p:sldId id="258" r:id="rId5"/>
    <p:sldId id="277" r:id="rId6"/>
    <p:sldId id="259" r:id="rId7"/>
    <p:sldId id="279" r:id="rId8"/>
    <p:sldId id="261" r:id="rId9"/>
    <p:sldId id="260" r:id="rId10"/>
    <p:sldId id="262" r:id="rId11"/>
    <p:sldId id="263" r:id="rId12"/>
    <p:sldId id="264" r:id="rId13"/>
    <p:sldId id="265" r:id="rId14"/>
    <p:sldId id="266" r:id="rId15"/>
    <p:sldId id="267" r:id="rId16"/>
    <p:sldId id="268" r:id="rId17"/>
    <p:sldId id="280"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1608" y="-47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054326-1A52-457B-AA29-8A7CD883368C}" type="datetimeFigureOut">
              <a:rPr lang="en-US" smtClean="0"/>
              <a:pPr/>
              <a:t>1/31/2015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77229A-8C4A-42BB-8E81-3150D3F556CA}"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054326-1A52-457B-AA29-8A7CD883368C}" type="datetimeFigureOut">
              <a:rPr lang="en-US" smtClean="0"/>
              <a:pPr/>
              <a:t>1/31/2015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77229A-8C4A-42BB-8E81-3150D3F556C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054326-1A52-457B-AA29-8A7CD883368C}" type="datetimeFigureOut">
              <a:rPr lang="en-US" smtClean="0"/>
              <a:pPr/>
              <a:t>1/31/2015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77229A-8C4A-42BB-8E81-3150D3F556C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054326-1A52-457B-AA29-8A7CD883368C}" type="datetimeFigureOut">
              <a:rPr lang="en-US" smtClean="0"/>
              <a:pPr/>
              <a:t>1/31/2015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77229A-8C4A-42BB-8E81-3150D3F556CA}"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054326-1A52-457B-AA29-8A7CD883368C}" type="datetimeFigureOut">
              <a:rPr lang="en-US" smtClean="0"/>
              <a:pPr/>
              <a:t>1/31/2015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77229A-8C4A-42BB-8E81-3150D3F556CA}"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054326-1A52-457B-AA29-8A7CD883368C}" type="datetimeFigureOut">
              <a:rPr lang="en-US" smtClean="0"/>
              <a:pPr/>
              <a:t>1/31/2015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77229A-8C4A-42BB-8E81-3150D3F556CA}"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054326-1A52-457B-AA29-8A7CD883368C}" type="datetimeFigureOut">
              <a:rPr lang="en-US" smtClean="0"/>
              <a:pPr/>
              <a:t>1/31/2015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B77229A-8C4A-42BB-8E81-3150D3F556CA}"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054326-1A52-457B-AA29-8A7CD883368C}" type="datetimeFigureOut">
              <a:rPr lang="en-US" smtClean="0"/>
              <a:pPr/>
              <a:t>1/31/2015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B77229A-8C4A-42BB-8E81-3150D3F556CA}"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054326-1A52-457B-AA29-8A7CD883368C}" type="datetimeFigureOut">
              <a:rPr lang="en-US" smtClean="0"/>
              <a:pPr/>
              <a:t>1/31/2015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B77229A-8C4A-42BB-8E81-3150D3F556C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054326-1A52-457B-AA29-8A7CD883368C}" type="datetimeFigureOut">
              <a:rPr lang="en-US" smtClean="0"/>
              <a:pPr/>
              <a:t>1/31/2015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77229A-8C4A-42BB-8E81-3150D3F556CA}" type="slidenum">
              <a:rPr lang="en-US" smtClean="0"/>
              <a:pPr/>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4E054326-1A52-457B-AA29-8A7CD883368C}" type="datetimeFigureOut">
              <a:rPr lang="en-US" smtClean="0"/>
              <a:pPr/>
              <a:t>1/31/2015</a:t>
            </a:fld>
            <a:endParaRPr lang="en-US" dirty="0"/>
          </a:p>
        </p:txBody>
      </p:sp>
      <p:sp>
        <p:nvSpPr>
          <p:cNvPr id="9" name="Slide Number Placeholder 8"/>
          <p:cNvSpPr>
            <a:spLocks noGrp="1"/>
          </p:cNvSpPr>
          <p:nvPr>
            <p:ph type="sldNum" sz="quarter" idx="11"/>
          </p:nvPr>
        </p:nvSpPr>
        <p:spPr/>
        <p:txBody>
          <a:bodyPr/>
          <a:lstStyle/>
          <a:p>
            <a:fld id="{9B77229A-8C4A-42BB-8E81-3150D3F556CA}"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9B77229A-8C4A-42BB-8E81-3150D3F556CA}" type="slidenum">
              <a:rPr lang="en-US" smtClean="0"/>
              <a:pPr/>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4E054326-1A52-457B-AA29-8A7CD883368C}" type="datetimeFigureOut">
              <a:rPr lang="en-US" smtClean="0"/>
              <a:pPr/>
              <a:t>1/31/2015</a:t>
            </a:fld>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52237" y="5181600"/>
            <a:ext cx="6461760" cy="1066800"/>
          </a:xfrm>
        </p:spPr>
        <p:txBody>
          <a:bodyPr>
            <a:normAutofit fontScale="25000" lnSpcReduction="20000"/>
          </a:bodyPr>
          <a:lstStyle/>
          <a:p>
            <a:pPr algn="ctr"/>
            <a:r>
              <a:rPr lang="en-US" sz="14400" b="1" dirty="0" smtClean="0"/>
              <a:t>The Great Gatsby</a:t>
            </a:r>
          </a:p>
          <a:p>
            <a:pPr algn="ctr"/>
            <a:r>
              <a:rPr lang="en-US" sz="14400" b="1" dirty="0" smtClean="0"/>
              <a:t>F. Scott Fitzgerald  </a:t>
            </a:r>
            <a:endParaRPr lang="en-US" sz="14400" b="1" dirty="0"/>
          </a:p>
        </p:txBody>
      </p:sp>
      <p:pic>
        <p:nvPicPr>
          <p:cNvPr id="1026" name="Picture 2" descr="http://www.google.com/url?source=imglanding&amp;ct=img&amp;q=https://images.nonexiste.net/popular/wp-content/uploads/2012/03/The-Great-Gatsby-2012-Movie-Poster.jpeg&amp;sa=X&amp;ei=2LeST_uiFKm42wXQvJnuBA&amp;ved=0CAwQ8wc&amp;usg=AFQjCNFR4r0HJ7TvaHGZYnJTSaqTz1e05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29029"/>
            <a:ext cx="4476478"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6708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620000" cy="1143000"/>
          </a:xfrm>
        </p:spPr>
        <p:txBody>
          <a:bodyPr/>
          <a:lstStyle/>
          <a:p>
            <a:r>
              <a:rPr lang="en-US" dirty="0" smtClean="0"/>
              <a:t> </a:t>
            </a:r>
            <a:endParaRPr lang="en-US" dirty="0"/>
          </a:p>
        </p:txBody>
      </p:sp>
      <p:sp>
        <p:nvSpPr>
          <p:cNvPr id="3" name="Content Placeholder 2"/>
          <p:cNvSpPr>
            <a:spLocks noGrp="1"/>
          </p:cNvSpPr>
          <p:nvPr>
            <p:ph idx="1"/>
          </p:nvPr>
        </p:nvSpPr>
        <p:spPr>
          <a:xfrm>
            <a:off x="457200" y="457200"/>
            <a:ext cx="7620000" cy="4800600"/>
          </a:xfrm>
        </p:spPr>
        <p:txBody>
          <a:bodyPr/>
          <a:lstStyle/>
          <a:p>
            <a:r>
              <a:rPr lang="en-US" dirty="0" smtClean="0"/>
              <a:t>Tom takes Nick to Queens to meet Myrtle</a:t>
            </a:r>
          </a:p>
          <a:p>
            <a:r>
              <a:rPr lang="en-US" dirty="0" smtClean="0"/>
              <a:t>The relationship is permitted by Tom and Myrtle’s friends because both were “vastly unhappy in their marriages.”  </a:t>
            </a:r>
          </a:p>
          <a:p>
            <a:r>
              <a:rPr lang="en-US" dirty="0" smtClean="0"/>
              <a:t>Myrtle mocks Daisy and  Tom beats her to Nick’s horror</a:t>
            </a:r>
          </a:p>
          <a:p>
            <a:r>
              <a:rPr lang="en-US" dirty="0" smtClean="0"/>
              <a:t>Weeks later,  Nick and Jordan attend a Gatsby party, shocked that few of the guests actually know him and gossip that he is an Anti-Semite,  and a murderer.  </a:t>
            </a:r>
            <a:endParaRPr lang="en-US" dirty="0"/>
          </a:p>
          <a:p>
            <a:r>
              <a:rPr lang="en-US" dirty="0" smtClean="0"/>
              <a:t>Nick meets Gatsby  who asks him to lunch the next day</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1" y="3490050"/>
            <a:ext cx="4800600" cy="3357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7434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8113"/>
            <a:ext cx="9677400" cy="8122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09800" y="838198"/>
            <a:ext cx="5720284" cy="584775"/>
          </a:xfrm>
          <a:prstGeom prst="rect">
            <a:avLst/>
          </a:prstGeom>
          <a:noFill/>
        </p:spPr>
        <p:txBody>
          <a:bodyPr wrap="none" rtlCol="0">
            <a:spAutoFit/>
          </a:bodyPr>
          <a:lstStyle/>
          <a:p>
            <a:r>
              <a:rPr lang="en-US" dirty="0" smtClean="0"/>
              <a:t>Plot</a:t>
            </a:r>
            <a:r>
              <a:rPr lang="en-US" sz="3200" b="1" dirty="0" smtClean="0">
                <a:solidFill>
                  <a:schemeClr val="bg1"/>
                </a:solidFill>
              </a:rPr>
              <a:t> Synopsis: The “Great” Gatsby </a:t>
            </a:r>
            <a:endParaRPr lang="en-US" dirty="0"/>
          </a:p>
        </p:txBody>
      </p:sp>
      <p:sp>
        <p:nvSpPr>
          <p:cNvPr id="5" name="TextBox 4"/>
          <p:cNvSpPr txBox="1"/>
          <p:nvPr/>
        </p:nvSpPr>
        <p:spPr>
          <a:xfrm>
            <a:off x="609600" y="1676400"/>
            <a:ext cx="9067800" cy="4524315"/>
          </a:xfrm>
          <a:prstGeom prst="rect">
            <a:avLst/>
          </a:prstGeom>
          <a:noFill/>
        </p:spPr>
        <p:txBody>
          <a:bodyPr wrap="square" rtlCol="0">
            <a:spAutoFit/>
          </a:bodyPr>
          <a:lstStyle/>
          <a:p>
            <a:pPr lvl="0"/>
            <a:r>
              <a:rPr lang="en-US" sz="2400" b="1" dirty="0">
                <a:solidFill>
                  <a:schemeClr val="bg1"/>
                </a:solidFill>
              </a:rPr>
              <a:t>At lunch with Gatsby and Jordan the next day,  Nick learns that Gatsby attended Oxford University and that his family is “all dead now.” </a:t>
            </a:r>
          </a:p>
          <a:p>
            <a:pPr lvl="0"/>
            <a:endParaRPr lang="en-US" sz="2400" b="1" dirty="0" smtClean="0">
              <a:solidFill>
                <a:schemeClr val="bg1"/>
              </a:solidFill>
            </a:endParaRPr>
          </a:p>
          <a:p>
            <a:pPr lvl="0"/>
            <a:r>
              <a:rPr lang="en-US" sz="2400" b="1" dirty="0" smtClean="0">
                <a:solidFill>
                  <a:schemeClr val="bg1"/>
                </a:solidFill>
              </a:rPr>
              <a:t>Meets </a:t>
            </a:r>
            <a:r>
              <a:rPr lang="en-US" sz="2400" b="1" dirty="0">
                <a:solidFill>
                  <a:schemeClr val="bg1"/>
                </a:solidFill>
              </a:rPr>
              <a:t>Meyor Wolfsham, who with Gatsby’s help, fixed the world series in 1919.  </a:t>
            </a:r>
          </a:p>
          <a:p>
            <a:pPr lvl="0"/>
            <a:endParaRPr lang="en-US" sz="2400" b="1" dirty="0" smtClean="0">
              <a:solidFill>
                <a:schemeClr val="bg1"/>
              </a:solidFill>
            </a:endParaRPr>
          </a:p>
          <a:p>
            <a:pPr lvl="0"/>
            <a:r>
              <a:rPr lang="en-US" sz="2400" b="1" dirty="0" smtClean="0">
                <a:solidFill>
                  <a:schemeClr val="bg1"/>
                </a:solidFill>
              </a:rPr>
              <a:t>On </a:t>
            </a:r>
            <a:r>
              <a:rPr lang="en-US" sz="2400" b="1" dirty="0">
                <a:solidFill>
                  <a:schemeClr val="bg1"/>
                </a:solidFill>
              </a:rPr>
              <a:t>the car ride back to West Egg, Nick notices that Gatsby’s hand is shaking and that his “whole statement had fallen to pieces.” </a:t>
            </a:r>
          </a:p>
          <a:p>
            <a:pPr lvl="0"/>
            <a:endParaRPr lang="en-US" sz="2400" b="1" dirty="0" smtClean="0">
              <a:solidFill>
                <a:schemeClr val="bg1"/>
              </a:solidFill>
            </a:endParaRPr>
          </a:p>
          <a:p>
            <a:pPr lvl="0"/>
            <a:r>
              <a:rPr lang="en-US" sz="2400" b="1" dirty="0" smtClean="0">
                <a:solidFill>
                  <a:schemeClr val="bg1"/>
                </a:solidFill>
              </a:rPr>
              <a:t>Gatsby </a:t>
            </a:r>
            <a:r>
              <a:rPr lang="en-US" sz="2400" b="1" dirty="0">
                <a:solidFill>
                  <a:schemeClr val="bg1"/>
                </a:solidFill>
              </a:rPr>
              <a:t>reveals that Daisy Buchannan was the only woman he had ever loved and that they had a relationship five years prior </a:t>
            </a:r>
            <a:r>
              <a:rPr lang="en-US" sz="2400" b="1" dirty="0" smtClean="0">
                <a:solidFill>
                  <a:schemeClr val="bg1"/>
                </a:solidFill>
              </a:rPr>
              <a:t>to when  </a:t>
            </a:r>
            <a:r>
              <a:rPr lang="en-US" sz="2400" b="1" dirty="0">
                <a:solidFill>
                  <a:schemeClr val="bg1"/>
                </a:solidFill>
              </a:rPr>
              <a:t>he joined the war.  </a:t>
            </a:r>
          </a:p>
        </p:txBody>
      </p:sp>
    </p:spTree>
    <p:extLst>
      <p:ext uri="{BB962C8B-B14F-4D97-AF65-F5344CB8AC3E}">
        <p14:creationId xmlns:p14="http://schemas.microsoft.com/office/powerpoint/2010/main" val="42569182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66800" y="685800"/>
            <a:ext cx="5913478" cy="523220"/>
          </a:xfrm>
          <a:prstGeom prst="rect">
            <a:avLst/>
          </a:prstGeom>
          <a:noFill/>
        </p:spPr>
        <p:txBody>
          <a:bodyPr wrap="none" rtlCol="0">
            <a:spAutoFit/>
          </a:bodyPr>
          <a:lstStyle/>
          <a:p>
            <a:r>
              <a:rPr lang="en-US" sz="2800" b="1" dirty="0" smtClean="0">
                <a:solidFill>
                  <a:srgbClr val="FFFF00"/>
                </a:solidFill>
              </a:rPr>
              <a:t>Plot Synopsis: “Red Light, Green Light”</a:t>
            </a:r>
            <a:endParaRPr lang="en-US" sz="2800" b="1" dirty="0">
              <a:solidFill>
                <a:schemeClr val="bg1"/>
              </a:solidFill>
            </a:endParaRPr>
          </a:p>
        </p:txBody>
      </p:sp>
      <p:sp>
        <p:nvSpPr>
          <p:cNvPr id="5" name="TextBox 4"/>
          <p:cNvSpPr txBox="1"/>
          <p:nvPr/>
        </p:nvSpPr>
        <p:spPr>
          <a:xfrm>
            <a:off x="838200" y="1905000"/>
            <a:ext cx="8153400" cy="4247317"/>
          </a:xfrm>
          <a:prstGeom prst="rect">
            <a:avLst/>
          </a:prstGeom>
          <a:noFill/>
        </p:spPr>
        <p:txBody>
          <a:bodyPr wrap="square" rtlCol="0">
            <a:spAutoFit/>
          </a:bodyPr>
          <a:lstStyle/>
          <a:p>
            <a:pPr marL="285750" indent="-285750">
              <a:buFont typeface="Arial" pitchFamily="34" charset="0"/>
              <a:buChar char="•"/>
            </a:pPr>
            <a:r>
              <a:rPr lang="en-US" dirty="0" smtClean="0">
                <a:solidFill>
                  <a:srgbClr val="FFFF00"/>
                </a:solidFill>
              </a:rPr>
              <a:t>Gatsby built his house to be closer to Daisy and to watch her from afar</a:t>
            </a:r>
          </a:p>
          <a:p>
            <a:pPr marL="285750" indent="-285750">
              <a:buFont typeface="Arial" pitchFamily="34" charset="0"/>
              <a:buChar char="•"/>
            </a:pPr>
            <a:r>
              <a:rPr lang="en-US" dirty="0" smtClean="0">
                <a:solidFill>
                  <a:srgbClr val="FFFF00"/>
                </a:solidFill>
              </a:rPr>
              <a:t>The Green light at the end of the dock symbolizes Gatsby’s hopes that they will one day still be able to be together</a:t>
            </a:r>
          </a:p>
          <a:p>
            <a:pPr marL="285750" indent="-285750">
              <a:buFont typeface="Arial" pitchFamily="34" charset="0"/>
              <a:buChar char="•"/>
            </a:pPr>
            <a:r>
              <a:rPr lang="en-US" dirty="0" smtClean="0">
                <a:solidFill>
                  <a:srgbClr val="FFFF00"/>
                </a:solidFill>
              </a:rPr>
              <a:t>Daisy and Gatsby reunite and their relationship begins once again</a:t>
            </a:r>
          </a:p>
          <a:p>
            <a:pPr marL="285750" indent="-285750">
              <a:buFont typeface="Arial" pitchFamily="34" charset="0"/>
              <a:buChar char="•"/>
            </a:pPr>
            <a:r>
              <a:rPr lang="en-US" dirty="0" smtClean="0">
                <a:solidFill>
                  <a:srgbClr val="FFFF00"/>
                </a:solidFill>
              </a:rPr>
              <a:t>Daisy and Tom attend one of Gatsby’s parties and Daisy becomes overwhelmed with emotion </a:t>
            </a:r>
          </a:p>
          <a:p>
            <a:endParaRPr lang="en-US" dirty="0" smtClean="0">
              <a:solidFill>
                <a:srgbClr val="FFFF00"/>
              </a:solidFill>
            </a:endParaRPr>
          </a:p>
          <a:p>
            <a:pPr marL="285750" indent="-285750">
              <a:buFont typeface="Arial" pitchFamily="34" charset="0"/>
              <a:buChar char="•"/>
            </a:pPr>
            <a:r>
              <a:rPr lang="en-US" dirty="0" smtClean="0">
                <a:solidFill>
                  <a:srgbClr val="FFFF00"/>
                </a:solidFill>
              </a:rPr>
              <a:t>The party moves to the Buchannan’s house but Daisy declares that they should move to a hotel to escape the heat. </a:t>
            </a:r>
          </a:p>
          <a:p>
            <a:pPr marL="285750" indent="-285750">
              <a:buFont typeface="Arial" pitchFamily="34" charset="0"/>
              <a:buChar char="•"/>
            </a:pPr>
            <a:endParaRPr lang="en-US" dirty="0">
              <a:solidFill>
                <a:srgbClr val="FFFF00"/>
              </a:solidFill>
            </a:endParaRPr>
          </a:p>
          <a:p>
            <a:pPr marL="285750" indent="-285750">
              <a:buFont typeface="Arial" pitchFamily="34" charset="0"/>
              <a:buChar char="•"/>
            </a:pPr>
            <a:r>
              <a:rPr lang="en-US" dirty="0" smtClean="0">
                <a:solidFill>
                  <a:srgbClr val="FFFF00"/>
                </a:solidFill>
              </a:rPr>
              <a:t>Much to Tom’s dismay, Daisy rides in Gatsby’s yellow car with him, while Tom is forced to drive Nick and Jordan.  </a:t>
            </a:r>
          </a:p>
          <a:p>
            <a:pPr marL="285750" indent="-285750">
              <a:buFont typeface="Arial" pitchFamily="34" charset="0"/>
              <a:buChar char="•"/>
            </a:pPr>
            <a:endParaRPr lang="en-US" dirty="0">
              <a:solidFill>
                <a:srgbClr val="FFFF00"/>
              </a:solidFill>
            </a:endParaRPr>
          </a:p>
          <a:p>
            <a:pPr marL="285750" indent="-285750">
              <a:buFont typeface="Arial" pitchFamily="34" charset="0"/>
              <a:buChar char="•"/>
            </a:pPr>
            <a:r>
              <a:rPr lang="en-US" dirty="0" smtClean="0">
                <a:solidFill>
                  <a:srgbClr val="FFFF00"/>
                </a:solidFill>
              </a:rPr>
              <a:t>On the way into town, Tom meets with Tom Wilson who has locked Myrtle in  the house because of her continued affair.  </a:t>
            </a:r>
            <a:endParaRPr lang="en-US" dirty="0">
              <a:solidFill>
                <a:srgbClr val="FFFF00"/>
              </a:solidFill>
            </a:endParaRPr>
          </a:p>
        </p:txBody>
      </p:sp>
    </p:spTree>
    <p:extLst>
      <p:ext uri="{BB962C8B-B14F-4D97-AF65-F5344CB8AC3E}">
        <p14:creationId xmlns:p14="http://schemas.microsoft.com/office/powerpoint/2010/main" val="106926517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t>Plot Summary: Summer Heat and Heated Tempers</a:t>
            </a:r>
            <a:endParaRPr lang="en-US" sz="3200" dirty="0"/>
          </a:p>
        </p:txBody>
      </p:sp>
      <p:sp>
        <p:nvSpPr>
          <p:cNvPr id="5" name="Content Placeholder 4"/>
          <p:cNvSpPr>
            <a:spLocks noGrp="1"/>
          </p:cNvSpPr>
          <p:nvPr>
            <p:ph sz="half" idx="1"/>
          </p:nvPr>
        </p:nvSpPr>
        <p:spPr/>
        <p:txBody>
          <a:bodyPr>
            <a:normAutofit/>
          </a:bodyPr>
          <a:lstStyle/>
          <a:p>
            <a:r>
              <a:rPr lang="en-US" sz="1600" dirty="0" smtClean="0"/>
              <a:t>The party moves to the Plaza Hotel where Tom confronts Daisy about her relationship with Gatsby.</a:t>
            </a:r>
          </a:p>
          <a:p>
            <a:r>
              <a:rPr lang="en-US" sz="1600" dirty="0" smtClean="0"/>
              <a:t>Gatsby brings Daisy to an ultimatum: she must choose to be with Tom or himself. </a:t>
            </a:r>
          </a:p>
          <a:p>
            <a:r>
              <a:rPr lang="en-US" sz="1600" dirty="0" smtClean="0"/>
              <a:t>Daisy is unable to make a decision and runs away with Gatsby. </a:t>
            </a:r>
          </a:p>
          <a:p>
            <a:r>
              <a:rPr lang="en-US" sz="1600" dirty="0" smtClean="0"/>
              <a:t>Furious, on the way home, Daisy seizes control of the car from Gatsby and hits Myrtle Wilson who instantly dies. </a:t>
            </a:r>
          </a:p>
          <a:p>
            <a:endParaRPr lang="en-US" sz="1600" dirty="0"/>
          </a:p>
          <a:p>
            <a:r>
              <a:rPr lang="en-US" sz="1600" dirty="0" smtClean="0"/>
              <a:t>Back at the Buchanan’s home,  Tom and Daisy flee Long Island unable to face responsibility for their actions </a:t>
            </a:r>
            <a:endParaRPr lang="en-US" sz="1600" dirty="0"/>
          </a:p>
        </p:txBody>
      </p:sp>
      <p:sp>
        <p:nvSpPr>
          <p:cNvPr id="6" name="Content Placeholder 5"/>
          <p:cNvSpPr>
            <a:spLocks noGrp="1"/>
          </p:cNvSpPr>
          <p:nvPr>
            <p:ph sz="half" idx="2"/>
          </p:nvPr>
        </p:nvSpPr>
        <p:spPr/>
        <p:txBody>
          <a:bodyPr/>
          <a:lstStyle/>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1524000"/>
            <a:ext cx="3657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36341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Plot Summary:  The Great Gatsby’s Last Illusion </a:t>
            </a:r>
            <a:endParaRPr lang="en-US" dirty="0"/>
          </a:p>
        </p:txBody>
      </p:sp>
      <p:sp>
        <p:nvSpPr>
          <p:cNvPr id="3" name="Content Placeholder 2"/>
          <p:cNvSpPr>
            <a:spLocks noGrp="1"/>
          </p:cNvSpPr>
          <p:nvPr>
            <p:ph sz="half" idx="1"/>
          </p:nvPr>
        </p:nvSpPr>
        <p:spPr/>
        <p:txBody>
          <a:bodyPr>
            <a:normAutofit lnSpcReduction="10000"/>
          </a:bodyPr>
          <a:lstStyle/>
          <a:p>
            <a:r>
              <a:rPr lang="en-US" sz="1800" dirty="0" smtClean="0"/>
              <a:t>Determined to avenge his wife’s death, George Wilson sneaks into Gatsby’s backyard and murders both himself and Gatsby.</a:t>
            </a:r>
          </a:p>
          <a:p>
            <a:r>
              <a:rPr lang="en-US" sz="1800" dirty="0" smtClean="0"/>
              <a:t>Nick (now separated from Jordan)  notifies Gatsby’s father of his son’s death. </a:t>
            </a:r>
          </a:p>
          <a:p>
            <a:r>
              <a:rPr lang="en-US" sz="1800" dirty="0" smtClean="0"/>
              <a:t>Gatsby refused to meet with father because he wanted to get rid of his past. </a:t>
            </a:r>
          </a:p>
          <a:p>
            <a:r>
              <a:rPr lang="en-US" sz="1800" dirty="0" smtClean="0"/>
              <a:t>Few present at the funeral (Owl Eyes)</a:t>
            </a:r>
          </a:p>
          <a:p>
            <a:r>
              <a:rPr lang="en-US" sz="1800" dirty="0" smtClean="0"/>
              <a:t>Nick reflects upon his experiences with Gatsby and realizes albeit loathingly, the truth of his character. </a:t>
            </a:r>
            <a:endParaRPr lang="en-US" sz="1800" dirty="0"/>
          </a:p>
        </p:txBody>
      </p:sp>
      <p:sp>
        <p:nvSpPr>
          <p:cNvPr id="4" name="Content Placeholder 3"/>
          <p:cNvSpPr>
            <a:spLocks noGrp="1"/>
          </p:cNvSpPr>
          <p:nvPr>
            <p:ph sz="half" idx="2"/>
          </p:nvPr>
        </p:nvSpPr>
        <p:spPr/>
        <p:txBody>
          <a:bodyPr>
            <a:normAutofit lnSpcReduction="10000"/>
          </a:bodyPr>
          <a:lstStyle/>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1524001"/>
            <a:ext cx="3733799"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1878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 Analysis: Nick Carraway </a:t>
            </a:r>
            <a:endParaRPr lang="en-US" dirty="0"/>
          </a:p>
        </p:txBody>
      </p:sp>
      <p:sp>
        <p:nvSpPr>
          <p:cNvPr id="3" name="Content Placeholder 2"/>
          <p:cNvSpPr>
            <a:spLocks noGrp="1"/>
          </p:cNvSpPr>
          <p:nvPr>
            <p:ph sz="half" idx="1"/>
          </p:nvPr>
        </p:nvSpPr>
        <p:spPr/>
        <p:txBody>
          <a:bodyPr>
            <a:normAutofit/>
          </a:bodyPr>
          <a:lstStyle/>
          <a:p>
            <a:r>
              <a:rPr lang="en-US" sz="1800" dirty="0" smtClean="0"/>
              <a:t>29-30 Yale Grad </a:t>
            </a:r>
          </a:p>
          <a:p>
            <a:r>
              <a:rPr lang="en-US" sz="1800" dirty="0" smtClean="0"/>
              <a:t>Cousins with Daisy and Tom</a:t>
            </a:r>
          </a:p>
          <a:p>
            <a:r>
              <a:rPr lang="en-US" sz="1800" dirty="0" smtClean="0"/>
              <a:t>Narrator of the story </a:t>
            </a:r>
          </a:p>
          <a:p>
            <a:r>
              <a:rPr lang="en-US" sz="1800" dirty="0" smtClean="0"/>
              <a:t>Comes of age (loss of innocence)</a:t>
            </a:r>
          </a:p>
          <a:p>
            <a:r>
              <a:rPr lang="en-US" sz="1800" dirty="0" smtClean="0"/>
              <a:t>Moral compass of the novel </a:t>
            </a:r>
          </a:p>
          <a:p>
            <a:r>
              <a:rPr lang="en-US" sz="1800" dirty="0" smtClean="0"/>
              <a:t>Conflicted both about Daisy and Gatsby and Tom and Myrtle</a:t>
            </a:r>
          </a:p>
          <a:p>
            <a:r>
              <a:rPr lang="en-US" sz="1800" dirty="0" smtClean="0"/>
              <a:t>Unable to decide whether or not Gatsby is to be trusted </a:t>
            </a:r>
          </a:p>
          <a:p>
            <a:r>
              <a:rPr lang="en-US" sz="1800" dirty="0" smtClean="0"/>
              <a:t>Gatsby creates him as a father figure to replace his own. </a:t>
            </a:r>
          </a:p>
          <a:p>
            <a:r>
              <a:rPr lang="en-US" sz="1800" dirty="0" smtClean="0"/>
              <a:t>Relationship with Jordan Baker harmed by her supremely feminist ways. </a:t>
            </a:r>
            <a:endParaRPr lang="en-US" sz="1800" dirty="0"/>
          </a:p>
        </p:txBody>
      </p:sp>
      <p:sp>
        <p:nvSpPr>
          <p:cNvPr id="4" name="Content Placeholder 3"/>
          <p:cNvSpPr>
            <a:spLocks noGrp="1"/>
          </p:cNvSpPr>
          <p:nvPr>
            <p:ph sz="half" idx="2"/>
          </p:nvPr>
        </p:nvSpPr>
        <p:spPr/>
        <p:txBody>
          <a:bodyPr/>
          <a:lstStyle/>
          <a:p>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1219200"/>
            <a:ext cx="37338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1810282"/>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 Analysis: Jay Gatsby</a:t>
            </a:r>
            <a:endParaRPr lang="en-US" dirty="0"/>
          </a:p>
        </p:txBody>
      </p:sp>
      <p:sp>
        <p:nvSpPr>
          <p:cNvPr id="3" name="Content Placeholder 2"/>
          <p:cNvSpPr>
            <a:spLocks noGrp="1"/>
          </p:cNvSpPr>
          <p:nvPr>
            <p:ph sz="half" idx="1"/>
          </p:nvPr>
        </p:nvSpPr>
        <p:spPr>
          <a:xfrm>
            <a:off x="-7257" y="1416548"/>
            <a:ext cx="3657600" cy="4590288"/>
          </a:xfrm>
        </p:spPr>
        <p:txBody>
          <a:bodyPr>
            <a:normAutofit/>
          </a:bodyPr>
          <a:lstStyle/>
          <a:p>
            <a:r>
              <a:rPr lang="en-US" sz="1800" dirty="0" smtClean="0"/>
              <a:t>Originally known as James Gatz </a:t>
            </a:r>
          </a:p>
          <a:p>
            <a:r>
              <a:rPr lang="en-US" sz="1800" dirty="0" smtClean="0"/>
              <a:t>From North Dakota</a:t>
            </a:r>
          </a:p>
          <a:p>
            <a:r>
              <a:rPr lang="en-US" sz="1800" dirty="0" smtClean="0"/>
              <a:t>Taken in by Dan Cody, a wealthy tycoon from whom Gatsby inherited his wealth</a:t>
            </a:r>
          </a:p>
          <a:p>
            <a:r>
              <a:rPr lang="en-US" sz="1800" dirty="0" smtClean="0"/>
              <a:t>Fell in love with Daisy Buchannan shortly before leaving to fight in WWI</a:t>
            </a:r>
          </a:p>
          <a:p>
            <a:r>
              <a:rPr lang="en-US" sz="1800" dirty="0" smtClean="0"/>
              <a:t>Moved to West Egg in order to see her across the bay</a:t>
            </a:r>
          </a:p>
          <a:p>
            <a:r>
              <a:rPr lang="en-US" sz="1800" dirty="0" smtClean="0"/>
              <a:t>Relentlessly lives in the past and ultimately gives up his life for Daisy hoping that she will love him again. </a:t>
            </a:r>
          </a:p>
          <a:p>
            <a:r>
              <a:rPr lang="en-US" sz="1800" dirty="0" smtClean="0"/>
              <a:t>Don Draper esque</a:t>
            </a:r>
            <a:endParaRPr lang="en-US" sz="1800"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343400" y="1219200"/>
            <a:ext cx="4110038" cy="5374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59115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04672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7006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7228" y="-152400"/>
            <a:ext cx="2580853" cy="292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5400" y="165781"/>
            <a:ext cx="7620000" cy="1143000"/>
          </a:xfrm>
        </p:spPr>
        <p:txBody>
          <a:bodyPr/>
          <a:lstStyle/>
          <a:p>
            <a:r>
              <a:rPr lang="en-US" dirty="0"/>
              <a:t> </a:t>
            </a:r>
            <a:r>
              <a:rPr lang="en-US" dirty="0" smtClean="0"/>
              <a:t> Author Background     </a:t>
            </a:r>
            <a:endParaRPr lang="en-US" dirty="0"/>
          </a:p>
        </p:txBody>
      </p:sp>
      <p:sp>
        <p:nvSpPr>
          <p:cNvPr id="3" name="Content Placeholder 2"/>
          <p:cNvSpPr>
            <a:spLocks noGrp="1"/>
          </p:cNvSpPr>
          <p:nvPr>
            <p:ph idx="1"/>
          </p:nvPr>
        </p:nvSpPr>
        <p:spPr>
          <a:xfrm>
            <a:off x="-91382" y="1524000"/>
            <a:ext cx="7620000" cy="4800600"/>
          </a:xfrm>
        </p:spPr>
        <p:txBody>
          <a:bodyPr/>
          <a:lstStyle/>
          <a:p>
            <a:r>
              <a:rPr lang="en-US" dirty="0" smtClean="0"/>
              <a:t>  </a:t>
            </a:r>
            <a:r>
              <a:rPr lang="en-US" sz="1800" dirty="0" smtClean="0"/>
              <a:t>Francis Scott Fitzgerald born September 24, 1896</a:t>
            </a:r>
          </a:p>
          <a:p>
            <a:r>
              <a:rPr lang="en-US" sz="1800" dirty="0" smtClean="0"/>
              <a:t>Member of the Princeton Class of 1917</a:t>
            </a:r>
          </a:p>
          <a:p>
            <a:r>
              <a:rPr lang="en-US" sz="1800" dirty="0" smtClean="0"/>
              <a:t>Joined the Army-stationed in Montgomery Alabama where he met Zelda Sayre </a:t>
            </a:r>
          </a:p>
          <a:p>
            <a:r>
              <a:rPr lang="en-US" sz="1800" dirty="0" smtClean="0"/>
              <a:t>Refused to marry him until he could publish </a:t>
            </a:r>
            <a:r>
              <a:rPr lang="en-US" sz="1800" i="1" dirty="0" smtClean="0"/>
              <a:t>This Side of Paradise</a:t>
            </a:r>
          </a:p>
          <a:p>
            <a:r>
              <a:rPr lang="en-US" sz="1800" dirty="0" smtClean="0"/>
              <a:t>Published 3/26/1920, week later the couple married</a:t>
            </a:r>
          </a:p>
          <a:p>
            <a:r>
              <a:rPr lang="en-US" sz="1800" dirty="0" smtClean="0"/>
              <a:t>Part of the literary party scene with  Ernest Hemmingway playwright Gertrude Stein </a:t>
            </a:r>
          </a:p>
          <a:p>
            <a:pPr marL="114300" indent="0">
              <a:buNone/>
            </a:pPr>
            <a:endParaRPr lang="en-US" dirty="0" smtClean="0"/>
          </a:p>
        </p:txBody>
      </p:sp>
      <p:pic>
        <p:nvPicPr>
          <p:cNvPr id="2052" name="Picture 4" descr="http://t1.gstatic.com/images?q=tbn:ANd9GcSUeVCgdiRR3SILRH4KOCkKnKd6fbbupY-rq1XKk8J0SjjejgFHz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9875" y="3873690"/>
            <a:ext cx="3261919" cy="2984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378384"/>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4762500"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328" y="0"/>
            <a:ext cx="4428671"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7368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 Background Cont. </a:t>
            </a:r>
            <a:endParaRPr lang="en-US" dirty="0"/>
          </a:p>
        </p:txBody>
      </p:sp>
      <p:sp>
        <p:nvSpPr>
          <p:cNvPr id="3" name="Content Placeholder 2"/>
          <p:cNvSpPr>
            <a:spLocks noGrp="1"/>
          </p:cNvSpPr>
          <p:nvPr>
            <p:ph idx="1"/>
          </p:nvPr>
        </p:nvSpPr>
        <p:spPr/>
        <p:txBody>
          <a:bodyPr>
            <a:normAutofit/>
          </a:bodyPr>
          <a:lstStyle/>
          <a:p>
            <a:r>
              <a:rPr lang="en-US" dirty="0" smtClean="0"/>
              <a:t>Known as an alcoholic , led to slow writing speed</a:t>
            </a:r>
          </a:p>
          <a:p>
            <a:r>
              <a:rPr lang="en-US" dirty="0" smtClean="0"/>
              <a:t>Critics called him an “irresponsible writer.”   </a:t>
            </a:r>
          </a:p>
          <a:p>
            <a:r>
              <a:rPr lang="en-US" dirty="0" smtClean="0"/>
              <a:t>Main themes focused on aspirations and the American Dream and domesticity</a:t>
            </a:r>
          </a:p>
          <a:p>
            <a:r>
              <a:rPr lang="en-US" i="1" dirty="0" smtClean="0"/>
              <a:t>Great Gatsby</a:t>
            </a:r>
            <a:r>
              <a:rPr lang="en-US" dirty="0" smtClean="0"/>
              <a:t> put him on the literary map</a:t>
            </a:r>
          </a:p>
          <a:p>
            <a:r>
              <a:rPr lang="en-US" dirty="0" smtClean="0"/>
              <a:t>Wrote it in France- Zelda had affair</a:t>
            </a:r>
          </a:p>
          <a:p>
            <a:r>
              <a:rPr lang="en-US" dirty="0" smtClean="0"/>
              <a:t>1930-1931-Zelda began dancing led to her mental breakdowns</a:t>
            </a:r>
          </a:p>
          <a:p>
            <a:r>
              <a:rPr lang="en-US" i="1" dirty="0" smtClean="0"/>
              <a:t>Save Me The Last Waltz- Tender is the Night </a:t>
            </a:r>
            <a:r>
              <a:rPr lang="en-US" dirty="0" smtClean="0"/>
              <a:t>is a response to this</a:t>
            </a:r>
          </a:p>
          <a:p>
            <a:r>
              <a:rPr lang="en-US" dirty="0" smtClean="0"/>
              <a:t>Died 12-21-1940-believing himself a failure </a:t>
            </a:r>
          </a:p>
          <a:p>
            <a:r>
              <a:rPr lang="en-US" dirty="0" smtClean="0"/>
              <a:t>Zelda died 1948 in an asylum fire</a:t>
            </a:r>
          </a:p>
          <a:p>
            <a:r>
              <a:rPr lang="en-US" dirty="0" smtClean="0"/>
              <a:t>Revival of his works in 1950-1960’s</a:t>
            </a:r>
          </a:p>
        </p:txBody>
      </p:sp>
    </p:spTree>
    <p:extLst>
      <p:ext uri="{BB962C8B-B14F-4D97-AF65-F5344CB8AC3E}">
        <p14:creationId xmlns:p14="http://schemas.microsoft.com/office/powerpoint/2010/main" val="1535809952"/>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914400"/>
            <a:ext cx="7620000" cy="1143000"/>
          </a:xfrm>
        </p:spPr>
        <p:txBody>
          <a:bodyPr/>
          <a:lstStyle/>
          <a:p>
            <a:r>
              <a:rPr lang="en-US" sz="2400" dirty="0"/>
              <a:t>Fitzgerald—inspired by the parties he had attended while visiting Long Island's north shore—began planning the novel in 1923, desiring to produce, in his words, "</a:t>
            </a:r>
            <a:r>
              <a:rPr lang="en-US" sz="3600" i="1" dirty="0"/>
              <a:t>something new—something extraordinary and beautiful and simple and intricately patterned."</a:t>
            </a:r>
            <a:endParaRPr lang="ru-RU" sz="3600"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824734"/>
            <a:ext cx="5105400" cy="4033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848866"/>
            <a:ext cx="2590800" cy="4009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4684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Context </a:t>
            </a:r>
            <a:endParaRPr lang="en-US" dirty="0"/>
          </a:p>
        </p:txBody>
      </p:sp>
      <p:sp>
        <p:nvSpPr>
          <p:cNvPr id="3" name="Content Placeholder 2"/>
          <p:cNvSpPr>
            <a:spLocks noGrp="1"/>
          </p:cNvSpPr>
          <p:nvPr>
            <p:ph idx="1"/>
          </p:nvPr>
        </p:nvSpPr>
        <p:spPr>
          <a:xfrm>
            <a:off x="423513" y="1143000"/>
            <a:ext cx="7620000" cy="4800600"/>
          </a:xfrm>
        </p:spPr>
        <p:txBody>
          <a:bodyPr>
            <a:normAutofit/>
          </a:bodyPr>
          <a:lstStyle/>
          <a:p>
            <a:r>
              <a:rPr lang="en-US" sz="1600" dirty="0" smtClean="0"/>
              <a:t>Published in 1925</a:t>
            </a:r>
          </a:p>
          <a:p>
            <a:r>
              <a:rPr lang="en-US" sz="1600" dirty="0" smtClean="0"/>
              <a:t>Prohibition became law in 1920</a:t>
            </a:r>
          </a:p>
          <a:p>
            <a:r>
              <a:rPr lang="en-US" sz="1600" dirty="0" smtClean="0"/>
              <a:t>19</a:t>
            </a:r>
            <a:r>
              <a:rPr lang="en-US" sz="1600" baseline="30000" dirty="0" smtClean="0"/>
              <a:t>th</a:t>
            </a:r>
            <a:r>
              <a:rPr lang="en-US" sz="1600" dirty="0" smtClean="0"/>
              <a:t> Amendment gave women the right to vote </a:t>
            </a:r>
          </a:p>
          <a:p>
            <a:r>
              <a:rPr lang="en-US" sz="1600" dirty="0" smtClean="0"/>
              <a:t>Modeled Gatsby, and the Buchanan's after his wife’s  lover and the relationship between himself and his life. </a:t>
            </a:r>
          </a:p>
          <a:p>
            <a:r>
              <a:rPr lang="en-US" sz="1600" dirty="0" smtClean="0"/>
              <a:t>Triggered ideals of disillusionment after soldiers returned from the war  as they dealt with PTSD and brought the party scene of Europe to America</a:t>
            </a:r>
          </a:p>
          <a:p>
            <a:r>
              <a:rPr lang="en-US" sz="1600" dirty="0"/>
              <a:t>coined the term </a:t>
            </a:r>
            <a:r>
              <a:rPr lang="en-US" sz="1600" i="1" dirty="0"/>
              <a:t>Jazz Age</a:t>
            </a:r>
            <a:r>
              <a:rPr lang="en-US" sz="1600" dirty="0"/>
              <a:t>, which denoted an era of ragtime, jazz, stylish automobiles, and </a:t>
            </a:r>
            <a:r>
              <a:rPr lang="en-US" sz="1600" dirty="0" smtClean="0"/>
              <a:t>“uninhibited </a:t>
            </a:r>
            <a:r>
              <a:rPr lang="en-US" sz="1600" dirty="0"/>
              <a:t>young women with bobbed hair and short </a:t>
            </a:r>
            <a:r>
              <a:rPr lang="en-US" sz="1600" dirty="0" smtClean="0"/>
              <a:t>skirts”</a:t>
            </a:r>
          </a:p>
          <a:p>
            <a:r>
              <a:rPr lang="en-US" sz="1600" dirty="0"/>
              <a:t>" Fitzgerald wrote, "It was an age of miracles, it was an age of art, it was an age of excess, and it was an age of satire." </a:t>
            </a:r>
            <a:endParaRPr lang="en-US" sz="1600" dirty="0" smtClean="0"/>
          </a:p>
          <a:p>
            <a:endParaRPr lang="en-US" sz="1600" dirty="0"/>
          </a:p>
          <a:p>
            <a:endParaRPr lang="en-US" sz="1600" dirty="0" smtClean="0"/>
          </a:p>
          <a:p>
            <a:endParaRPr lang="en-US" sz="1600" dirty="0"/>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4060259"/>
            <a:ext cx="2667000" cy="248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9925915"/>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400"/>
            <a:ext cx="8460494" cy="688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5171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                         Setting </a:t>
            </a:r>
            <a:endParaRPr lang="en-US" dirty="0"/>
          </a:p>
        </p:txBody>
      </p:sp>
      <p:sp>
        <p:nvSpPr>
          <p:cNvPr id="3" name="Content Placeholder 2"/>
          <p:cNvSpPr>
            <a:spLocks noGrp="1"/>
          </p:cNvSpPr>
          <p:nvPr>
            <p:ph idx="1"/>
          </p:nvPr>
        </p:nvSpPr>
        <p:spPr/>
        <p:txBody>
          <a:bodyPr/>
          <a:lstStyle/>
          <a:p>
            <a:pPr marL="114300" indent="0">
              <a:buNone/>
            </a:pPr>
            <a:r>
              <a:rPr lang="en-US" dirty="0" smtClean="0"/>
              <a:t>f</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0200"/>
            <a:ext cx="84582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5181600"/>
            <a:ext cx="7467600" cy="1477328"/>
          </a:xfrm>
          <a:prstGeom prst="rect">
            <a:avLst/>
          </a:prstGeom>
          <a:noFill/>
        </p:spPr>
        <p:txBody>
          <a:bodyPr wrap="square" rtlCol="0">
            <a:spAutoFit/>
          </a:bodyPr>
          <a:lstStyle/>
          <a:p>
            <a:pPr marL="285750" indent="-285750">
              <a:buFont typeface="Arial" pitchFamily="34" charset="0"/>
              <a:buChar char="•"/>
            </a:pPr>
            <a:r>
              <a:rPr lang="en-US" dirty="0" smtClean="0"/>
              <a:t>East and West Egg, Long Island New York</a:t>
            </a:r>
          </a:p>
          <a:p>
            <a:pPr marL="285750" indent="-285750">
              <a:buFont typeface="Arial" pitchFamily="34" charset="0"/>
              <a:buChar char="•"/>
            </a:pPr>
            <a:r>
              <a:rPr lang="en-US" dirty="0" smtClean="0"/>
              <a:t>West Egg-poorer side (Nick Caraway)</a:t>
            </a:r>
          </a:p>
          <a:p>
            <a:pPr marL="285750" indent="-285750">
              <a:buFont typeface="Arial" pitchFamily="34" charset="0"/>
              <a:buChar char="•"/>
            </a:pPr>
            <a:r>
              <a:rPr lang="en-US" dirty="0" smtClean="0"/>
              <a:t>East Egg-Beverly Hills of Long Island (Buchannan's, Gatsby)</a:t>
            </a:r>
          </a:p>
          <a:p>
            <a:pPr marL="285750" indent="-285750">
              <a:buFont typeface="Arial" pitchFamily="34" charset="0"/>
              <a:buChar char="•"/>
            </a:pPr>
            <a:r>
              <a:rPr lang="en-US" dirty="0" smtClean="0"/>
              <a:t>Symbolizes the grandeur and dichotomy of the American Dream </a:t>
            </a:r>
          </a:p>
          <a:p>
            <a:pPr marL="285750" indent="-285750">
              <a:buFont typeface="Arial" pitchFamily="34" charset="0"/>
              <a:buChar char="•"/>
            </a:pPr>
            <a:r>
              <a:rPr lang="en-US" dirty="0" smtClean="0"/>
              <a:t>Novel also travels to Gatsby’s time in the war and arrival in New York</a:t>
            </a:r>
          </a:p>
        </p:txBody>
      </p:sp>
    </p:spTree>
    <p:extLst>
      <p:ext uri="{BB962C8B-B14F-4D97-AF65-F5344CB8AC3E}">
        <p14:creationId xmlns:p14="http://schemas.microsoft.com/office/powerpoint/2010/main" val="4285904518"/>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Plot Summary: Eggs Cracked</a:t>
            </a:r>
            <a:endParaRPr lang="en-US" dirty="0"/>
          </a:p>
        </p:txBody>
      </p:sp>
      <p:sp>
        <p:nvSpPr>
          <p:cNvPr id="4" name="Content Placeholder 3"/>
          <p:cNvSpPr>
            <a:spLocks noGrp="1"/>
          </p:cNvSpPr>
          <p:nvPr>
            <p:ph sz="half" idx="1"/>
          </p:nvPr>
        </p:nvSpPr>
        <p:spPr/>
        <p:txBody>
          <a:bodyPr>
            <a:normAutofit fontScale="62500" lnSpcReduction="20000"/>
          </a:bodyPr>
          <a:lstStyle/>
          <a:p>
            <a:r>
              <a:rPr lang="en-US" dirty="0"/>
              <a:t>Nick </a:t>
            </a:r>
            <a:r>
              <a:rPr lang="en-US" dirty="0" err="1"/>
              <a:t>Carraway</a:t>
            </a:r>
            <a:r>
              <a:rPr lang="en-US" dirty="0"/>
              <a:t>, a recent Yale graduate returns home to West Egg to start a career</a:t>
            </a:r>
          </a:p>
          <a:p>
            <a:r>
              <a:rPr lang="en-US" dirty="0"/>
              <a:t>Neighbors to the mysterious Jay Gatsby</a:t>
            </a:r>
          </a:p>
          <a:p>
            <a:r>
              <a:rPr lang="en-US" dirty="0"/>
              <a:t>Invited to the home of his cousin Daisy and her husband Tom Buchanan on East Egg. </a:t>
            </a:r>
          </a:p>
          <a:p>
            <a:r>
              <a:rPr lang="en-US" dirty="0"/>
              <a:t>Meets Jordan Baker, the golf pro who Daisy wants him to date </a:t>
            </a:r>
          </a:p>
          <a:p>
            <a:r>
              <a:rPr lang="en-US" dirty="0"/>
              <a:t>Nick notices that Daisy is unhappy in her marriage, desperate to escape domesticity </a:t>
            </a:r>
          </a:p>
          <a:p>
            <a:r>
              <a:rPr lang="en-US" dirty="0"/>
              <a:t>Tom gets a call from a mysterious woman, his mistress Myrtle Wilson </a:t>
            </a:r>
          </a:p>
          <a:p>
            <a:endParaRPr lang="en-US" dirty="0"/>
          </a:p>
        </p:txBody>
      </p:sp>
      <p:sp>
        <p:nvSpPr>
          <p:cNvPr id="5" name="Content Placeholder 4"/>
          <p:cNvSpPr>
            <a:spLocks noGrp="1"/>
          </p:cNvSpPr>
          <p:nvPr>
            <p:ph sz="half" idx="2"/>
          </p:nvPr>
        </p:nvSpPr>
        <p:spPr/>
        <p:txBody>
          <a:bodyPr>
            <a:normAutofit fontScale="62500" lnSpcReduction="20000"/>
          </a:bodyPr>
          <a:lstStyle/>
          <a:p>
            <a:endParaRPr lang="en-US"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1524000"/>
            <a:ext cx="37719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08477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318</TotalTime>
  <Words>1123</Words>
  <Application>Microsoft Office PowerPoint</Application>
  <PresentationFormat>Экран (4:3)</PresentationFormat>
  <Paragraphs>100</Paragraphs>
  <Slides>17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Adjacency</vt:lpstr>
      <vt:lpstr>Презентация PowerPoint</vt:lpstr>
      <vt:lpstr>  Author Background     </vt:lpstr>
      <vt:lpstr>Презентация PowerPoint</vt:lpstr>
      <vt:lpstr>Author Background Cont. </vt:lpstr>
      <vt:lpstr>Fitzgerald—inspired by the parties he had attended while visiting Long Island's north shore—began planning the novel in 1923, desiring to produce, in his words, "something new—something extraordinary and beautiful and simple and intricately patterned."</vt:lpstr>
      <vt:lpstr>                          Context </vt:lpstr>
      <vt:lpstr>Презентация PowerPoint</vt:lpstr>
      <vt:lpstr>                          Setting </vt:lpstr>
      <vt:lpstr>  Plot Summary: Eggs Cracked</vt:lpstr>
      <vt:lpstr> </vt:lpstr>
      <vt:lpstr>Презентация PowerPoint</vt:lpstr>
      <vt:lpstr>Презентация PowerPoint</vt:lpstr>
      <vt:lpstr>Plot Summary: Summer Heat and Heated Tempers</vt:lpstr>
      <vt:lpstr>Plot Summary:  The Great Gatsby’s Last Illusion </vt:lpstr>
      <vt:lpstr>Character Analysis: Nick Carraway </vt:lpstr>
      <vt:lpstr>Character Analysis: Jay Gatsby</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Cynthia Berquist</dc:creator>
  <cp:lastModifiedBy>Windows</cp:lastModifiedBy>
  <cp:revision>29</cp:revision>
  <dcterms:created xsi:type="dcterms:W3CDTF">2012-04-21T13:32:32Z</dcterms:created>
  <dcterms:modified xsi:type="dcterms:W3CDTF">2015-01-31T18:27:11Z</dcterms:modified>
</cp:coreProperties>
</file>