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notesSlides/notesSlide1.xml" ContentType="application/vnd.openxmlformats-officedocument.presentationml.notesSlide+xml"/>
  <Default Extension="png" ContentType="image/png"/>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Default Extension="jpeg" ContentType="image/jpeg"/>
  <Override PartName="/ppt/slideLayouts/slideLayout2.xml" ContentType="application/vnd.openxmlformats-officedocument.presentationml.slideLayout+xml"/>
  <Override PartName="/ppt/slideLayouts/slideLayout3.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Lst>
  <p:notesMasterIdLst>
    <p:notesMasterId r:id="rId24"/>
  </p:notesMasterIdLst>
  <p:sldIdLst>
    <p:sldId id="256" r:id="rId2"/>
    <p:sldId id="257" r:id="rId3"/>
    <p:sldId id="258" r:id="rId4"/>
    <p:sldId id="259" r:id="rId5"/>
    <p:sldId id="276" r:id="rId6"/>
    <p:sldId id="263" r:id="rId7"/>
    <p:sldId id="271" r:id="rId8"/>
    <p:sldId id="272" r:id="rId9"/>
    <p:sldId id="264" r:id="rId10"/>
    <p:sldId id="269" r:id="rId11"/>
    <p:sldId id="273" r:id="rId12"/>
    <p:sldId id="265" r:id="rId13"/>
    <p:sldId id="266" r:id="rId14"/>
    <p:sldId id="267" r:id="rId15"/>
    <p:sldId id="268" r:id="rId16"/>
    <p:sldId id="277" r:id="rId17"/>
    <p:sldId id="279" r:id="rId18"/>
    <p:sldId id="278" r:id="rId19"/>
    <p:sldId id="280" r:id="rId20"/>
    <p:sldId id="281" r:id="rId21"/>
    <p:sldId id="275" r:id="rId22"/>
    <p:sldId id="274" r:id="rId23"/>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Rg st="1" end="22"/>
    <p:penClr>
      <a:srgbClr val="FF0000"/>
    </p:penClr>
  </p:showPr>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Средний стиль 2 - акцент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73A0DAA-6AF3-43AB-8588-CEC1D06C72B9}" styleName="Средний стиль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Нет стиля, нет сетки">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16DA210-FB5B-4158-B5E0-FEB733F419BA}" styleName="Светлый стиль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00A15C55-8517-42AA-B614-E9B94910E393}" styleName="Средний стиль 2 - акцент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snapVertSplitter="1" vertBarState="minimized" horzBarState="maximized">
    <p:restoredLeft sz="34615" autoAdjust="0"/>
    <p:restoredTop sz="86386" autoAdjust="0"/>
  </p:normalViewPr>
  <p:slideViewPr>
    <p:cSldViewPr>
      <p:cViewPr>
        <p:scale>
          <a:sx n="112" d="100"/>
          <a:sy n="112" d="100"/>
        </p:scale>
        <p:origin x="-534" y="-54"/>
      </p:cViewPr>
      <p:guideLst>
        <p:guide orient="horz" pos="2160"/>
        <p:guide pos="2880"/>
      </p:guideLst>
    </p:cSldViewPr>
  </p:slideViewPr>
  <p:outlineViewPr>
    <p:cViewPr>
      <p:scale>
        <a:sx n="33" d="100"/>
        <a:sy n="33" d="100"/>
      </p:scale>
      <p:origin x="210" y="0"/>
    </p:cViewPr>
  </p:outlineViewPr>
  <p:notesTextViewPr>
    <p:cViewPr>
      <p:scale>
        <a:sx n="100" d="100"/>
        <a:sy n="100" d="100"/>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BB07E22-FE49-4627-87BF-62ED6595ABB7}" type="datetimeFigureOut">
              <a:rPr lang="ru-RU" smtClean="0"/>
              <a:pPr/>
              <a:t>11.09.2011</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49C1BDA-8631-49C7-893C-EF59AD4F6642}" type="slidenum">
              <a:rPr lang="ru-RU" smtClean="0"/>
              <a:pPr/>
              <a:t>‹#›</a:t>
            </a:fld>
            <a:endParaRPr lang="ru-RU"/>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249C1BDA-8631-49C7-893C-EF59AD4F6642}" type="slidenum">
              <a:rPr lang="ru-RU" smtClean="0"/>
              <a:pPr/>
              <a:t>1</a:t>
            </a:fld>
            <a:endParaRPr lang="ru-RU"/>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7" name="Прямая соединительная линия 6"/>
          <p:cNvSpPr>
            <a:spLocks noChangeShapeType="1"/>
          </p:cNvSpPr>
          <p:nvPr/>
        </p:nvSpPr>
        <p:spPr bwMode="auto">
          <a:xfrm>
            <a:off x="514350" y="5349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9" name="Заголовок 28"/>
          <p:cNvSpPr>
            <a:spLocks noGrp="1"/>
          </p:cNvSpPr>
          <p:nvPr>
            <p:ph type="ctrTitle"/>
          </p:nvPr>
        </p:nvSpPr>
        <p:spPr>
          <a:xfrm>
            <a:off x="381000" y="4853411"/>
            <a:ext cx="8458200" cy="1222375"/>
          </a:xfrm>
        </p:spPr>
        <p:txBody>
          <a:bodyPr anchor="t"/>
          <a:lstStyle/>
          <a:p>
            <a:r>
              <a:rPr kumimoji="0" lang="ru-RU" smtClean="0"/>
              <a:t>Образец заголовка</a:t>
            </a:r>
            <a:endParaRPr kumimoji="0" lang="en-US"/>
          </a:p>
        </p:txBody>
      </p:sp>
      <p:sp>
        <p:nvSpPr>
          <p:cNvPr id="9" name="Подзаголовок 8"/>
          <p:cNvSpPr>
            <a:spLocks noGrp="1"/>
          </p:cNvSpPr>
          <p:nvPr>
            <p:ph type="subTitle" idx="1"/>
          </p:nvPr>
        </p:nvSpPr>
        <p:spPr>
          <a:xfrm>
            <a:off x="381000" y="3886200"/>
            <a:ext cx="8458200" cy="914400"/>
          </a:xfrm>
        </p:spPr>
        <p:txBody>
          <a:bodyPr anchor="b"/>
          <a:lstStyle>
            <a:lvl1pPr marL="0" indent="0" algn="l">
              <a:buNone/>
              <a:defRPr sz="2400">
                <a:solidFill>
                  <a:schemeClr val="tx2">
                    <a:shade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ru-RU" smtClean="0"/>
              <a:t>Образец подзаголовка</a:t>
            </a:r>
            <a:endParaRPr kumimoji="0" lang="en-US"/>
          </a:p>
        </p:txBody>
      </p:sp>
      <p:sp>
        <p:nvSpPr>
          <p:cNvPr id="16" name="Дата 15"/>
          <p:cNvSpPr>
            <a:spLocks noGrp="1"/>
          </p:cNvSpPr>
          <p:nvPr>
            <p:ph type="dt" sz="half" idx="10"/>
          </p:nvPr>
        </p:nvSpPr>
        <p:spPr/>
        <p:txBody>
          <a:bodyPr/>
          <a:lstStyle/>
          <a:p>
            <a:fld id="{5B106E36-FD25-4E2D-B0AA-010F637433A0}" type="datetimeFigureOut">
              <a:rPr lang="ru-RU" smtClean="0"/>
              <a:pPr/>
              <a:t>11.09.2011</a:t>
            </a:fld>
            <a:endParaRPr lang="ru-RU"/>
          </a:p>
        </p:txBody>
      </p:sp>
      <p:sp>
        <p:nvSpPr>
          <p:cNvPr id="2" name="Нижний колонтитул 1"/>
          <p:cNvSpPr>
            <a:spLocks noGrp="1"/>
          </p:cNvSpPr>
          <p:nvPr>
            <p:ph type="ftr" sz="quarter" idx="11"/>
          </p:nvPr>
        </p:nvSpPr>
        <p:spPr/>
        <p:txBody>
          <a:bodyPr/>
          <a:lstStyle/>
          <a:p>
            <a:endParaRPr lang="ru-RU"/>
          </a:p>
        </p:txBody>
      </p:sp>
      <p:sp>
        <p:nvSpPr>
          <p:cNvPr id="15" name="Номер слайда 14"/>
          <p:cNvSpPr>
            <a:spLocks noGrp="1"/>
          </p:cNvSpPr>
          <p:nvPr>
            <p:ph type="sldNum" sz="quarter" idx="12"/>
          </p:nvPr>
        </p:nvSpPr>
        <p:spPr>
          <a:xfrm>
            <a:off x="8229600" y="6473952"/>
            <a:ext cx="758952" cy="246888"/>
          </a:xfrm>
        </p:spPr>
        <p:txBody>
          <a:bodyPr/>
          <a:lstStyle/>
          <a:p>
            <a:fld id="{725C68B6-61C2-468F-89AB-4B9F7531AA68}" type="slidenum">
              <a:rPr lang="ru-RU" smtClean="0"/>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5B106E36-FD25-4E2D-B0AA-010F637433A0}" type="datetimeFigureOut">
              <a:rPr lang="ru-RU" smtClean="0"/>
              <a:pPr/>
              <a:t>11.09.2011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858000" y="549276"/>
            <a:ext cx="1828800" cy="5851525"/>
          </a:xfrm>
        </p:spPr>
        <p:txBody>
          <a:bodyPr vert="eaVer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457200" y="549276"/>
            <a:ext cx="6248400" cy="5851525"/>
          </a:xfrm>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5B106E36-FD25-4E2D-B0AA-010F637433A0}" type="datetimeFigureOut">
              <a:rPr lang="ru-RU" smtClean="0"/>
              <a:pPr/>
              <a:t>11.09.2011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2" name="Заголовок 21"/>
          <p:cNvSpPr>
            <a:spLocks noGrp="1"/>
          </p:cNvSpPr>
          <p:nvPr>
            <p:ph type="title"/>
          </p:nvPr>
        </p:nvSpPr>
        <p:spPr/>
        <p:txBody>
          <a:bodyPr/>
          <a:lstStyle/>
          <a:p>
            <a:r>
              <a:rPr kumimoji="0" lang="ru-RU" smtClean="0"/>
              <a:t>Образец заголовка</a:t>
            </a:r>
            <a:endParaRPr kumimoji="0" lang="en-US"/>
          </a:p>
        </p:txBody>
      </p:sp>
      <p:sp>
        <p:nvSpPr>
          <p:cNvPr id="27" name="Содержимое 26"/>
          <p:cNvSpPr>
            <a:spLocks noGrp="1"/>
          </p:cNvSpPr>
          <p:nvPr>
            <p:ph idx="1"/>
          </p:nvPr>
        </p:nvSpPr>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25" name="Дата 24"/>
          <p:cNvSpPr>
            <a:spLocks noGrp="1"/>
          </p:cNvSpPr>
          <p:nvPr>
            <p:ph type="dt" sz="half" idx="10"/>
          </p:nvPr>
        </p:nvSpPr>
        <p:spPr/>
        <p:txBody>
          <a:bodyPr/>
          <a:lstStyle/>
          <a:p>
            <a:fld id="{5B106E36-FD25-4E2D-B0AA-010F637433A0}" type="datetimeFigureOut">
              <a:rPr lang="ru-RU" smtClean="0"/>
              <a:pPr/>
              <a:t>11.09.2011</a:t>
            </a:fld>
            <a:endParaRPr lang="ru-RU"/>
          </a:p>
        </p:txBody>
      </p:sp>
      <p:sp>
        <p:nvSpPr>
          <p:cNvPr id="19" name="Нижний колонтитул 18"/>
          <p:cNvSpPr>
            <a:spLocks noGrp="1"/>
          </p:cNvSpPr>
          <p:nvPr>
            <p:ph type="ftr" sz="quarter" idx="11"/>
          </p:nvPr>
        </p:nvSpPr>
        <p:spPr>
          <a:xfrm>
            <a:off x="3581400" y="76200"/>
            <a:ext cx="2895600" cy="288925"/>
          </a:xfrm>
        </p:spPr>
        <p:txBody>
          <a:bodyPr/>
          <a:lstStyle/>
          <a:p>
            <a:endParaRPr lang="ru-RU"/>
          </a:p>
        </p:txBody>
      </p:sp>
      <p:sp>
        <p:nvSpPr>
          <p:cNvPr id="16" name="Номер слайда 15"/>
          <p:cNvSpPr>
            <a:spLocks noGrp="1"/>
          </p:cNvSpPr>
          <p:nvPr>
            <p:ph type="sldNum" sz="quarter" idx="12"/>
          </p:nvPr>
        </p:nvSpPr>
        <p:spPr>
          <a:xfrm>
            <a:off x="8229600" y="6473952"/>
            <a:ext cx="758952" cy="246888"/>
          </a:xfrm>
        </p:spPr>
        <p:txBody>
          <a:bodyPr/>
          <a:lstStyle/>
          <a:p>
            <a:fld id="{725C68B6-61C2-468F-89AB-4B9F7531AA68}" type="slidenum">
              <a:rPr lang="ru-RU" smtClean="0"/>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bg>
      <p:bgRef idx="1003">
        <a:schemeClr val="bg2"/>
      </p:bgRef>
    </p:bg>
    <p:spTree>
      <p:nvGrpSpPr>
        <p:cNvPr id="1" name=""/>
        <p:cNvGrpSpPr/>
        <p:nvPr/>
      </p:nvGrpSpPr>
      <p:grpSpPr>
        <a:xfrm>
          <a:off x="0" y="0"/>
          <a:ext cx="0" cy="0"/>
          <a:chOff x="0" y="0"/>
          <a:chExt cx="0" cy="0"/>
        </a:xfrm>
      </p:grpSpPr>
      <p:sp>
        <p:nvSpPr>
          <p:cNvPr id="7" name="Прямая соединительная линия 6"/>
          <p:cNvSpPr>
            <a:spLocks noChangeShapeType="1"/>
          </p:cNvSpPr>
          <p:nvPr/>
        </p:nvSpPr>
        <p:spPr bwMode="auto">
          <a:xfrm>
            <a:off x="514350" y="3444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6" name="Текст 5"/>
          <p:cNvSpPr>
            <a:spLocks noGrp="1"/>
          </p:cNvSpPr>
          <p:nvPr>
            <p:ph type="body" idx="1"/>
          </p:nvPr>
        </p:nvSpPr>
        <p:spPr>
          <a:xfrm>
            <a:off x="381000" y="1676400"/>
            <a:ext cx="8458200" cy="1219200"/>
          </a:xfrm>
        </p:spPr>
        <p:txBody>
          <a:bodyPr anchor="b"/>
          <a:lstStyle>
            <a:lvl1pPr marL="0" indent="0" algn="r">
              <a:buNone/>
              <a:defRPr sz="2000">
                <a:solidFill>
                  <a:schemeClr val="tx2">
                    <a:shade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ru-RU" smtClean="0"/>
              <a:t>Образец текста</a:t>
            </a:r>
          </a:p>
        </p:txBody>
      </p:sp>
      <p:sp>
        <p:nvSpPr>
          <p:cNvPr id="19" name="Дата 18"/>
          <p:cNvSpPr>
            <a:spLocks noGrp="1"/>
          </p:cNvSpPr>
          <p:nvPr>
            <p:ph type="dt" sz="half" idx="10"/>
          </p:nvPr>
        </p:nvSpPr>
        <p:spPr/>
        <p:txBody>
          <a:bodyPr/>
          <a:lstStyle/>
          <a:p>
            <a:fld id="{5B106E36-FD25-4E2D-B0AA-010F637433A0}" type="datetimeFigureOut">
              <a:rPr lang="ru-RU" smtClean="0"/>
              <a:pPr/>
              <a:t>11.09.2011</a:t>
            </a:fld>
            <a:endParaRPr lang="ru-RU"/>
          </a:p>
        </p:txBody>
      </p:sp>
      <p:sp>
        <p:nvSpPr>
          <p:cNvPr id="11" name="Нижний колонтитул 10"/>
          <p:cNvSpPr>
            <a:spLocks noGrp="1"/>
          </p:cNvSpPr>
          <p:nvPr>
            <p:ph type="ftr" sz="quarter" idx="11"/>
          </p:nvPr>
        </p:nvSpPr>
        <p:spPr/>
        <p:txBody>
          <a:bodyPr/>
          <a:lstStyle/>
          <a:p>
            <a:endParaRPr lang="ru-RU"/>
          </a:p>
        </p:txBody>
      </p:sp>
      <p:sp>
        <p:nvSpPr>
          <p:cNvPr id="16" name="Номер слайда 15"/>
          <p:cNvSpPr>
            <a:spLocks noGrp="1"/>
          </p:cNvSpPr>
          <p:nvPr>
            <p:ph type="sldNum" sz="quarter" idx="12"/>
          </p:nvPr>
        </p:nvSpPr>
        <p:spPr/>
        <p:txBody>
          <a:bodyPr/>
          <a:lstStyle/>
          <a:p>
            <a:fld id="{725C68B6-61C2-468F-89AB-4B9F7531AA68}" type="slidenum">
              <a:rPr lang="ru-RU" smtClean="0"/>
              <a:pPr/>
              <a:t>‹#›</a:t>
            </a:fld>
            <a:endParaRPr lang="ru-RU"/>
          </a:p>
        </p:txBody>
      </p:sp>
      <p:sp>
        <p:nvSpPr>
          <p:cNvPr id="8" name="Заголовок 7"/>
          <p:cNvSpPr>
            <a:spLocks noGrp="1"/>
          </p:cNvSpPr>
          <p:nvPr>
            <p:ph type="title"/>
          </p:nvPr>
        </p:nvSpPr>
        <p:spPr>
          <a:xfrm>
            <a:off x="180475" y="2947085"/>
            <a:ext cx="8686800" cy="1184825"/>
          </a:xfrm>
        </p:spPr>
        <p:txBody>
          <a:bodyPr rtlCol="0" anchor="t"/>
          <a:lstStyle>
            <a:lvl1pPr algn="r">
              <a:defRPr/>
            </a:lvl1pPr>
          </a:lstStyle>
          <a:p>
            <a:r>
              <a:rPr kumimoji="0" lang="ru-RU" smtClean="0"/>
              <a:t>Образец заголовка</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0" name="Заголовок 19"/>
          <p:cNvSpPr>
            <a:spLocks noGrp="1"/>
          </p:cNvSpPr>
          <p:nvPr>
            <p:ph type="title"/>
          </p:nvPr>
        </p:nvSpPr>
        <p:spPr>
          <a:xfrm>
            <a:off x="301752" y="457200"/>
            <a:ext cx="8686800" cy="841248"/>
          </a:xfrm>
        </p:spPr>
        <p:txBody>
          <a:bodyPr/>
          <a:lstStyle/>
          <a:p>
            <a:r>
              <a:rPr kumimoji="0" lang="ru-RU" smtClean="0"/>
              <a:t>Образец заголовка</a:t>
            </a:r>
            <a:endParaRPr kumimoji="0" lang="en-US"/>
          </a:p>
        </p:txBody>
      </p:sp>
      <p:sp>
        <p:nvSpPr>
          <p:cNvPr id="14" name="Содержимое 13"/>
          <p:cNvSpPr>
            <a:spLocks noGrp="1"/>
          </p:cNvSpPr>
          <p:nvPr>
            <p:ph sz="half" idx="1"/>
          </p:nvPr>
        </p:nvSpPr>
        <p:spPr>
          <a:xfrm>
            <a:off x="304800" y="1600200"/>
            <a:ext cx="41910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13" name="Содержимое 12"/>
          <p:cNvSpPr>
            <a:spLocks noGrp="1"/>
          </p:cNvSpPr>
          <p:nvPr>
            <p:ph sz="half" idx="2"/>
          </p:nvPr>
        </p:nvSpPr>
        <p:spPr>
          <a:xfrm>
            <a:off x="4648200" y="1600200"/>
            <a:ext cx="43434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21" name="Дата 20"/>
          <p:cNvSpPr>
            <a:spLocks noGrp="1"/>
          </p:cNvSpPr>
          <p:nvPr>
            <p:ph type="dt" sz="half" idx="10"/>
          </p:nvPr>
        </p:nvSpPr>
        <p:spPr/>
        <p:txBody>
          <a:bodyPr/>
          <a:lstStyle/>
          <a:p>
            <a:fld id="{5B106E36-FD25-4E2D-B0AA-010F637433A0}" type="datetimeFigureOut">
              <a:rPr lang="ru-RU" smtClean="0"/>
              <a:pPr/>
              <a:t>11.09.2011</a:t>
            </a:fld>
            <a:endParaRPr lang="ru-RU"/>
          </a:p>
        </p:txBody>
      </p:sp>
      <p:sp>
        <p:nvSpPr>
          <p:cNvPr id="10" name="Нижний колонтитул 9"/>
          <p:cNvSpPr>
            <a:spLocks noGrp="1"/>
          </p:cNvSpPr>
          <p:nvPr>
            <p:ph type="ftr" sz="quarter" idx="11"/>
          </p:nvPr>
        </p:nvSpPr>
        <p:spPr/>
        <p:txBody>
          <a:bodyPr/>
          <a:lstStyle/>
          <a:p>
            <a:endParaRPr lang="ru-RU"/>
          </a:p>
        </p:txBody>
      </p:sp>
      <p:sp>
        <p:nvSpPr>
          <p:cNvPr id="31" name="Номер слайда 30"/>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Сравнение">
    <p:spTree>
      <p:nvGrpSpPr>
        <p:cNvPr id="1" name=""/>
        <p:cNvGrpSpPr/>
        <p:nvPr/>
      </p:nvGrpSpPr>
      <p:grpSpPr>
        <a:xfrm>
          <a:off x="0" y="0"/>
          <a:ext cx="0" cy="0"/>
          <a:chOff x="0" y="0"/>
          <a:chExt cx="0" cy="0"/>
        </a:xfrm>
      </p:grpSpPr>
      <p:sp>
        <p:nvSpPr>
          <p:cNvPr id="29" name="Заголовок 28"/>
          <p:cNvSpPr>
            <a:spLocks noGrp="1"/>
          </p:cNvSpPr>
          <p:nvPr>
            <p:ph type="title"/>
          </p:nvPr>
        </p:nvSpPr>
        <p:spPr>
          <a:xfrm>
            <a:off x="304800" y="5410200"/>
            <a:ext cx="8610600" cy="882650"/>
          </a:xfrm>
        </p:spPr>
        <p:txBody>
          <a:bodyPr anchor="ctr"/>
          <a:lstStyle>
            <a:lvl1pPr>
              <a:defRPr/>
            </a:lvl1pPr>
          </a:lstStyle>
          <a:p>
            <a:r>
              <a:rPr kumimoji="0" lang="ru-RU" smtClean="0"/>
              <a:t>Образец заголовка</a:t>
            </a:r>
            <a:endParaRPr kumimoji="0" lang="en-US"/>
          </a:p>
        </p:txBody>
      </p:sp>
      <p:sp>
        <p:nvSpPr>
          <p:cNvPr id="13" name="Текст 12"/>
          <p:cNvSpPr>
            <a:spLocks noGrp="1"/>
          </p:cNvSpPr>
          <p:nvPr>
            <p:ph type="body" idx="1"/>
          </p:nvPr>
        </p:nvSpPr>
        <p:spPr>
          <a:xfrm>
            <a:off x="281444" y="666750"/>
            <a:ext cx="4290556"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25" name="Текст 24"/>
          <p:cNvSpPr>
            <a:spLocks noGrp="1"/>
          </p:cNvSpPr>
          <p:nvPr>
            <p:ph type="body" sz="half" idx="3"/>
          </p:nvPr>
        </p:nvSpPr>
        <p:spPr>
          <a:xfrm>
            <a:off x="4645025" y="666750"/>
            <a:ext cx="4292241"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4" name="Содержимое 3"/>
          <p:cNvSpPr>
            <a:spLocks noGrp="1"/>
          </p:cNvSpPr>
          <p:nvPr>
            <p:ph sz="quarter" idx="2"/>
          </p:nvPr>
        </p:nvSpPr>
        <p:spPr>
          <a:xfrm>
            <a:off x="281444" y="1316037"/>
            <a:ext cx="429055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28" name="Содержимое 27"/>
          <p:cNvSpPr>
            <a:spLocks noGrp="1"/>
          </p:cNvSpPr>
          <p:nvPr>
            <p:ph sz="quarter" idx="4"/>
          </p:nvPr>
        </p:nvSpPr>
        <p:spPr>
          <a:xfrm>
            <a:off x="4648730" y="1316037"/>
            <a:ext cx="428853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10" name="Дата 9"/>
          <p:cNvSpPr>
            <a:spLocks noGrp="1"/>
          </p:cNvSpPr>
          <p:nvPr>
            <p:ph type="dt" sz="half" idx="10"/>
          </p:nvPr>
        </p:nvSpPr>
        <p:spPr/>
        <p:txBody>
          <a:bodyPr/>
          <a:lstStyle/>
          <a:p>
            <a:fld id="{5B106E36-FD25-4E2D-B0AA-010F637433A0}" type="datetimeFigureOut">
              <a:rPr lang="ru-RU" smtClean="0"/>
              <a:pPr/>
              <a:t>11.09.2011</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a:xfrm>
            <a:off x="8229600" y="6477000"/>
            <a:ext cx="762000" cy="246888"/>
          </a:xfrm>
        </p:spPr>
        <p:txBody>
          <a:bodyPr/>
          <a:lstStyle/>
          <a:p>
            <a:fld id="{725C68B6-61C2-468F-89AB-4B9F7531AA68}" type="slidenum">
              <a:rPr lang="ru-RU" smtClean="0"/>
              <a:pPr/>
              <a:t>‹#›</a:t>
            </a:fld>
            <a:endParaRPr lang="ru-RU"/>
          </a:p>
        </p:txBody>
      </p:sp>
      <p:sp>
        <p:nvSpPr>
          <p:cNvPr id="11" name="Прямая соединительная линия 10"/>
          <p:cNvSpPr>
            <a:spLocks noChangeShapeType="1"/>
          </p:cNvSpPr>
          <p:nvPr/>
        </p:nvSpPr>
        <p:spPr bwMode="auto">
          <a:xfrm>
            <a:off x="514350" y="6019800"/>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30" name="Заголовок 29"/>
          <p:cNvSpPr>
            <a:spLocks noGrp="1"/>
          </p:cNvSpPr>
          <p:nvPr>
            <p:ph type="title"/>
          </p:nvPr>
        </p:nvSpPr>
        <p:spPr>
          <a:xfrm>
            <a:off x="301752" y="457200"/>
            <a:ext cx="8686800" cy="841248"/>
          </a:xfrm>
        </p:spPr>
        <p:txBody>
          <a:bodyPr/>
          <a:lstStyle/>
          <a:p>
            <a:r>
              <a:rPr kumimoji="0" lang="ru-RU" smtClean="0"/>
              <a:t>Образец заголовка</a:t>
            </a:r>
            <a:endParaRPr kumimoji="0" lang="en-US"/>
          </a:p>
        </p:txBody>
      </p:sp>
      <p:sp>
        <p:nvSpPr>
          <p:cNvPr id="12" name="Дата 11"/>
          <p:cNvSpPr>
            <a:spLocks noGrp="1"/>
          </p:cNvSpPr>
          <p:nvPr>
            <p:ph type="dt" sz="half" idx="10"/>
          </p:nvPr>
        </p:nvSpPr>
        <p:spPr/>
        <p:txBody>
          <a:bodyPr/>
          <a:lstStyle/>
          <a:p>
            <a:fld id="{5B106E36-FD25-4E2D-B0AA-010F637433A0}" type="datetimeFigureOut">
              <a:rPr lang="ru-RU" smtClean="0"/>
              <a:pPr/>
              <a:t>11.09.2011</a:t>
            </a:fld>
            <a:endParaRPr lang="ru-RU"/>
          </a:p>
        </p:txBody>
      </p:sp>
      <p:sp>
        <p:nvSpPr>
          <p:cNvPr id="21" name="Нижний колонтитул 20"/>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3" name="Дата 2"/>
          <p:cNvSpPr>
            <a:spLocks noGrp="1"/>
          </p:cNvSpPr>
          <p:nvPr>
            <p:ph type="dt" sz="half" idx="10"/>
          </p:nvPr>
        </p:nvSpPr>
        <p:spPr/>
        <p:txBody>
          <a:bodyPr/>
          <a:lstStyle/>
          <a:p>
            <a:fld id="{5B106E36-FD25-4E2D-B0AA-010F637433A0}" type="datetimeFigureOut">
              <a:rPr lang="ru-RU" smtClean="0"/>
              <a:pPr/>
              <a:t>11.09.2011</a:t>
            </a:fld>
            <a:endParaRPr lang="ru-RU"/>
          </a:p>
        </p:txBody>
      </p:sp>
      <p:sp>
        <p:nvSpPr>
          <p:cNvPr id="24" name="Нижний колонтитул 23"/>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8" name="Прямая соединительная линия 7"/>
          <p:cNvSpPr>
            <a:spLocks noChangeShapeType="1"/>
          </p:cNvSpPr>
          <p:nvPr/>
        </p:nvSpPr>
        <p:spPr bwMode="auto">
          <a:xfrm>
            <a:off x="514350" y="5849117"/>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Заголовок 11"/>
          <p:cNvSpPr>
            <a:spLocks noGrp="1"/>
          </p:cNvSpPr>
          <p:nvPr>
            <p:ph type="title"/>
          </p:nvPr>
        </p:nvSpPr>
        <p:spPr>
          <a:xfrm>
            <a:off x="457200" y="5486400"/>
            <a:ext cx="8458200" cy="520700"/>
          </a:xfrm>
        </p:spPr>
        <p:txBody>
          <a:bodyPr anchor="ctr"/>
          <a:lstStyle>
            <a:lvl1pPr algn="l">
              <a:buNone/>
              <a:defRPr sz="2000" b="1"/>
            </a:lvl1pPr>
          </a:lstStyle>
          <a:p>
            <a:r>
              <a:rPr kumimoji="0" lang="ru-RU" smtClean="0"/>
              <a:t>Образец заголовка</a:t>
            </a:r>
            <a:endParaRPr kumimoji="0" lang="en-US"/>
          </a:p>
        </p:txBody>
      </p:sp>
      <p:sp>
        <p:nvSpPr>
          <p:cNvPr id="26" name="Текст 25"/>
          <p:cNvSpPr>
            <a:spLocks noGrp="1"/>
          </p:cNvSpPr>
          <p:nvPr>
            <p:ph type="body" idx="2"/>
          </p:nvPr>
        </p:nvSpPr>
        <p:spPr>
          <a:xfrm>
            <a:off x="457200" y="609600"/>
            <a:ext cx="3008313" cy="4800600"/>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ru-RU" smtClean="0"/>
              <a:t>Образец текста</a:t>
            </a:r>
          </a:p>
        </p:txBody>
      </p:sp>
      <p:sp>
        <p:nvSpPr>
          <p:cNvPr id="14" name="Содержимое 13"/>
          <p:cNvSpPr>
            <a:spLocks noGrp="1"/>
          </p:cNvSpPr>
          <p:nvPr>
            <p:ph sz="half" idx="1"/>
          </p:nvPr>
        </p:nvSpPr>
        <p:spPr>
          <a:xfrm>
            <a:off x="3575050" y="609600"/>
            <a:ext cx="5340350" cy="4800600"/>
          </a:xfrm>
        </p:spPr>
        <p:txBody>
          <a:bodyPr/>
          <a:lstStyle>
            <a:lvl1pPr>
              <a:defRPr sz="3200"/>
            </a:lvl1pPr>
            <a:lvl2pPr>
              <a:defRPr sz="2800"/>
            </a:lvl2pPr>
            <a:lvl3pPr>
              <a:defRPr sz="2400"/>
            </a:lvl3pPr>
            <a:lvl4pPr>
              <a:defRPr sz="2000"/>
            </a:lvl4pPr>
            <a:lvl5pPr>
              <a:defRPr sz="20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25" name="Дата 24"/>
          <p:cNvSpPr>
            <a:spLocks noGrp="1"/>
          </p:cNvSpPr>
          <p:nvPr>
            <p:ph type="dt" sz="half" idx="10"/>
          </p:nvPr>
        </p:nvSpPr>
        <p:spPr/>
        <p:txBody>
          <a:bodyPr/>
          <a:lstStyle/>
          <a:p>
            <a:fld id="{5B106E36-FD25-4E2D-B0AA-010F637433A0}" type="datetimeFigureOut">
              <a:rPr lang="ru-RU" smtClean="0"/>
              <a:pPr/>
              <a:t>11.09.2011</a:t>
            </a:fld>
            <a:endParaRPr lang="ru-RU"/>
          </a:p>
        </p:txBody>
      </p:sp>
      <p:sp>
        <p:nvSpPr>
          <p:cNvPr id="29" name="Нижний колонтитул 28"/>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13" name="Рисунок 12"/>
          <p:cNvSpPr>
            <a:spLocks noGrp="1"/>
          </p:cNvSpPr>
          <p:nvPr>
            <p:ph type="pic" idx="1"/>
          </p:nvPr>
        </p:nvSpPr>
        <p:spPr>
          <a:xfrm>
            <a:off x="3505200" y="616634"/>
            <a:ext cx="5029200" cy="3657600"/>
          </a:xfrm>
          <a:solidFill>
            <a:schemeClr val="bg1"/>
          </a:solidFill>
          <a:ln w="6350">
            <a:solidFill>
              <a:schemeClr val="accent1"/>
            </a:solidFill>
          </a:ln>
          <a:effectLst>
            <a:reflection blurRad="1000" stA="49000" endA="500" endPos="10000" dist="900" dir="5400000" sy="-90000" algn="bl" rotWithShape="0"/>
          </a:effectLst>
        </p:spPr>
        <p:txBody>
          <a:bodyPr/>
          <a:lstStyle>
            <a:lvl1pPr marL="0" indent="0">
              <a:buNone/>
              <a:defRPr sz="3200"/>
            </a:lvl1pPr>
          </a:lstStyle>
          <a:p>
            <a:r>
              <a:rPr kumimoji="0" lang="ru-RU" smtClean="0"/>
              <a:t>Вставка рисунка</a:t>
            </a:r>
            <a:endParaRPr kumimoji="0" lang="en-US" dirty="0"/>
          </a:p>
        </p:txBody>
      </p:sp>
      <p:sp>
        <p:nvSpPr>
          <p:cNvPr id="7" name="Дата 6"/>
          <p:cNvSpPr>
            <a:spLocks noGrp="1"/>
          </p:cNvSpPr>
          <p:nvPr>
            <p:ph type="dt" sz="half" idx="10"/>
          </p:nvPr>
        </p:nvSpPr>
        <p:spPr/>
        <p:txBody>
          <a:bodyPr/>
          <a:lstStyle/>
          <a:p>
            <a:fld id="{5B106E36-FD25-4E2D-B0AA-010F637433A0}" type="datetimeFigureOut">
              <a:rPr lang="ru-RU" smtClean="0"/>
              <a:pPr/>
              <a:t>11.09.2011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31" name="Номер слайда 30"/>
          <p:cNvSpPr>
            <a:spLocks noGrp="1"/>
          </p:cNvSpPr>
          <p:nvPr>
            <p:ph type="sldNum" sz="quarter" idx="12"/>
          </p:nvPr>
        </p:nvSpPr>
        <p:spPr/>
        <p:txBody>
          <a:bodyPr/>
          <a:lstStyle/>
          <a:p>
            <a:fld id="{725C68B6-61C2-468F-89AB-4B9F7531AA68}" type="slidenum">
              <a:rPr lang="ru-RU" smtClean="0"/>
              <a:pPr/>
              <a:t>‹#›</a:t>
            </a:fld>
            <a:endParaRPr lang="ru-RU"/>
          </a:p>
        </p:txBody>
      </p:sp>
      <p:sp>
        <p:nvSpPr>
          <p:cNvPr id="17" name="Заголовок 16"/>
          <p:cNvSpPr>
            <a:spLocks noGrp="1"/>
          </p:cNvSpPr>
          <p:nvPr>
            <p:ph type="title"/>
          </p:nvPr>
        </p:nvSpPr>
        <p:spPr>
          <a:xfrm>
            <a:off x="381000" y="4993760"/>
            <a:ext cx="5867400" cy="522288"/>
          </a:xfrm>
        </p:spPr>
        <p:txBody>
          <a:bodyPr anchor="ctr"/>
          <a:lstStyle>
            <a:lvl1pPr algn="l">
              <a:buNone/>
              <a:defRPr sz="2000" b="1"/>
            </a:lvl1pPr>
          </a:lstStyle>
          <a:p>
            <a:r>
              <a:rPr kumimoji="0" lang="ru-RU" smtClean="0"/>
              <a:t>Образец заголовка</a:t>
            </a:r>
            <a:endParaRPr kumimoji="0" lang="en-US"/>
          </a:p>
        </p:txBody>
      </p:sp>
      <p:sp>
        <p:nvSpPr>
          <p:cNvPr id="26" name="Текст 25"/>
          <p:cNvSpPr>
            <a:spLocks noGrp="1"/>
          </p:cNvSpPr>
          <p:nvPr>
            <p:ph type="body" sz="half" idx="2"/>
          </p:nvPr>
        </p:nvSpPr>
        <p:spPr>
          <a:xfrm>
            <a:off x="381000" y="5533218"/>
            <a:ext cx="5867400" cy="768350"/>
          </a:xfrm>
        </p:spPr>
        <p:txBody>
          <a:bodyPr lIns="109728" tIns="0"/>
          <a:lstStyle>
            <a:lvl1pPr marL="0" indent="0">
              <a:buNone/>
              <a:defRPr sz="1400"/>
            </a:lvl1pPr>
            <a:lvl2pPr>
              <a:defRPr sz="1200"/>
            </a:lvl2pPr>
            <a:lvl3pPr>
              <a:defRPr sz="1000"/>
            </a:lvl3pPr>
            <a:lvl4pPr>
              <a:defRPr sz="900"/>
            </a:lvl4pPr>
            <a:lvl5pPr>
              <a:defRPr sz="900"/>
            </a:lvl5pPr>
          </a:lstStyle>
          <a:p>
            <a:pPr lvl="0" eaLnBrk="1" latinLnBrk="0" hangingPunct="1"/>
            <a:r>
              <a:rPr kumimoji="0" lang="ru-RU" smtClean="0"/>
              <a:t>Образец текста</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Прямая соединительная линия 6"/>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8" name="Текст 7"/>
          <p:cNvSpPr>
            <a:spLocks noGrp="1"/>
          </p:cNvSpPr>
          <p:nvPr>
            <p:ph type="body" idx="1"/>
          </p:nvPr>
        </p:nvSpPr>
        <p:spPr>
          <a:xfrm>
            <a:off x="304800" y="1554162"/>
            <a:ext cx="8686800" cy="4525963"/>
          </a:xfrm>
          <a:prstGeom prst="rect">
            <a:avLst/>
          </a:prstGeom>
        </p:spPr>
        <p:txBody>
          <a:bodyPr vert="horz">
            <a:normAutofit/>
          </a:bodyPr>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
        <p:nvSpPr>
          <p:cNvPr id="11" name="Дата 10"/>
          <p:cNvSpPr>
            <a:spLocks noGrp="1"/>
          </p:cNvSpPr>
          <p:nvPr>
            <p:ph type="dt" sz="half" idx="2"/>
          </p:nvPr>
        </p:nvSpPr>
        <p:spPr>
          <a:xfrm>
            <a:off x="6477000" y="76200"/>
            <a:ext cx="2514600" cy="288925"/>
          </a:xfrm>
          <a:prstGeom prst="rect">
            <a:avLst/>
          </a:prstGeom>
        </p:spPr>
        <p:txBody>
          <a:bodyPr vert="horz"/>
          <a:lstStyle>
            <a:lvl1pPr algn="l" eaLnBrk="1" latinLnBrk="0" hangingPunct="1">
              <a:defRPr kumimoji="0" sz="1200">
                <a:solidFill>
                  <a:schemeClr val="accent1">
                    <a:shade val="75000"/>
                  </a:schemeClr>
                </a:solidFill>
              </a:defRPr>
            </a:lvl1pPr>
          </a:lstStyle>
          <a:p>
            <a:fld id="{5B106E36-FD25-4E2D-B0AA-010F637433A0}" type="datetimeFigureOut">
              <a:rPr lang="ru-RU" smtClean="0"/>
              <a:pPr/>
              <a:t>11.09.2011</a:t>
            </a:fld>
            <a:endParaRPr lang="ru-RU"/>
          </a:p>
        </p:txBody>
      </p:sp>
      <p:sp>
        <p:nvSpPr>
          <p:cNvPr id="28" name="Нижний колонтитул 27"/>
          <p:cNvSpPr>
            <a:spLocks noGrp="1"/>
          </p:cNvSpPr>
          <p:nvPr>
            <p:ph type="ftr" sz="quarter" idx="3"/>
          </p:nvPr>
        </p:nvSpPr>
        <p:spPr>
          <a:xfrm>
            <a:off x="3124200" y="76200"/>
            <a:ext cx="3352800" cy="288925"/>
          </a:xfrm>
          <a:prstGeom prst="rect">
            <a:avLst/>
          </a:prstGeom>
        </p:spPr>
        <p:txBody>
          <a:bodyPr vert="horz"/>
          <a:lstStyle>
            <a:lvl1pPr algn="r" eaLnBrk="1" latinLnBrk="0" hangingPunct="1">
              <a:defRPr kumimoji="0" sz="1200">
                <a:solidFill>
                  <a:schemeClr val="accent1">
                    <a:shade val="75000"/>
                  </a:schemeClr>
                </a:solidFill>
              </a:defRPr>
            </a:lvl1pPr>
          </a:lstStyle>
          <a:p>
            <a:endParaRPr lang="ru-RU"/>
          </a:p>
        </p:txBody>
      </p:sp>
      <p:sp>
        <p:nvSpPr>
          <p:cNvPr id="5" name="Номер слайда 4"/>
          <p:cNvSpPr>
            <a:spLocks noGrp="1"/>
          </p:cNvSpPr>
          <p:nvPr>
            <p:ph type="sldNum" sz="quarter" idx="4"/>
          </p:nvPr>
        </p:nvSpPr>
        <p:spPr>
          <a:xfrm>
            <a:off x="8229600" y="6477000"/>
            <a:ext cx="762000" cy="244475"/>
          </a:xfrm>
          <a:prstGeom prst="rect">
            <a:avLst/>
          </a:prstGeom>
        </p:spPr>
        <p:txBody>
          <a:bodyPr vert="horz"/>
          <a:lstStyle>
            <a:lvl1pPr algn="r" eaLnBrk="1" latinLnBrk="0" hangingPunct="1">
              <a:defRPr kumimoji="0" sz="1200">
                <a:solidFill>
                  <a:schemeClr val="accent1">
                    <a:shade val="75000"/>
                  </a:schemeClr>
                </a:solidFill>
              </a:defRPr>
            </a:lvl1pPr>
          </a:lstStyle>
          <a:p>
            <a:fld id="{725C68B6-61C2-468F-89AB-4B9F7531AA68}" type="slidenum">
              <a:rPr lang="ru-RU" smtClean="0"/>
              <a:pPr/>
              <a:t>‹#›</a:t>
            </a:fld>
            <a:endParaRPr lang="ru-RU"/>
          </a:p>
        </p:txBody>
      </p:sp>
      <p:sp>
        <p:nvSpPr>
          <p:cNvPr id="10" name="Заголовок 9"/>
          <p:cNvSpPr>
            <a:spLocks noGrp="1"/>
          </p:cNvSpPr>
          <p:nvPr>
            <p:ph type="title"/>
          </p:nvPr>
        </p:nvSpPr>
        <p:spPr>
          <a:xfrm>
            <a:off x="304800" y="457200"/>
            <a:ext cx="8686800" cy="838200"/>
          </a:xfrm>
          <a:prstGeom prst="rect">
            <a:avLst/>
          </a:prstGeom>
        </p:spPr>
        <p:txBody>
          <a:bodyPr vert="horz" anchor="ctr">
            <a:normAutofit/>
          </a:bodyPr>
          <a:lstStyle/>
          <a:p>
            <a:r>
              <a:rPr kumimoji="0" lang="ru-RU" smtClean="0"/>
              <a:t>Образец заголовка</a:t>
            </a:r>
            <a:endParaRPr kumimoji="0" lang="en-US"/>
          </a:p>
        </p:txBody>
      </p:sp>
      <p:sp>
        <p:nvSpPr>
          <p:cNvPr id="9" name="Прямая соединительная линия 8"/>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Прямая соединительная линия 11"/>
          <p:cNvSpPr>
            <a:spLocks noChangeShapeType="1"/>
          </p:cNvSpPr>
          <p:nvPr/>
        </p:nvSpPr>
        <p:spPr bwMode="auto">
          <a:xfrm>
            <a:off x="514350" y="1057986"/>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rtl="0"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p:titleStyle>
    <p:body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3.pn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png"/></Relationships>
</file>

<file path=ppt/slides/_rels/slide1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 Id="rId9" Type="http://schemas.openxmlformats.org/officeDocument/2006/relationships/image" Target="../media/image38.png"/></Relationships>
</file>

<file path=ppt/slides/_rels/slide1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15.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image" Target="../media/image44.png"/><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16.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63.png"/><Relationship Id="rId3" Type="http://schemas.openxmlformats.org/officeDocument/2006/relationships/image" Target="../media/image53.png"/><Relationship Id="rId7" Type="http://schemas.openxmlformats.org/officeDocument/2006/relationships/image" Target="../media/image57.png"/><Relationship Id="rId12" Type="http://schemas.openxmlformats.org/officeDocument/2006/relationships/image" Target="../media/image62.jpeg"/><Relationship Id="rId2" Type="http://schemas.openxmlformats.org/officeDocument/2006/relationships/image" Target="../media/image52.jpeg"/><Relationship Id="rId16" Type="http://schemas.openxmlformats.org/officeDocument/2006/relationships/image" Target="../media/image66.png"/><Relationship Id="rId1" Type="http://schemas.openxmlformats.org/officeDocument/2006/relationships/slideLayout" Target="../slideLayouts/slideLayout7.xml"/><Relationship Id="rId6" Type="http://schemas.openxmlformats.org/officeDocument/2006/relationships/image" Target="../media/image56.png"/><Relationship Id="rId11" Type="http://schemas.openxmlformats.org/officeDocument/2006/relationships/image" Target="../media/image61.png"/><Relationship Id="rId5" Type="http://schemas.openxmlformats.org/officeDocument/2006/relationships/image" Target="../media/image55.png"/><Relationship Id="rId15" Type="http://schemas.openxmlformats.org/officeDocument/2006/relationships/image" Target="../media/image65.png"/><Relationship Id="rId10" Type="http://schemas.openxmlformats.org/officeDocument/2006/relationships/image" Target="../media/image60.png"/><Relationship Id="rId4" Type="http://schemas.openxmlformats.org/officeDocument/2006/relationships/image" Target="../media/image54.png"/><Relationship Id="rId9" Type="http://schemas.openxmlformats.org/officeDocument/2006/relationships/image" Target="../media/image59.png"/><Relationship Id="rId14" Type="http://schemas.openxmlformats.org/officeDocument/2006/relationships/image" Target="../media/image64.png"/></Relationships>
</file>

<file path=ppt/slides/_rels/slide18.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1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857356" y="214290"/>
            <a:ext cx="5000660" cy="923330"/>
          </a:xfrm>
          <a:prstGeom prst="rect">
            <a:avLst/>
          </a:prstGeom>
          <a:noFill/>
        </p:spPr>
        <p:txBody>
          <a:bodyPr wrap="square" rtlCol="0">
            <a:spAutoFit/>
          </a:bodyPr>
          <a:lstStyle/>
          <a:p>
            <a:pPr algn="ctr"/>
            <a:r>
              <a:rPr lang="uk-UA" b="1" dirty="0" smtClean="0">
                <a:effectLst>
                  <a:outerShdw blurRad="38100" dist="38100" dir="2700000" algn="tl">
                    <a:srgbClr val="000000">
                      <a:alpha val="43137"/>
                    </a:srgbClr>
                  </a:outerShdw>
                </a:effectLst>
              </a:rPr>
              <a:t>М</a:t>
            </a:r>
            <a:r>
              <a:rPr lang="ru-RU" b="1" dirty="0" smtClean="0">
                <a:effectLst>
                  <a:outerShdw blurRad="38100" dist="38100" dir="2700000" algn="tl">
                    <a:srgbClr val="000000">
                      <a:alpha val="43137"/>
                    </a:srgbClr>
                  </a:outerShdw>
                </a:effectLst>
              </a:rPr>
              <a:t>и</a:t>
            </a:r>
            <a:r>
              <a:rPr lang="uk-UA" b="1" dirty="0" err="1" smtClean="0">
                <a:effectLst>
                  <a:outerShdw blurRad="38100" dist="38100" dir="2700000" algn="tl">
                    <a:srgbClr val="000000">
                      <a:alpha val="43137"/>
                    </a:srgbClr>
                  </a:outerShdw>
                </a:effectLst>
              </a:rPr>
              <a:t>нистерство</a:t>
            </a:r>
            <a:r>
              <a:rPr lang="uk-UA" b="1" dirty="0" smtClean="0">
                <a:effectLst>
                  <a:outerShdw blurRad="38100" dist="38100" dir="2700000" algn="tl">
                    <a:srgbClr val="000000">
                      <a:alpha val="43137"/>
                    </a:srgbClr>
                  </a:outerShdw>
                </a:effectLst>
              </a:rPr>
              <a:t> </a:t>
            </a:r>
            <a:r>
              <a:rPr lang="ru-RU" b="1" dirty="0" smtClean="0">
                <a:effectLst>
                  <a:outerShdw blurRad="38100" dist="38100" dir="2700000" algn="tl">
                    <a:srgbClr val="000000">
                      <a:alpha val="43137"/>
                    </a:srgbClr>
                  </a:outerShdw>
                </a:effectLst>
                <a:latin typeface="Arial" pitchFamily="34" charset="0"/>
                <a:cs typeface="Arial" pitchFamily="34" charset="0"/>
              </a:rPr>
              <a:t>образования</a:t>
            </a:r>
            <a:r>
              <a:rPr lang="uk-UA" b="1" dirty="0" smtClean="0">
                <a:effectLst>
                  <a:outerShdw blurRad="38100" dist="38100" dir="2700000" algn="tl">
                    <a:srgbClr val="000000">
                      <a:alpha val="43137"/>
                    </a:srgbClr>
                  </a:outerShdw>
                </a:effectLst>
              </a:rPr>
              <a:t>  и науки </a:t>
            </a:r>
            <a:r>
              <a:rPr lang="uk-UA" b="1" dirty="0" err="1" smtClean="0">
                <a:effectLst>
                  <a:outerShdw blurRad="38100" dist="38100" dir="2700000" algn="tl">
                    <a:srgbClr val="000000">
                      <a:alpha val="43137"/>
                    </a:srgbClr>
                  </a:outerShdw>
                </a:effectLst>
              </a:rPr>
              <a:t>Украин</a:t>
            </a:r>
            <a:r>
              <a:rPr lang="ru-RU" b="1" dirty="0" err="1" smtClean="0">
                <a:effectLst>
                  <a:outerShdw blurRad="38100" dist="38100" dir="2700000" algn="tl">
                    <a:srgbClr val="000000">
                      <a:alpha val="43137"/>
                    </a:srgbClr>
                  </a:outerShdw>
                </a:effectLst>
              </a:rPr>
              <a:t>ы</a:t>
            </a:r>
            <a:r>
              <a:rPr lang="uk-UA" b="1" dirty="0" smtClean="0">
                <a:effectLst>
                  <a:outerShdw blurRad="38100" dist="38100" dir="2700000" algn="tl">
                    <a:srgbClr val="000000">
                      <a:alpha val="43137"/>
                    </a:srgbClr>
                  </a:outerShdw>
                </a:effectLst>
              </a:rPr>
              <a:t> </a:t>
            </a:r>
          </a:p>
          <a:p>
            <a:pPr algn="ctr"/>
            <a:r>
              <a:rPr lang="uk-UA" b="1" dirty="0" smtClean="0">
                <a:effectLst>
                  <a:outerShdw blurRad="38100" dist="38100" dir="2700000" algn="tl">
                    <a:srgbClr val="000000">
                      <a:alpha val="43137"/>
                    </a:srgbClr>
                  </a:outerShdw>
                </a:effectLst>
              </a:rPr>
              <a:t> </a:t>
            </a:r>
            <a:r>
              <a:rPr lang="ru-RU" b="1" dirty="0" smtClean="0">
                <a:effectLst>
                  <a:outerShdw blurRad="38100" dist="38100" dir="2700000" algn="tl">
                    <a:srgbClr val="000000">
                      <a:alpha val="43137"/>
                    </a:srgbClr>
                  </a:outerShdw>
                </a:effectLst>
              </a:rPr>
              <a:t>Запорожское</a:t>
            </a:r>
            <a:r>
              <a:rPr lang="uk-UA" b="1" dirty="0" smtClean="0">
                <a:effectLst>
                  <a:outerShdw blurRad="38100" dist="38100" dir="2700000" algn="tl">
                    <a:srgbClr val="000000">
                      <a:alpha val="43137"/>
                    </a:srgbClr>
                  </a:outerShdw>
                </a:effectLst>
              </a:rPr>
              <a:t>  териториальное </a:t>
            </a:r>
            <a:r>
              <a:rPr lang="uk-UA" b="1" dirty="0" err="1" smtClean="0">
                <a:effectLst>
                  <a:outerShdw blurRad="38100" dist="38100" dir="2700000" algn="tl">
                    <a:srgbClr val="000000">
                      <a:alpha val="43137"/>
                    </a:srgbClr>
                  </a:outerShdw>
                </a:effectLst>
              </a:rPr>
              <a:t>отделение</a:t>
            </a:r>
            <a:endParaRPr lang="uk-UA" b="1" dirty="0" smtClean="0">
              <a:effectLst>
                <a:outerShdw blurRad="38100" dist="38100" dir="2700000" algn="tl">
                  <a:srgbClr val="000000">
                    <a:alpha val="43137"/>
                  </a:srgbClr>
                </a:outerShdw>
              </a:effectLst>
            </a:endParaRPr>
          </a:p>
          <a:p>
            <a:pPr algn="ctr"/>
            <a:r>
              <a:rPr lang="uk-UA" b="1" dirty="0" err="1" smtClean="0">
                <a:effectLst>
                  <a:outerShdw blurRad="38100" dist="38100" dir="2700000" algn="tl">
                    <a:srgbClr val="000000">
                      <a:alpha val="43137"/>
                    </a:srgbClr>
                  </a:outerShdw>
                </a:effectLst>
              </a:rPr>
              <a:t>Малой</a:t>
            </a:r>
            <a:r>
              <a:rPr lang="uk-UA" b="1" dirty="0" smtClean="0">
                <a:effectLst>
                  <a:outerShdw blurRad="38100" dist="38100" dir="2700000" algn="tl">
                    <a:srgbClr val="000000">
                      <a:alpha val="43137"/>
                    </a:srgbClr>
                  </a:outerShdw>
                </a:effectLst>
              </a:rPr>
              <a:t>  </a:t>
            </a:r>
            <a:r>
              <a:rPr lang="uk-UA" b="1" dirty="0" err="1" smtClean="0">
                <a:effectLst>
                  <a:outerShdw blurRad="38100" dist="38100" dir="2700000" algn="tl">
                    <a:srgbClr val="000000">
                      <a:alpha val="43137"/>
                    </a:srgbClr>
                  </a:outerShdw>
                </a:effectLst>
              </a:rPr>
              <a:t>академии</a:t>
            </a:r>
            <a:r>
              <a:rPr lang="uk-UA" b="1" dirty="0" smtClean="0">
                <a:effectLst>
                  <a:outerShdw blurRad="38100" dist="38100" dir="2700000" algn="tl">
                    <a:srgbClr val="000000">
                      <a:alpha val="43137"/>
                    </a:srgbClr>
                  </a:outerShdw>
                </a:effectLst>
              </a:rPr>
              <a:t> наук </a:t>
            </a:r>
            <a:r>
              <a:rPr lang="uk-UA" b="1" dirty="0" err="1" smtClean="0">
                <a:effectLst>
                  <a:outerShdw blurRad="38100" dist="38100" dir="2700000" algn="tl">
                    <a:srgbClr val="000000">
                      <a:alpha val="43137"/>
                    </a:srgbClr>
                  </a:outerShdw>
                </a:effectLst>
              </a:rPr>
              <a:t>Украини</a:t>
            </a:r>
            <a:r>
              <a:rPr lang="uk-UA" b="1" dirty="0" smtClean="0">
                <a:effectLst>
                  <a:outerShdw blurRad="38100" dist="38100" dir="2700000" algn="tl">
                    <a:srgbClr val="000000">
                      <a:alpha val="43137"/>
                    </a:srgbClr>
                  </a:outerShdw>
                </a:effectLst>
              </a:rPr>
              <a:t> </a:t>
            </a:r>
            <a:endParaRPr lang="ru-RU" b="1" dirty="0">
              <a:effectLst>
                <a:outerShdw blurRad="38100" dist="38100" dir="2700000" algn="tl">
                  <a:srgbClr val="000000">
                    <a:alpha val="43137"/>
                  </a:srgbClr>
                </a:outerShdw>
              </a:effectLst>
            </a:endParaRPr>
          </a:p>
        </p:txBody>
      </p:sp>
      <p:sp>
        <p:nvSpPr>
          <p:cNvPr id="8" name="TextBox 7"/>
          <p:cNvSpPr txBox="1"/>
          <p:nvPr/>
        </p:nvSpPr>
        <p:spPr>
          <a:xfrm>
            <a:off x="6000760" y="1500174"/>
            <a:ext cx="2857520" cy="646331"/>
          </a:xfrm>
          <a:prstGeom prst="rect">
            <a:avLst/>
          </a:prstGeom>
          <a:noFill/>
        </p:spPr>
        <p:txBody>
          <a:bodyPr wrap="square" rtlCol="0">
            <a:spAutoFit/>
          </a:bodyPr>
          <a:lstStyle/>
          <a:p>
            <a:r>
              <a:rPr lang="uk-UA" sz="1200" b="1" dirty="0" err="1" smtClean="0"/>
              <a:t>Профиль</a:t>
            </a:r>
            <a:r>
              <a:rPr lang="uk-UA" sz="1200" dirty="0" smtClean="0"/>
              <a:t>  -  </a:t>
            </a:r>
            <a:r>
              <a:rPr lang="uk-UA" sz="1200" dirty="0" err="1" smtClean="0"/>
              <a:t>физико-математический</a:t>
            </a:r>
            <a:endParaRPr lang="uk-UA" sz="1200" dirty="0" smtClean="0"/>
          </a:p>
          <a:p>
            <a:r>
              <a:rPr lang="uk-UA" sz="1200" b="1" dirty="0" err="1" smtClean="0"/>
              <a:t>Секция</a:t>
            </a:r>
            <a:r>
              <a:rPr lang="uk-UA" sz="1200" b="1" dirty="0" smtClean="0"/>
              <a:t> - </a:t>
            </a:r>
            <a:r>
              <a:rPr lang="uk-UA" sz="1200" dirty="0" smtClean="0"/>
              <a:t>математика</a:t>
            </a:r>
            <a:endParaRPr lang="uk-UA" sz="1200" b="1" dirty="0" smtClean="0"/>
          </a:p>
          <a:p>
            <a:endParaRPr lang="ru-RU" sz="1200" dirty="0"/>
          </a:p>
        </p:txBody>
      </p:sp>
      <p:sp>
        <p:nvSpPr>
          <p:cNvPr id="9" name="TextBox 8"/>
          <p:cNvSpPr txBox="1"/>
          <p:nvPr/>
        </p:nvSpPr>
        <p:spPr>
          <a:xfrm>
            <a:off x="1071538" y="2428868"/>
            <a:ext cx="6572296" cy="954107"/>
          </a:xfrm>
          <a:prstGeom prst="rect">
            <a:avLst/>
          </a:prstGeom>
          <a:noFill/>
        </p:spPr>
        <p:txBody>
          <a:bodyPr wrap="square" rtlCol="0">
            <a:spAutoFit/>
          </a:bodyPr>
          <a:lstStyle/>
          <a:p>
            <a:pPr algn="ctr"/>
            <a:r>
              <a:rPr lang="ru-RU" sz="2800" b="1" dirty="0" smtClean="0">
                <a:effectLst>
                  <a:outerShdw blurRad="38100" dist="38100" dir="2700000" algn="tl">
                    <a:srgbClr val="000000">
                      <a:alpha val="43137"/>
                    </a:srgbClr>
                  </a:outerShdw>
                </a:effectLst>
              </a:rPr>
              <a:t>Абстрактное м</a:t>
            </a:r>
            <a:r>
              <a:rPr lang="uk-UA" sz="2800" b="1" dirty="0" err="1" smtClean="0">
                <a:effectLst>
                  <a:outerShdw blurRad="38100" dist="38100" dir="2700000" algn="tl">
                    <a:srgbClr val="000000">
                      <a:alpha val="43137"/>
                    </a:srgbClr>
                  </a:outerShdw>
                </a:effectLst>
              </a:rPr>
              <a:t>оделирование</a:t>
            </a:r>
            <a:endParaRPr lang="uk-UA" sz="2800" b="1" dirty="0" smtClean="0">
              <a:effectLst>
                <a:outerShdw blurRad="38100" dist="38100" dir="2700000" algn="tl">
                  <a:srgbClr val="000000">
                    <a:alpha val="43137"/>
                  </a:srgbClr>
                </a:outerShdw>
              </a:effectLst>
            </a:endParaRPr>
          </a:p>
          <a:p>
            <a:pPr algn="ctr"/>
            <a:r>
              <a:rPr lang="uk-UA" sz="2800" b="1" dirty="0" err="1" smtClean="0">
                <a:effectLst>
                  <a:outerShdw blurRad="38100" dist="38100" dir="2700000" algn="tl">
                    <a:srgbClr val="000000">
                      <a:alpha val="43137"/>
                    </a:srgbClr>
                  </a:outerShdw>
                </a:effectLst>
              </a:rPr>
              <a:t>прикладных</a:t>
            </a:r>
            <a:r>
              <a:rPr lang="uk-UA" sz="2800" b="1" dirty="0" smtClean="0">
                <a:effectLst>
                  <a:outerShdw blurRad="38100" dist="38100" dir="2700000" algn="tl">
                    <a:srgbClr val="000000">
                      <a:alpha val="43137"/>
                    </a:srgbClr>
                  </a:outerShdw>
                </a:effectLst>
              </a:rPr>
              <a:t> задач</a:t>
            </a:r>
            <a:endParaRPr lang="ru-RU" sz="2800" b="1" dirty="0">
              <a:effectLst>
                <a:outerShdw blurRad="38100" dist="38100" dir="2700000" algn="tl">
                  <a:srgbClr val="000000">
                    <a:alpha val="43137"/>
                  </a:srgbClr>
                </a:outerShdw>
              </a:effectLst>
            </a:endParaRPr>
          </a:p>
        </p:txBody>
      </p:sp>
      <p:sp>
        <p:nvSpPr>
          <p:cNvPr id="10" name="TextBox 9"/>
          <p:cNvSpPr txBox="1"/>
          <p:nvPr/>
        </p:nvSpPr>
        <p:spPr>
          <a:xfrm>
            <a:off x="5857884" y="3857628"/>
            <a:ext cx="3071834" cy="1384995"/>
          </a:xfrm>
          <a:prstGeom prst="rect">
            <a:avLst/>
          </a:prstGeom>
          <a:noFill/>
        </p:spPr>
        <p:txBody>
          <a:bodyPr wrap="square" rtlCol="0">
            <a:spAutoFit/>
          </a:bodyPr>
          <a:lstStyle/>
          <a:p>
            <a:r>
              <a:rPr lang="ru-RU" sz="1200" dirty="0" smtClean="0"/>
              <a:t>Научная работа</a:t>
            </a:r>
          </a:p>
          <a:p>
            <a:r>
              <a:rPr lang="ru-RU" sz="1200" dirty="0" smtClean="0"/>
              <a:t>Ученика 8 – А класса </a:t>
            </a:r>
          </a:p>
          <a:p>
            <a:r>
              <a:rPr lang="ru-RU" sz="1200" dirty="0" smtClean="0"/>
              <a:t>Коммунального заведения</a:t>
            </a:r>
          </a:p>
          <a:p>
            <a:r>
              <a:rPr lang="ru-RU" sz="1200" dirty="0" smtClean="0"/>
              <a:t>Днепрорудненская Гимназия «София»</a:t>
            </a:r>
          </a:p>
          <a:p>
            <a:r>
              <a:rPr lang="ru-RU" sz="1200" dirty="0" smtClean="0"/>
              <a:t>Васильевского районного совета</a:t>
            </a:r>
          </a:p>
          <a:p>
            <a:r>
              <a:rPr lang="ru-RU" sz="1200" dirty="0" smtClean="0"/>
              <a:t>Запорожской области</a:t>
            </a:r>
          </a:p>
          <a:p>
            <a:r>
              <a:rPr lang="ru-RU" sz="1200" dirty="0" smtClean="0"/>
              <a:t>Шевченко Павла Юрьевича </a:t>
            </a:r>
          </a:p>
        </p:txBody>
      </p:sp>
      <p:sp>
        <p:nvSpPr>
          <p:cNvPr id="11" name="TextBox 10"/>
          <p:cNvSpPr txBox="1"/>
          <p:nvPr/>
        </p:nvSpPr>
        <p:spPr>
          <a:xfrm>
            <a:off x="5929322" y="5500702"/>
            <a:ext cx="2786082" cy="646331"/>
          </a:xfrm>
          <a:prstGeom prst="rect">
            <a:avLst/>
          </a:prstGeom>
          <a:noFill/>
        </p:spPr>
        <p:txBody>
          <a:bodyPr wrap="square" rtlCol="0">
            <a:spAutoFit/>
          </a:bodyPr>
          <a:lstStyle/>
          <a:p>
            <a:r>
              <a:rPr lang="ru-RU" sz="1200" dirty="0" smtClean="0"/>
              <a:t>Научный руководитель </a:t>
            </a:r>
          </a:p>
          <a:p>
            <a:r>
              <a:rPr lang="ru-RU" sz="1200" dirty="0" smtClean="0"/>
              <a:t>Учитель математики </a:t>
            </a:r>
          </a:p>
          <a:p>
            <a:r>
              <a:rPr lang="ru-RU" sz="1200" dirty="0" smtClean="0"/>
              <a:t>Патрушева Маргарита </a:t>
            </a:r>
            <a:r>
              <a:rPr lang="ru-RU" sz="1200" dirty="0" err="1" smtClean="0"/>
              <a:t>Полиевктовна</a:t>
            </a:r>
            <a:r>
              <a:rPr lang="ru-RU" sz="1200" dirty="0" smtClean="0"/>
              <a:t>   </a:t>
            </a:r>
            <a:endParaRPr lang="ru-RU" sz="1200"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857620" y="357166"/>
            <a:ext cx="1714512" cy="369332"/>
          </a:xfrm>
          <a:prstGeom prst="rect">
            <a:avLst/>
          </a:prstGeom>
          <a:noFill/>
        </p:spPr>
        <p:txBody>
          <a:bodyPr wrap="square" rtlCol="0">
            <a:spAutoFit/>
          </a:bodyPr>
          <a:lstStyle/>
          <a:p>
            <a:r>
              <a:rPr lang="ru-RU" b="1" dirty="0" smtClean="0">
                <a:effectLst>
                  <a:outerShdw blurRad="38100" dist="38100" dir="2700000" algn="tl">
                    <a:srgbClr val="000000">
                      <a:alpha val="43137"/>
                    </a:srgbClr>
                  </a:outerShdw>
                </a:effectLst>
              </a:rPr>
              <a:t>Задача 2</a:t>
            </a:r>
            <a:endParaRPr lang="ru-RU" b="1" dirty="0">
              <a:effectLst>
                <a:outerShdw blurRad="38100" dist="38100" dir="2700000" algn="tl">
                  <a:srgbClr val="000000">
                    <a:alpha val="43137"/>
                  </a:srgbClr>
                </a:outerShdw>
              </a:effectLst>
            </a:endParaRPr>
          </a:p>
        </p:txBody>
      </p:sp>
      <p:sp>
        <p:nvSpPr>
          <p:cNvPr id="5" name="TextBox 4"/>
          <p:cNvSpPr txBox="1"/>
          <p:nvPr/>
        </p:nvSpPr>
        <p:spPr>
          <a:xfrm>
            <a:off x="214282" y="1643050"/>
            <a:ext cx="4000528" cy="3416320"/>
          </a:xfrm>
          <a:prstGeom prst="rect">
            <a:avLst/>
          </a:prstGeom>
          <a:noFill/>
        </p:spPr>
        <p:txBody>
          <a:bodyPr wrap="square" rtlCol="0">
            <a:spAutoFit/>
          </a:bodyPr>
          <a:lstStyle/>
          <a:p>
            <a:r>
              <a:rPr lang="ru-RU" dirty="0" smtClean="0"/>
              <a:t>Вдоль прямолинейной дороги последовательно размещены населенные пункты А, В, С, D. Причем АВ = 3км, ВС = 6км, СD = 4км. На этой дороге слева от этих населенных пунктов на расстоянии 1км от А находится турист, который начинает двигаться к D со скоростью 3км / ч. Найти первый момент времени, когда сумма расстояний от туриста с пунктами А, В, С, D будет минимальной.</a:t>
            </a:r>
            <a:endParaRPr lang="ru-RU" dirty="0"/>
          </a:p>
        </p:txBody>
      </p:sp>
      <p:pic>
        <p:nvPicPr>
          <p:cNvPr id="8193" name="Picture 1"/>
          <p:cNvPicPr>
            <a:picLocks noChangeAspect="1" noChangeArrowheads="1"/>
          </p:cNvPicPr>
          <p:nvPr/>
        </p:nvPicPr>
        <p:blipFill>
          <a:blip r:embed="rId2"/>
          <a:srcRect/>
          <a:stretch>
            <a:fillRect/>
          </a:stretch>
        </p:blipFill>
        <p:spPr bwMode="auto">
          <a:xfrm>
            <a:off x="5143504" y="1172964"/>
            <a:ext cx="3286148" cy="41515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3" name="Picture 5" descr="E:\skfC2.bmp"/>
          <p:cNvPicPr>
            <a:picLocks noChangeAspect="1" noChangeArrowheads="1"/>
          </p:cNvPicPr>
          <p:nvPr/>
        </p:nvPicPr>
        <p:blipFill>
          <a:blip r:embed="rId2"/>
          <a:srcRect/>
          <a:stretch>
            <a:fillRect/>
          </a:stretch>
        </p:blipFill>
        <p:spPr bwMode="auto">
          <a:xfrm>
            <a:off x="428596" y="3786190"/>
            <a:ext cx="4214842" cy="747722"/>
          </a:xfrm>
          <a:prstGeom prst="rect">
            <a:avLst/>
          </a:prstGeom>
          <a:noFill/>
        </p:spPr>
      </p:pic>
      <p:sp>
        <p:nvSpPr>
          <p:cNvPr id="2" name="TextBox 1"/>
          <p:cNvSpPr txBox="1"/>
          <p:nvPr/>
        </p:nvSpPr>
        <p:spPr>
          <a:xfrm>
            <a:off x="4000496" y="428604"/>
            <a:ext cx="1094915" cy="369332"/>
          </a:xfrm>
          <a:prstGeom prst="rect">
            <a:avLst/>
          </a:prstGeom>
          <a:noFill/>
        </p:spPr>
        <p:txBody>
          <a:bodyPr wrap="none" rtlCol="0">
            <a:spAutoFit/>
          </a:bodyPr>
          <a:lstStyle/>
          <a:p>
            <a:pPr algn="ctr"/>
            <a:r>
              <a:rPr lang="ru-RU" b="1" dirty="0" smtClean="0">
                <a:effectLst>
                  <a:outerShdw blurRad="38100" dist="38100" dir="2700000" algn="tl">
                    <a:srgbClr val="000000">
                      <a:alpha val="43137"/>
                    </a:srgbClr>
                  </a:outerShdw>
                </a:effectLst>
              </a:rPr>
              <a:t>Решение</a:t>
            </a:r>
            <a:endParaRPr lang="ru-RU" b="1" dirty="0">
              <a:effectLst>
                <a:outerShdw blurRad="38100" dist="38100" dir="2700000" algn="tl">
                  <a:srgbClr val="000000">
                    <a:alpha val="43137"/>
                  </a:srgbClr>
                </a:outerShdw>
              </a:effectLst>
            </a:endParaRPr>
          </a:p>
        </p:txBody>
      </p:sp>
      <p:pic>
        <p:nvPicPr>
          <p:cNvPr id="32771" name="Picture 3" descr="E:\skf68.bmp"/>
          <p:cNvPicPr>
            <a:picLocks noChangeAspect="1" noChangeArrowheads="1"/>
          </p:cNvPicPr>
          <p:nvPr/>
        </p:nvPicPr>
        <p:blipFill>
          <a:blip r:embed="rId3"/>
          <a:srcRect/>
          <a:stretch>
            <a:fillRect/>
          </a:stretch>
        </p:blipFill>
        <p:spPr bwMode="auto">
          <a:xfrm>
            <a:off x="5072066" y="857232"/>
            <a:ext cx="3708549" cy="3786214"/>
          </a:xfrm>
          <a:prstGeom prst="rect">
            <a:avLst/>
          </a:prstGeom>
          <a:noFill/>
        </p:spPr>
      </p:pic>
      <p:sp>
        <p:nvSpPr>
          <p:cNvPr id="5" name="Прямоугольник 4"/>
          <p:cNvSpPr/>
          <p:nvPr/>
        </p:nvSpPr>
        <p:spPr>
          <a:xfrm>
            <a:off x="357158" y="1357298"/>
            <a:ext cx="4572000" cy="1077218"/>
          </a:xfrm>
          <a:prstGeom prst="rect">
            <a:avLst/>
          </a:prstGeom>
        </p:spPr>
        <p:txBody>
          <a:bodyPr>
            <a:spAutoFit/>
          </a:bodyPr>
          <a:lstStyle/>
          <a:p>
            <a:r>
              <a:rPr lang="ru-RU" sz="1600" dirty="0" smtClean="0"/>
              <a:t>Направим координатную ось вдоль дороги, на которой размещены указанные населенные пункты, и за начало отсчета возьмем исходное положение туриста:</a:t>
            </a:r>
            <a:endParaRPr lang="ru-RU" sz="1600" dirty="0"/>
          </a:p>
        </p:txBody>
      </p:sp>
      <p:pic>
        <p:nvPicPr>
          <p:cNvPr id="32772" name="Picture 4" descr="E:\skfBD.bmp"/>
          <p:cNvPicPr>
            <a:picLocks noChangeAspect="1" noChangeArrowheads="1"/>
          </p:cNvPicPr>
          <p:nvPr/>
        </p:nvPicPr>
        <p:blipFill>
          <a:blip r:embed="rId4" cstate="print">
            <a:lum/>
          </a:blip>
          <a:srcRect/>
          <a:stretch>
            <a:fillRect/>
          </a:stretch>
        </p:blipFill>
        <p:spPr bwMode="auto">
          <a:xfrm>
            <a:off x="0" y="2357430"/>
            <a:ext cx="4764365" cy="1214446"/>
          </a:xfrm>
          <a:prstGeom prst="rect">
            <a:avLst/>
          </a:prstGeom>
          <a:noFill/>
        </p:spPr>
      </p:pic>
      <p:sp>
        <p:nvSpPr>
          <p:cNvPr id="7" name="Прямоугольник 6"/>
          <p:cNvSpPr/>
          <p:nvPr/>
        </p:nvSpPr>
        <p:spPr>
          <a:xfrm>
            <a:off x="214282" y="3286124"/>
            <a:ext cx="4572000" cy="830997"/>
          </a:xfrm>
          <a:prstGeom prst="rect">
            <a:avLst/>
          </a:prstGeom>
        </p:spPr>
        <p:txBody>
          <a:bodyPr>
            <a:spAutoFit/>
          </a:bodyPr>
          <a:lstStyle/>
          <a:p>
            <a:r>
              <a:rPr lang="ru-RU" sz="1600" dirty="0" smtClean="0"/>
              <a:t>Пусть в момент времени </a:t>
            </a:r>
            <a:r>
              <a:rPr lang="ru-RU" sz="1600" dirty="0" err="1" smtClean="0"/>
              <a:t>t</a:t>
            </a:r>
            <a:r>
              <a:rPr lang="ru-RU" sz="1600" dirty="0" smtClean="0"/>
              <a:t> координата точки </a:t>
            </a:r>
            <a:r>
              <a:rPr lang="en-US" sz="1600" dirty="0" smtClean="0"/>
              <a:t>X</a:t>
            </a:r>
            <a:r>
              <a:rPr lang="ru-RU" sz="1600" dirty="0" smtClean="0"/>
              <a:t>, в которой находится турист, будет х.</a:t>
            </a:r>
            <a:br>
              <a:rPr lang="ru-RU" sz="1600" dirty="0" smtClean="0"/>
            </a:br>
            <a:endParaRPr lang="ru-RU" sz="1600" dirty="0"/>
          </a:p>
        </p:txBody>
      </p:sp>
      <p:sp>
        <p:nvSpPr>
          <p:cNvPr id="32775" name="Rectangle 7"/>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pic>
        <p:nvPicPr>
          <p:cNvPr id="32774" name="Picture 6"/>
          <p:cNvPicPr>
            <a:picLocks noChangeAspect="1" noChangeArrowheads="1"/>
          </p:cNvPicPr>
          <p:nvPr/>
        </p:nvPicPr>
        <p:blipFill>
          <a:blip r:embed="rId5">
            <a:clrChange>
              <a:clrFrom>
                <a:srgbClr val="FFFFFF"/>
              </a:clrFrom>
              <a:clrTo>
                <a:srgbClr val="FFFFFF">
                  <a:alpha val="0"/>
                </a:srgbClr>
              </a:clrTo>
            </a:clrChange>
          </a:blip>
          <a:srcRect/>
          <a:stretch>
            <a:fillRect/>
          </a:stretch>
        </p:blipFill>
        <p:spPr bwMode="auto">
          <a:xfrm>
            <a:off x="500034" y="4714884"/>
            <a:ext cx="4357718" cy="238125"/>
          </a:xfrm>
          <a:prstGeom prst="rect">
            <a:avLst/>
          </a:prstGeom>
          <a:noFill/>
        </p:spPr>
      </p:pic>
      <p:sp>
        <p:nvSpPr>
          <p:cNvPr id="32776" name="Rectangle 8"/>
          <p:cNvSpPr>
            <a:spLocks noChangeArrowheads="1"/>
          </p:cNvSpPr>
          <p:nvPr/>
        </p:nvSpPr>
        <p:spPr bwMode="auto">
          <a:xfrm>
            <a:off x="0" y="69532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smtClean="0">
              <a:ln>
                <a:noFill/>
              </a:ln>
              <a:solidFill>
                <a:schemeClr val="tx1"/>
              </a:solidFill>
              <a:effectLst/>
              <a:latin typeface="Arial" pitchFamily="34" charset="0"/>
            </a:endParaRPr>
          </a:p>
        </p:txBody>
      </p:sp>
      <p:sp>
        <p:nvSpPr>
          <p:cNvPr id="13" name="TextBox 12"/>
          <p:cNvSpPr txBox="1"/>
          <p:nvPr/>
        </p:nvSpPr>
        <p:spPr>
          <a:xfrm>
            <a:off x="142844" y="4786322"/>
            <a:ext cx="308098" cy="369332"/>
          </a:xfrm>
          <a:prstGeom prst="rect">
            <a:avLst/>
          </a:prstGeom>
          <a:noFill/>
        </p:spPr>
        <p:txBody>
          <a:bodyPr wrap="none" rtlCol="0">
            <a:spAutoFit/>
          </a:bodyPr>
          <a:lstStyle/>
          <a:p>
            <a:r>
              <a:rPr lang="uk-UA" dirty="0" smtClean="0"/>
              <a:t>и</a:t>
            </a:r>
            <a:endParaRPr lang="ru-RU" dirty="0"/>
          </a:p>
        </p:txBody>
      </p:sp>
      <p:sp>
        <p:nvSpPr>
          <p:cNvPr id="32778" name="Rectangle 10"/>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pic>
        <p:nvPicPr>
          <p:cNvPr id="32777" name="Picture 9"/>
          <p:cNvPicPr>
            <a:picLocks noChangeAspect="1" noChangeArrowheads="1"/>
          </p:cNvPicPr>
          <p:nvPr/>
        </p:nvPicPr>
        <p:blipFill>
          <a:blip r:embed="rId6">
            <a:clrChange>
              <a:clrFrom>
                <a:srgbClr val="FFFFFF"/>
              </a:clrFrom>
              <a:clrTo>
                <a:srgbClr val="FFFFFF">
                  <a:alpha val="0"/>
                </a:srgbClr>
              </a:clrTo>
            </a:clrChange>
          </a:blip>
          <a:srcRect/>
          <a:stretch>
            <a:fillRect/>
          </a:stretch>
        </p:blipFill>
        <p:spPr bwMode="auto">
          <a:xfrm>
            <a:off x="500034" y="5000636"/>
            <a:ext cx="4429156" cy="238125"/>
          </a:xfrm>
          <a:prstGeom prst="rect">
            <a:avLst/>
          </a:prstGeom>
          <a:noFill/>
        </p:spPr>
      </p:pic>
      <p:sp>
        <p:nvSpPr>
          <p:cNvPr id="32779" name="Rectangle 11"/>
          <p:cNvSpPr>
            <a:spLocks noChangeArrowheads="1"/>
          </p:cNvSpPr>
          <p:nvPr/>
        </p:nvSpPr>
        <p:spPr bwMode="auto">
          <a:xfrm>
            <a:off x="0" y="69532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smtClean="0">
              <a:ln>
                <a:noFill/>
              </a:ln>
              <a:solidFill>
                <a:schemeClr val="tx1"/>
              </a:solidFill>
              <a:effectLst/>
              <a:latin typeface="Arial" pitchFamily="34" charset="0"/>
            </a:endParaRPr>
          </a:p>
        </p:txBody>
      </p:sp>
      <p:sp>
        <p:nvSpPr>
          <p:cNvPr id="32781" name="Rectangle 13"/>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pic>
        <p:nvPicPr>
          <p:cNvPr id="32780" name="Picture 12"/>
          <p:cNvPicPr>
            <a:picLocks noChangeAspect="1" noChangeArrowheads="1"/>
          </p:cNvPicPr>
          <p:nvPr/>
        </p:nvPicPr>
        <p:blipFill>
          <a:blip r:embed="rId7">
            <a:clrChange>
              <a:clrFrom>
                <a:srgbClr val="FFFFFF"/>
              </a:clrFrom>
              <a:clrTo>
                <a:srgbClr val="FFFFFF">
                  <a:alpha val="0"/>
                </a:srgbClr>
              </a:clrTo>
            </a:clrChange>
          </a:blip>
          <a:srcRect/>
          <a:stretch>
            <a:fillRect/>
          </a:stretch>
        </p:blipFill>
        <p:spPr bwMode="auto">
          <a:xfrm>
            <a:off x="428596" y="5286388"/>
            <a:ext cx="2914650" cy="238125"/>
          </a:xfrm>
          <a:prstGeom prst="rect">
            <a:avLst/>
          </a:prstGeom>
          <a:noFill/>
        </p:spPr>
      </p:pic>
      <p:sp>
        <p:nvSpPr>
          <p:cNvPr id="32782" name="Rectangle 14"/>
          <p:cNvSpPr>
            <a:spLocks noChangeArrowheads="1"/>
          </p:cNvSpPr>
          <p:nvPr/>
        </p:nvSpPr>
        <p:spPr bwMode="auto">
          <a:xfrm>
            <a:off x="0" y="695325"/>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smtClean="0">
              <a:ln>
                <a:noFill/>
              </a:ln>
              <a:solidFill>
                <a:schemeClr val="tx1"/>
              </a:solidFill>
              <a:effectLst/>
              <a:latin typeface="Arial" pitchFamily="34" charset="0"/>
            </a:endParaRPr>
          </a:p>
        </p:txBody>
      </p:sp>
      <p:sp>
        <p:nvSpPr>
          <p:cNvPr id="32784" name="Rectangle 16"/>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32785" name="Rectangle 17"/>
          <p:cNvSpPr>
            <a:spLocks noChangeArrowheads="1"/>
          </p:cNvSpPr>
          <p:nvPr/>
        </p:nvSpPr>
        <p:spPr bwMode="auto">
          <a:xfrm>
            <a:off x="0" y="695325"/>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smtClean="0">
              <a:ln>
                <a:noFill/>
              </a:ln>
              <a:solidFill>
                <a:schemeClr val="tx1"/>
              </a:solidFill>
              <a:effectLst/>
              <a:latin typeface="Arial" pitchFamily="34" charset="0"/>
            </a:endParaRPr>
          </a:p>
        </p:txBody>
      </p:sp>
      <p:pic>
        <p:nvPicPr>
          <p:cNvPr id="32786" name="Picture 18" descr="E:\skf105.bmp"/>
          <p:cNvPicPr>
            <a:picLocks noChangeAspect="1" noChangeArrowheads="1"/>
          </p:cNvPicPr>
          <p:nvPr/>
        </p:nvPicPr>
        <p:blipFill>
          <a:blip r:embed="rId8" cstate="print"/>
          <a:srcRect/>
          <a:stretch>
            <a:fillRect/>
          </a:stretch>
        </p:blipFill>
        <p:spPr bwMode="auto">
          <a:xfrm>
            <a:off x="214282" y="5572140"/>
            <a:ext cx="3429024" cy="1089045"/>
          </a:xfrm>
          <a:prstGeom prst="rect">
            <a:avLst/>
          </a:prstGeom>
          <a:noFill/>
        </p:spPr>
      </p:pic>
      <p:sp>
        <p:nvSpPr>
          <p:cNvPr id="24" name="TextBox 23"/>
          <p:cNvSpPr txBox="1"/>
          <p:nvPr/>
        </p:nvSpPr>
        <p:spPr>
          <a:xfrm>
            <a:off x="5214942" y="4857760"/>
            <a:ext cx="3571900" cy="830997"/>
          </a:xfrm>
          <a:prstGeom prst="rect">
            <a:avLst/>
          </a:prstGeom>
          <a:noFill/>
        </p:spPr>
        <p:txBody>
          <a:bodyPr wrap="square" rtlCol="0">
            <a:spAutoFit/>
          </a:bodyPr>
          <a:lstStyle/>
          <a:p>
            <a:r>
              <a:rPr lang="ru-RU" sz="1600" dirty="0" smtClean="0"/>
              <a:t>Имеем минимальное значение</a:t>
            </a:r>
          </a:p>
          <a:p>
            <a:r>
              <a:rPr lang="ru-RU" sz="1600" dirty="0" smtClean="0"/>
              <a:t>при                   Тогда первым моментом времени, когда </a:t>
            </a:r>
            <a:endParaRPr lang="ru-RU" sz="1600" dirty="0"/>
          </a:p>
        </p:txBody>
      </p:sp>
      <p:sp>
        <p:nvSpPr>
          <p:cNvPr id="32788" name="Rectangle 20"/>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pic>
        <p:nvPicPr>
          <p:cNvPr id="32787" name="Picture 19"/>
          <p:cNvPicPr>
            <a:picLocks noChangeAspect="1" noChangeArrowheads="1"/>
          </p:cNvPicPr>
          <p:nvPr/>
        </p:nvPicPr>
        <p:blipFill>
          <a:blip r:embed="rId9">
            <a:clrChange>
              <a:clrFrom>
                <a:srgbClr val="FFFFFF"/>
              </a:clrFrom>
              <a:clrTo>
                <a:srgbClr val="FFFFFF">
                  <a:alpha val="0"/>
                </a:srgbClr>
              </a:clrTo>
            </a:clrChange>
          </a:blip>
          <a:srcRect/>
          <a:stretch>
            <a:fillRect/>
          </a:stretch>
        </p:blipFill>
        <p:spPr bwMode="auto">
          <a:xfrm>
            <a:off x="8077224" y="4948248"/>
            <a:ext cx="990600" cy="238125"/>
          </a:xfrm>
          <a:prstGeom prst="rect">
            <a:avLst/>
          </a:prstGeom>
          <a:noFill/>
        </p:spPr>
      </p:pic>
      <p:sp>
        <p:nvSpPr>
          <p:cNvPr id="32789" name="Rectangle 21"/>
          <p:cNvSpPr>
            <a:spLocks noChangeArrowheads="1"/>
          </p:cNvSpPr>
          <p:nvPr/>
        </p:nvSpPr>
        <p:spPr bwMode="auto">
          <a:xfrm>
            <a:off x="0" y="695325"/>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smtClean="0">
              <a:ln>
                <a:noFill/>
              </a:ln>
              <a:solidFill>
                <a:schemeClr val="tx1"/>
              </a:solidFill>
              <a:effectLst/>
              <a:latin typeface="Arial" pitchFamily="34" charset="0"/>
            </a:endParaRPr>
          </a:p>
        </p:txBody>
      </p:sp>
      <p:sp>
        <p:nvSpPr>
          <p:cNvPr id="32791" name="Rectangle 23"/>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pic>
        <p:nvPicPr>
          <p:cNvPr id="32790" name="Picture 22"/>
          <p:cNvPicPr>
            <a:picLocks noChangeAspect="1" noChangeArrowheads="1"/>
          </p:cNvPicPr>
          <p:nvPr/>
        </p:nvPicPr>
        <p:blipFill>
          <a:blip r:embed="rId10">
            <a:clrChange>
              <a:clrFrom>
                <a:srgbClr val="FFFFFF"/>
              </a:clrFrom>
              <a:clrTo>
                <a:srgbClr val="FFFFFF">
                  <a:alpha val="0"/>
                </a:srgbClr>
              </a:clrTo>
            </a:clrChange>
          </a:blip>
          <a:srcRect/>
          <a:stretch>
            <a:fillRect/>
          </a:stretch>
        </p:blipFill>
        <p:spPr bwMode="auto">
          <a:xfrm>
            <a:off x="5643570" y="5143512"/>
            <a:ext cx="838200" cy="238125"/>
          </a:xfrm>
          <a:prstGeom prst="rect">
            <a:avLst/>
          </a:prstGeom>
          <a:noFill/>
        </p:spPr>
      </p:pic>
      <p:sp>
        <p:nvSpPr>
          <p:cNvPr id="32792" name="Rectangle 24"/>
          <p:cNvSpPr>
            <a:spLocks noChangeArrowheads="1"/>
          </p:cNvSpPr>
          <p:nvPr/>
        </p:nvSpPr>
        <p:spPr bwMode="auto">
          <a:xfrm>
            <a:off x="0" y="695325"/>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smtClean="0">
              <a:ln>
                <a:noFill/>
              </a:ln>
              <a:solidFill>
                <a:schemeClr val="tx1"/>
              </a:solidFill>
              <a:effectLst/>
              <a:latin typeface="Arial" pitchFamily="34" charset="0"/>
            </a:endParaRPr>
          </a:p>
        </p:txBody>
      </p:sp>
      <p:sp>
        <p:nvSpPr>
          <p:cNvPr id="32794" name="Rectangle 2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pic>
        <p:nvPicPr>
          <p:cNvPr id="32793" name="Picture 25"/>
          <p:cNvPicPr>
            <a:picLocks noChangeAspect="1" noChangeArrowheads="1"/>
          </p:cNvPicPr>
          <p:nvPr/>
        </p:nvPicPr>
        <p:blipFill>
          <a:blip r:embed="rId11">
            <a:clrChange>
              <a:clrFrom>
                <a:srgbClr val="FFFFFF"/>
              </a:clrFrom>
              <a:clrTo>
                <a:srgbClr val="FFFFFF">
                  <a:alpha val="0"/>
                </a:srgbClr>
              </a:clrTo>
            </a:clrChange>
          </a:blip>
          <a:srcRect/>
          <a:stretch>
            <a:fillRect/>
          </a:stretch>
        </p:blipFill>
        <p:spPr bwMode="auto">
          <a:xfrm>
            <a:off x="5357818" y="5643578"/>
            <a:ext cx="2905125" cy="428625"/>
          </a:xfrm>
          <a:prstGeom prst="rect">
            <a:avLst/>
          </a:prstGeom>
          <a:noFill/>
        </p:spPr>
      </p:pic>
      <p:sp>
        <p:nvSpPr>
          <p:cNvPr id="33" name="TextBox 32"/>
          <p:cNvSpPr txBox="1"/>
          <p:nvPr/>
        </p:nvSpPr>
        <p:spPr>
          <a:xfrm>
            <a:off x="5214942" y="6286520"/>
            <a:ext cx="3357586" cy="369332"/>
          </a:xfrm>
          <a:prstGeom prst="rect">
            <a:avLst/>
          </a:prstGeom>
          <a:noFill/>
        </p:spPr>
        <p:txBody>
          <a:bodyPr wrap="square" rtlCol="0">
            <a:spAutoFit/>
          </a:bodyPr>
          <a:lstStyle/>
          <a:p>
            <a:r>
              <a:rPr lang="ru-RU" dirty="0" smtClean="0"/>
              <a:t>Ответ: 1час 20 минут.</a:t>
            </a:r>
            <a:endParaRPr lang="ru-RU"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00298" y="285728"/>
            <a:ext cx="4572032" cy="707886"/>
          </a:xfrm>
          <a:prstGeom prst="rect">
            <a:avLst/>
          </a:prstGeom>
          <a:noFill/>
        </p:spPr>
        <p:txBody>
          <a:bodyPr wrap="square" rtlCol="0">
            <a:spAutoFit/>
          </a:bodyPr>
          <a:lstStyle/>
          <a:p>
            <a:pPr marL="342900" indent="-342900" algn="ctr"/>
            <a:r>
              <a:rPr lang="ru-RU" sz="2000" b="1" dirty="0" smtClean="0">
                <a:effectLst>
                  <a:outerShdw blurRad="38100" dist="38100" dir="2700000" algn="tl">
                    <a:srgbClr val="000000">
                      <a:alpha val="43137"/>
                    </a:srgbClr>
                  </a:outerShdw>
                </a:effectLst>
              </a:rPr>
              <a:t>Раздел 3 –  Сравнительный анализ решений задачи на движение </a:t>
            </a:r>
          </a:p>
        </p:txBody>
      </p:sp>
      <p:sp>
        <p:nvSpPr>
          <p:cNvPr id="3" name="TextBox 2"/>
          <p:cNvSpPr txBox="1"/>
          <p:nvPr/>
        </p:nvSpPr>
        <p:spPr>
          <a:xfrm>
            <a:off x="428596" y="1500174"/>
            <a:ext cx="3786214" cy="3970318"/>
          </a:xfrm>
          <a:prstGeom prst="rect">
            <a:avLst/>
          </a:prstGeom>
          <a:noFill/>
        </p:spPr>
        <p:txBody>
          <a:bodyPr wrap="square" rtlCol="0">
            <a:spAutoFit/>
          </a:bodyPr>
          <a:lstStyle/>
          <a:p>
            <a:r>
              <a:rPr lang="ru-RU" dirty="0" smtClean="0"/>
              <a:t>Два парома одновременно отплывают от противоположных берегов реки и пересекают ее перпендикулярно берегам. Скорости паромов постоянные, но разные. Паромы встречаются на расстоянии 720 метров от одного из берегов, после чего продолжают движение. Достигнув берегов, паромы сразу же начинают двигаться обратно и через некоторое время встречаются на расстоянии 400 метров от другого берега. Какова ширина реки??</a:t>
            </a:r>
            <a:endParaRPr lang="ru-RU" dirty="0"/>
          </a:p>
        </p:txBody>
      </p:sp>
      <p:pic>
        <p:nvPicPr>
          <p:cNvPr id="24578" name="Picture 2"/>
          <p:cNvPicPr>
            <a:picLocks noChangeAspect="1" noChangeArrowheads="1"/>
          </p:cNvPicPr>
          <p:nvPr/>
        </p:nvPicPr>
        <p:blipFill>
          <a:blip r:embed="rId2"/>
          <a:srcRect/>
          <a:stretch>
            <a:fillRect/>
          </a:stretch>
        </p:blipFill>
        <p:spPr bwMode="auto">
          <a:xfrm>
            <a:off x="4071934" y="1785926"/>
            <a:ext cx="4762500" cy="291465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286116" y="428604"/>
            <a:ext cx="2935740" cy="369332"/>
          </a:xfrm>
          <a:prstGeom prst="rect">
            <a:avLst/>
          </a:prstGeom>
        </p:spPr>
        <p:txBody>
          <a:bodyPr wrap="none">
            <a:spAutoFit/>
          </a:bodyPr>
          <a:lstStyle/>
          <a:p>
            <a:r>
              <a:rPr lang="ru-RU" b="1" dirty="0" smtClean="0"/>
              <a:t> 3.1. Решение  уравнением</a:t>
            </a:r>
            <a:endParaRPr lang="ru-RU" dirty="0"/>
          </a:p>
        </p:txBody>
      </p:sp>
      <p:cxnSp>
        <p:nvCxnSpPr>
          <p:cNvPr id="25602" name="AutoShape 2"/>
          <p:cNvCxnSpPr>
            <a:cxnSpLocks noChangeShapeType="1"/>
          </p:cNvCxnSpPr>
          <p:nvPr/>
        </p:nvCxnSpPr>
        <p:spPr bwMode="auto">
          <a:xfrm>
            <a:off x="785786" y="1643050"/>
            <a:ext cx="3357586" cy="1588"/>
          </a:xfrm>
          <a:prstGeom prst="straightConnector1">
            <a:avLst/>
          </a:prstGeom>
          <a:noFill/>
          <a:ln w="50800">
            <a:solidFill>
              <a:srgbClr val="000000"/>
            </a:solidFill>
            <a:round/>
            <a:headEnd/>
            <a:tailEnd/>
          </a:ln>
        </p:spPr>
      </p:cxnSp>
      <p:cxnSp>
        <p:nvCxnSpPr>
          <p:cNvPr id="5" name="Прямая соединительная линия 4"/>
          <p:cNvCxnSpPr/>
          <p:nvPr/>
        </p:nvCxnSpPr>
        <p:spPr>
          <a:xfrm rot="5400000">
            <a:off x="536547" y="1677975"/>
            <a:ext cx="499272" cy="794"/>
          </a:xfrm>
          <a:prstGeom prst="line">
            <a:avLst/>
          </a:prstGeom>
          <a:ln w="38100"/>
        </p:spPr>
        <p:style>
          <a:lnRef idx="1">
            <a:schemeClr val="dk1"/>
          </a:lnRef>
          <a:fillRef idx="0">
            <a:schemeClr val="dk1"/>
          </a:fillRef>
          <a:effectRef idx="0">
            <a:schemeClr val="dk1"/>
          </a:effectRef>
          <a:fontRef idx="minor">
            <a:schemeClr val="tx1"/>
          </a:fontRef>
        </p:style>
      </p:cxnSp>
      <p:cxnSp>
        <p:nvCxnSpPr>
          <p:cNvPr id="10" name="Прямая соединительная линия 9"/>
          <p:cNvCxnSpPr/>
          <p:nvPr/>
        </p:nvCxnSpPr>
        <p:spPr>
          <a:xfrm rot="5400000">
            <a:off x="3894133" y="1678769"/>
            <a:ext cx="499272" cy="794"/>
          </a:xfrm>
          <a:prstGeom prst="line">
            <a:avLst/>
          </a:prstGeom>
        </p:spPr>
        <p:style>
          <a:lnRef idx="3">
            <a:schemeClr val="dk1"/>
          </a:lnRef>
          <a:fillRef idx="0">
            <a:schemeClr val="dk1"/>
          </a:fillRef>
          <a:effectRef idx="2">
            <a:schemeClr val="dk1"/>
          </a:effectRef>
          <a:fontRef idx="minor">
            <a:schemeClr val="tx1"/>
          </a:fontRef>
        </p:style>
      </p:cxnSp>
      <p:cxnSp>
        <p:nvCxnSpPr>
          <p:cNvPr id="14" name="Прямая со стрелкой 13"/>
          <p:cNvCxnSpPr/>
          <p:nvPr/>
        </p:nvCxnSpPr>
        <p:spPr>
          <a:xfrm>
            <a:off x="714348" y="1357298"/>
            <a:ext cx="1357322" cy="1588"/>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15" name="Вертикальный свиток 14"/>
          <p:cNvSpPr/>
          <p:nvPr/>
        </p:nvSpPr>
        <p:spPr>
          <a:xfrm>
            <a:off x="3143240" y="1142984"/>
            <a:ext cx="142876" cy="500066"/>
          </a:xfrm>
          <a:prstGeom prst="verticalScroll">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17" name="Прямая со стрелкой 16"/>
          <p:cNvCxnSpPr/>
          <p:nvPr/>
        </p:nvCxnSpPr>
        <p:spPr>
          <a:xfrm rot="10800000">
            <a:off x="3643306" y="1214422"/>
            <a:ext cx="366714" cy="9524"/>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19" name="TextBox 18"/>
          <p:cNvSpPr txBox="1"/>
          <p:nvPr/>
        </p:nvSpPr>
        <p:spPr>
          <a:xfrm>
            <a:off x="3357554" y="1214422"/>
            <a:ext cx="928694" cy="338554"/>
          </a:xfrm>
          <a:prstGeom prst="rect">
            <a:avLst/>
          </a:prstGeom>
          <a:noFill/>
        </p:spPr>
        <p:txBody>
          <a:bodyPr wrap="square" rtlCol="0">
            <a:spAutoFit/>
          </a:bodyPr>
          <a:lstStyle/>
          <a:p>
            <a:pPr algn="ctr"/>
            <a:r>
              <a:rPr lang="ru-RU" sz="1600" dirty="0" smtClean="0"/>
              <a:t>720</a:t>
            </a:r>
            <a:endParaRPr lang="ru-RU" sz="1600" dirty="0"/>
          </a:p>
        </p:txBody>
      </p:sp>
      <p:sp>
        <p:nvSpPr>
          <p:cNvPr id="20" name="TextBox 19"/>
          <p:cNvSpPr txBox="1"/>
          <p:nvPr/>
        </p:nvSpPr>
        <p:spPr>
          <a:xfrm>
            <a:off x="1857356" y="1285860"/>
            <a:ext cx="744114" cy="369332"/>
          </a:xfrm>
          <a:prstGeom prst="rect">
            <a:avLst/>
          </a:prstGeom>
          <a:noFill/>
        </p:spPr>
        <p:txBody>
          <a:bodyPr wrap="none" rtlCol="0">
            <a:spAutoFit/>
          </a:bodyPr>
          <a:lstStyle/>
          <a:p>
            <a:r>
              <a:rPr lang="ru-RU" dirty="0" smtClean="0"/>
              <a:t>х-720</a:t>
            </a:r>
            <a:endParaRPr lang="ru-RU" dirty="0"/>
          </a:p>
        </p:txBody>
      </p:sp>
      <p:cxnSp>
        <p:nvCxnSpPr>
          <p:cNvPr id="51" name="Скругленная соединительная линия 50"/>
          <p:cNvCxnSpPr/>
          <p:nvPr/>
        </p:nvCxnSpPr>
        <p:spPr>
          <a:xfrm rot="10800000" flipV="1">
            <a:off x="2714612" y="1500174"/>
            <a:ext cx="1357322" cy="285752"/>
          </a:xfrm>
          <a:prstGeom prst="curvedConnector3">
            <a:avLst>
              <a:gd name="adj1" fmla="val 50000"/>
            </a:avLst>
          </a:prstGeom>
          <a:ln>
            <a:headEnd type="arrow"/>
            <a:tailEnd type="arrow"/>
          </a:ln>
        </p:spPr>
        <p:style>
          <a:lnRef idx="1">
            <a:schemeClr val="dk1"/>
          </a:lnRef>
          <a:fillRef idx="0">
            <a:schemeClr val="dk1"/>
          </a:fillRef>
          <a:effectRef idx="0">
            <a:schemeClr val="dk1"/>
          </a:effectRef>
          <a:fontRef idx="minor">
            <a:schemeClr val="tx1"/>
          </a:fontRef>
        </p:style>
      </p:cxnSp>
      <p:cxnSp>
        <p:nvCxnSpPr>
          <p:cNvPr id="56" name="Скругленная соединительная линия 55"/>
          <p:cNvCxnSpPr/>
          <p:nvPr/>
        </p:nvCxnSpPr>
        <p:spPr>
          <a:xfrm>
            <a:off x="857224" y="1509698"/>
            <a:ext cx="714380" cy="347666"/>
          </a:xfrm>
          <a:prstGeom prst="curvedConnector3">
            <a:avLst>
              <a:gd name="adj1" fmla="val 34000"/>
            </a:avLst>
          </a:prstGeom>
          <a:ln>
            <a:headEnd type="arrow"/>
            <a:tailEnd type="arrow"/>
          </a:ln>
        </p:spPr>
        <p:style>
          <a:lnRef idx="1">
            <a:schemeClr val="dk1"/>
          </a:lnRef>
          <a:fillRef idx="0">
            <a:schemeClr val="dk1"/>
          </a:fillRef>
          <a:effectRef idx="0">
            <a:schemeClr val="dk1"/>
          </a:effectRef>
          <a:fontRef idx="minor">
            <a:schemeClr val="tx1"/>
          </a:fontRef>
        </p:style>
      </p:cxnSp>
      <p:sp>
        <p:nvSpPr>
          <p:cNvPr id="63" name="Вертикальный свиток 62"/>
          <p:cNvSpPr/>
          <p:nvPr/>
        </p:nvSpPr>
        <p:spPr>
          <a:xfrm>
            <a:off x="1571604" y="1643050"/>
            <a:ext cx="142876" cy="500066"/>
          </a:xfrm>
          <a:prstGeom prst="verticalScroll">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4" name="TextBox 63"/>
          <p:cNvSpPr txBox="1"/>
          <p:nvPr/>
        </p:nvSpPr>
        <p:spPr>
          <a:xfrm>
            <a:off x="2285984" y="1785926"/>
            <a:ext cx="928694" cy="369332"/>
          </a:xfrm>
          <a:prstGeom prst="rect">
            <a:avLst/>
          </a:prstGeom>
          <a:noFill/>
        </p:spPr>
        <p:txBody>
          <a:bodyPr wrap="square" rtlCol="0">
            <a:spAutoFit/>
          </a:bodyPr>
          <a:lstStyle/>
          <a:p>
            <a:r>
              <a:rPr lang="ru-RU" dirty="0" smtClean="0"/>
              <a:t>х+320</a:t>
            </a:r>
            <a:endParaRPr lang="ru-RU" dirty="0"/>
          </a:p>
        </p:txBody>
      </p:sp>
      <p:sp>
        <p:nvSpPr>
          <p:cNvPr id="65" name="TextBox 64"/>
          <p:cNvSpPr txBox="1"/>
          <p:nvPr/>
        </p:nvSpPr>
        <p:spPr>
          <a:xfrm>
            <a:off x="714348" y="1857364"/>
            <a:ext cx="1071570" cy="369332"/>
          </a:xfrm>
          <a:prstGeom prst="rect">
            <a:avLst/>
          </a:prstGeom>
          <a:noFill/>
        </p:spPr>
        <p:txBody>
          <a:bodyPr wrap="square" rtlCol="0">
            <a:spAutoFit/>
          </a:bodyPr>
          <a:lstStyle/>
          <a:p>
            <a:pPr algn="ctr"/>
            <a:r>
              <a:rPr lang="ru-RU" dirty="0" smtClean="0"/>
              <a:t>х-320</a:t>
            </a:r>
            <a:endParaRPr lang="ru-RU" dirty="0"/>
          </a:p>
        </p:txBody>
      </p:sp>
      <p:sp>
        <p:nvSpPr>
          <p:cNvPr id="66" name="TextBox 65"/>
          <p:cNvSpPr txBox="1"/>
          <p:nvPr/>
        </p:nvSpPr>
        <p:spPr>
          <a:xfrm>
            <a:off x="357158" y="1428736"/>
            <a:ext cx="357190" cy="369332"/>
          </a:xfrm>
          <a:prstGeom prst="rect">
            <a:avLst/>
          </a:prstGeom>
          <a:noFill/>
        </p:spPr>
        <p:txBody>
          <a:bodyPr wrap="square" rtlCol="0">
            <a:spAutoFit/>
          </a:bodyPr>
          <a:lstStyle/>
          <a:p>
            <a:r>
              <a:rPr lang="ru-RU" dirty="0" smtClean="0"/>
              <a:t>А</a:t>
            </a:r>
            <a:endParaRPr lang="ru-RU" dirty="0"/>
          </a:p>
        </p:txBody>
      </p:sp>
      <p:sp>
        <p:nvSpPr>
          <p:cNvPr id="68" name="TextBox 67"/>
          <p:cNvSpPr txBox="1"/>
          <p:nvPr/>
        </p:nvSpPr>
        <p:spPr>
          <a:xfrm>
            <a:off x="4143372" y="1428736"/>
            <a:ext cx="357190" cy="369332"/>
          </a:xfrm>
          <a:prstGeom prst="rect">
            <a:avLst/>
          </a:prstGeom>
          <a:noFill/>
        </p:spPr>
        <p:txBody>
          <a:bodyPr wrap="square" rtlCol="0">
            <a:spAutoFit/>
          </a:bodyPr>
          <a:lstStyle/>
          <a:p>
            <a:r>
              <a:rPr lang="ru-RU" dirty="0" smtClean="0"/>
              <a:t>В</a:t>
            </a:r>
            <a:endParaRPr lang="ru-RU" dirty="0"/>
          </a:p>
        </p:txBody>
      </p:sp>
      <p:sp>
        <p:nvSpPr>
          <p:cNvPr id="69" name="TextBox 68"/>
          <p:cNvSpPr txBox="1"/>
          <p:nvPr/>
        </p:nvSpPr>
        <p:spPr>
          <a:xfrm>
            <a:off x="4929190" y="1214422"/>
            <a:ext cx="3786214" cy="2862322"/>
          </a:xfrm>
          <a:prstGeom prst="rect">
            <a:avLst/>
          </a:prstGeom>
          <a:noFill/>
        </p:spPr>
        <p:txBody>
          <a:bodyPr wrap="square" rtlCol="0">
            <a:spAutoFit/>
          </a:bodyPr>
          <a:lstStyle/>
          <a:p>
            <a:r>
              <a:rPr lang="ru-RU" dirty="0" smtClean="0"/>
              <a:t>Для решения я вывожу формулу:</a:t>
            </a:r>
            <a:endParaRPr lang="en-US" dirty="0" smtClean="0"/>
          </a:p>
          <a:p>
            <a:endParaRPr lang="en-US" dirty="0" smtClean="0"/>
          </a:p>
          <a:p>
            <a:endParaRPr lang="en-US" dirty="0" smtClean="0"/>
          </a:p>
          <a:p>
            <a:r>
              <a:rPr lang="en-US" dirty="0" smtClean="0"/>
              <a:t>                                                                   </a:t>
            </a:r>
          </a:p>
          <a:p>
            <a:endParaRPr lang="en-US" dirty="0" smtClean="0"/>
          </a:p>
          <a:p>
            <a:r>
              <a:rPr lang="en-US" dirty="0" smtClean="0"/>
              <a:t>                                </a:t>
            </a:r>
          </a:p>
          <a:p>
            <a:endParaRPr lang="en-US" dirty="0" smtClean="0"/>
          </a:p>
          <a:p>
            <a:r>
              <a:rPr lang="en-US" dirty="0" smtClean="0"/>
              <a:t>                                                                   </a:t>
            </a:r>
          </a:p>
          <a:p>
            <a:endParaRPr lang="ru-RU" dirty="0" smtClean="0"/>
          </a:p>
          <a:p>
            <a:endParaRPr lang="ru-RU" dirty="0"/>
          </a:p>
        </p:txBody>
      </p:sp>
      <p:sp>
        <p:nvSpPr>
          <p:cNvPr id="25604"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pic>
        <p:nvPicPr>
          <p:cNvPr id="25603" name="Picture 3"/>
          <p:cNvPicPr>
            <a:picLocks noChangeAspect="1" noChangeArrowheads="1"/>
          </p:cNvPicPr>
          <p:nvPr/>
        </p:nvPicPr>
        <p:blipFill>
          <a:blip r:embed="rId2">
            <a:clrChange>
              <a:clrFrom>
                <a:srgbClr val="FFFFFF"/>
              </a:clrFrom>
              <a:clrTo>
                <a:srgbClr val="FFFFFF">
                  <a:alpha val="0"/>
                </a:srgbClr>
              </a:clrTo>
            </a:clrChange>
          </a:blip>
          <a:srcRect/>
          <a:stretch>
            <a:fillRect/>
          </a:stretch>
        </p:blipFill>
        <p:spPr bwMode="auto">
          <a:xfrm>
            <a:off x="4929190" y="1500174"/>
            <a:ext cx="857250" cy="466725"/>
          </a:xfrm>
          <a:prstGeom prst="rect">
            <a:avLst/>
          </a:prstGeom>
          <a:noFill/>
        </p:spPr>
      </p:pic>
      <p:sp>
        <p:nvSpPr>
          <p:cNvPr id="72" name="Стрелка вправо 71"/>
          <p:cNvSpPr/>
          <p:nvPr/>
        </p:nvSpPr>
        <p:spPr>
          <a:xfrm>
            <a:off x="6072198" y="1714488"/>
            <a:ext cx="357190" cy="142876"/>
          </a:xfrm>
          <a:prstGeom prst="rightArrow">
            <a:avLst>
              <a:gd name="adj1" fmla="val 23699"/>
              <a:gd name="adj2" fmla="val 50000"/>
            </a:avLst>
          </a:prstGeom>
          <a:solidFill>
            <a:schemeClr val="bg1"/>
          </a:solidFill>
          <a:ln w="127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ru-RU" dirty="0">
              <a:ln w="18415" cmpd="sng">
                <a:solidFill>
                  <a:srgbClr val="FFFFFF"/>
                </a:solidFill>
                <a:prstDash val="solid"/>
              </a:ln>
              <a:solidFill>
                <a:srgbClr val="FFFFFF"/>
              </a:solidFill>
            </a:endParaRPr>
          </a:p>
        </p:txBody>
      </p:sp>
      <p:sp>
        <p:nvSpPr>
          <p:cNvPr id="25606" name="Rectangle 6"/>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25607" name="Rectangle 7"/>
          <p:cNvSpPr>
            <a:spLocks noChangeArrowheads="1"/>
          </p:cNvSpPr>
          <p:nvPr/>
        </p:nvSpPr>
        <p:spPr bwMode="auto">
          <a:xfrm>
            <a:off x="0" y="92392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smtClean="0">
              <a:ln>
                <a:noFill/>
              </a:ln>
              <a:solidFill>
                <a:schemeClr val="tx1"/>
              </a:solidFill>
              <a:effectLst/>
              <a:latin typeface="Arial" pitchFamily="34" charset="0"/>
            </a:endParaRPr>
          </a:p>
        </p:txBody>
      </p:sp>
      <p:sp>
        <p:nvSpPr>
          <p:cNvPr id="25609" name="Rectangle 9"/>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25610" name="Rectangle 10"/>
          <p:cNvSpPr>
            <a:spLocks noChangeArrowheads="1"/>
          </p:cNvSpPr>
          <p:nvPr/>
        </p:nvSpPr>
        <p:spPr bwMode="auto">
          <a:xfrm>
            <a:off x="0" y="92392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smtClean="0">
              <a:ln>
                <a:noFill/>
              </a:ln>
              <a:solidFill>
                <a:schemeClr val="tx1"/>
              </a:solidFill>
              <a:effectLst/>
              <a:latin typeface="Arial" pitchFamily="34" charset="0"/>
            </a:endParaRPr>
          </a:p>
        </p:txBody>
      </p:sp>
      <p:sp>
        <p:nvSpPr>
          <p:cNvPr id="25612" name="Rectangle 1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pic>
        <p:nvPicPr>
          <p:cNvPr id="25611" name="Picture 11"/>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5643570" y="2143116"/>
            <a:ext cx="1485900" cy="428625"/>
          </a:xfrm>
          <a:prstGeom prst="rect">
            <a:avLst/>
          </a:prstGeom>
          <a:noFill/>
        </p:spPr>
      </p:pic>
      <p:sp>
        <p:nvSpPr>
          <p:cNvPr id="25613" name="Rectangle 13"/>
          <p:cNvSpPr>
            <a:spLocks noChangeArrowheads="1"/>
          </p:cNvSpPr>
          <p:nvPr/>
        </p:nvSpPr>
        <p:spPr bwMode="auto">
          <a:xfrm>
            <a:off x="0" y="88582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smtClean="0">
              <a:ln>
                <a:noFill/>
              </a:ln>
              <a:solidFill>
                <a:schemeClr val="tx1"/>
              </a:solidFill>
              <a:effectLst/>
              <a:latin typeface="Arial" pitchFamily="34" charset="0"/>
            </a:endParaRPr>
          </a:p>
        </p:txBody>
      </p:sp>
      <p:sp>
        <p:nvSpPr>
          <p:cNvPr id="25615" name="Rectangle 15"/>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pic>
        <p:nvPicPr>
          <p:cNvPr id="25614" name="Picture 14"/>
          <p:cNvPicPr>
            <a:picLocks noChangeAspect="1" noChangeArrowheads="1"/>
          </p:cNvPicPr>
          <p:nvPr/>
        </p:nvPicPr>
        <p:blipFill>
          <a:blip r:embed="rId4">
            <a:clrChange>
              <a:clrFrom>
                <a:srgbClr val="FFFFFF"/>
              </a:clrFrom>
              <a:clrTo>
                <a:srgbClr val="FFFFFF">
                  <a:alpha val="0"/>
                </a:srgbClr>
              </a:clrTo>
            </a:clrChange>
          </a:blip>
          <a:srcRect/>
          <a:stretch>
            <a:fillRect/>
          </a:stretch>
        </p:blipFill>
        <p:spPr bwMode="auto">
          <a:xfrm>
            <a:off x="5214942" y="2714620"/>
            <a:ext cx="3162300" cy="238125"/>
          </a:xfrm>
          <a:prstGeom prst="rect">
            <a:avLst/>
          </a:prstGeom>
          <a:noFill/>
        </p:spPr>
      </p:pic>
      <p:sp>
        <p:nvSpPr>
          <p:cNvPr id="25616" name="Rectangle 16"/>
          <p:cNvSpPr>
            <a:spLocks noChangeArrowheads="1"/>
          </p:cNvSpPr>
          <p:nvPr/>
        </p:nvSpPr>
        <p:spPr bwMode="auto">
          <a:xfrm>
            <a:off x="0" y="69532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Calibri" pitchFamily="34" charset="0"/>
                <a:ea typeface="Times New Roman" pitchFamily="18" charset="0"/>
                <a:cs typeface="Times New Roman" pitchFamily="18" charset="0"/>
              </a:rPr>
              <a:t>                 </a:t>
            </a:r>
            <a:endParaRPr kumimoji="0" lang="en-US" sz="1800" b="0" i="0" u="none" strike="noStrike" cap="none" normalizeH="0" baseline="0" smtClean="0">
              <a:ln>
                <a:noFill/>
              </a:ln>
              <a:solidFill>
                <a:schemeClr val="tx1"/>
              </a:solidFill>
              <a:effectLst/>
              <a:latin typeface="Arial" pitchFamily="34" charset="0"/>
            </a:endParaRPr>
          </a:p>
        </p:txBody>
      </p:sp>
      <p:sp>
        <p:nvSpPr>
          <p:cNvPr id="25618" name="Rectangle 18"/>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pic>
        <p:nvPicPr>
          <p:cNvPr id="25617" name="Picture 17"/>
          <p:cNvPicPr>
            <a:picLocks noChangeAspect="1" noChangeArrowheads="1"/>
          </p:cNvPicPr>
          <p:nvPr/>
        </p:nvPicPr>
        <p:blipFill>
          <a:blip r:embed="rId5">
            <a:clrChange>
              <a:clrFrom>
                <a:srgbClr val="FFFFFF"/>
              </a:clrFrom>
              <a:clrTo>
                <a:srgbClr val="FFFFFF">
                  <a:alpha val="0"/>
                </a:srgbClr>
              </a:clrTo>
            </a:clrChange>
          </a:blip>
          <a:srcRect/>
          <a:stretch>
            <a:fillRect/>
          </a:stretch>
        </p:blipFill>
        <p:spPr bwMode="auto">
          <a:xfrm>
            <a:off x="5214942" y="2928934"/>
            <a:ext cx="1219200" cy="238125"/>
          </a:xfrm>
          <a:prstGeom prst="rect">
            <a:avLst/>
          </a:prstGeom>
          <a:noFill/>
        </p:spPr>
      </p:pic>
      <p:sp>
        <p:nvSpPr>
          <p:cNvPr id="25619" name="Rectangle 19"/>
          <p:cNvSpPr>
            <a:spLocks noChangeArrowheads="1"/>
          </p:cNvSpPr>
          <p:nvPr/>
        </p:nvSpPr>
        <p:spPr bwMode="auto">
          <a:xfrm>
            <a:off x="0" y="69532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Calibri" pitchFamily="34" charset="0"/>
                <a:ea typeface="Times New Roman" pitchFamily="18" charset="0"/>
                <a:cs typeface="Times New Roman" pitchFamily="18" charset="0"/>
              </a:rPr>
              <a:t>                 </a:t>
            </a:r>
            <a:endParaRPr kumimoji="0" lang="en-US" sz="1800" b="0" i="0" u="none" strike="noStrike" cap="none" normalizeH="0" baseline="0" smtClean="0">
              <a:ln>
                <a:noFill/>
              </a:ln>
              <a:solidFill>
                <a:schemeClr val="tx1"/>
              </a:solidFill>
              <a:effectLst/>
              <a:latin typeface="Arial" pitchFamily="34" charset="0"/>
            </a:endParaRPr>
          </a:p>
        </p:txBody>
      </p:sp>
      <p:sp>
        <p:nvSpPr>
          <p:cNvPr id="25621" name="Rectangle 21"/>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pic>
        <p:nvPicPr>
          <p:cNvPr id="25620" name="Picture 20"/>
          <p:cNvPicPr>
            <a:picLocks noChangeAspect="1" noChangeArrowheads="1"/>
          </p:cNvPicPr>
          <p:nvPr/>
        </p:nvPicPr>
        <p:blipFill>
          <a:blip r:embed="rId6">
            <a:clrChange>
              <a:clrFrom>
                <a:srgbClr val="FFFFFF"/>
              </a:clrFrom>
              <a:clrTo>
                <a:srgbClr val="FFFFFF">
                  <a:alpha val="0"/>
                </a:srgbClr>
              </a:clrTo>
            </a:clrChange>
          </a:blip>
          <a:srcRect/>
          <a:stretch>
            <a:fillRect/>
          </a:stretch>
        </p:blipFill>
        <p:spPr bwMode="auto">
          <a:xfrm>
            <a:off x="6572264" y="2928934"/>
            <a:ext cx="1285875" cy="238125"/>
          </a:xfrm>
          <a:prstGeom prst="rect">
            <a:avLst/>
          </a:prstGeom>
          <a:noFill/>
        </p:spPr>
      </p:pic>
      <p:sp>
        <p:nvSpPr>
          <p:cNvPr id="25623" name="Rectangle 23"/>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pic>
        <p:nvPicPr>
          <p:cNvPr id="25622" name="Picture 22"/>
          <p:cNvPicPr>
            <a:picLocks noChangeAspect="1" noChangeArrowheads="1"/>
          </p:cNvPicPr>
          <p:nvPr/>
        </p:nvPicPr>
        <p:blipFill>
          <a:blip r:embed="rId7">
            <a:clrChange>
              <a:clrFrom>
                <a:srgbClr val="FFFFFF"/>
              </a:clrFrom>
              <a:clrTo>
                <a:srgbClr val="FFFFFF">
                  <a:alpha val="0"/>
                </a:srgbClr>
              </a:clrTo>
            </a:clrChange>
          </a:blip>
          <a:srcRect/>
          <a:stretch>
            <a:fillRect/>
          </a:stretch>
        </p:blipFill>
        <p:spPr bwMode="auto">
          <a:xfrm>
            <a:off x="5214942" y="3143248"/>
            <a:ext cx="1266825" cy="238125"/>
          </a:xfrm>
          <a:prstGeom prst="rect">
            <a:avLst/>
          </a:prstGeom>
          <a:noFill/>
        </p:spPr>
      </p:pic>
      <p:sp>
        <p:nvSpPr>
          <p:cNvPr id="25625" name="Rectangle 25"/>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pic>
        <p:nvPicPr>
          <p:cNvPr id="25624" name="Picture 24"/>
          <p:cNvPicPr>
            <a:picLocks noChangeAspect="1" noChangeArrowheads="1"/>
          </p:cNvPicPr>
          <p:nvPr/>
        </p:nvPicPr>
        <p:blipFill>
          <a:blip r:embed="rId8">
            <a:clrChange>
              <a:clrFrom>
                <a:srgbClr val="FFFFFF"/>
              </a:clrFrom>
              <a:clrTo>
                <a:srgbClr val="FFFFFF">
                  <a:alpha val="0"/>
                </a:srgbClr>
              </a:clrTo>
            </a:clrChange>
          </a:blip>
          <a:srcRect/>
          <a:stretch>
            <a:fillRect/>
          </a:stretch>
        </p:blipFill>
        <p:spPr bwMode="auto">
          <a:xfrm>
            <a:off x="5214942" y="3429000"/>
            <a:ext cx="1066800" cy="238125"/>
          </a:xfrm>
          <a:prstGeom prst="rect">
            <a:avLst/>
          </a:prstGeom>
          <a:noFill/>
        </p:spPr>
      </p:pic>
      <p:sp>
        <p:nvSpPr>
          <p:cNvPr id="8194"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pic>
        <p:nvPicPr>
          <p:cNvPr id="8193" name="Picture 1"/>
          <p:cNvPicPr>
            <a:picLocks noChangeAspect="1" noChangeArrowheads="1"/>
          </p:cNvPicPr>
          <p:nvPr/>
        </p:nvPicPr>
        <p:blipFill>
          <a:blip r:embed="rId9">
            <a:clrChange>
              <a:clrFrom>
                <a:srgbClr val="FFFFFF"/>
              </a:clrFrom>
              <a:clrTo>
                <a:srgbClr val="FFFFFF">
                  <a:alpha val="0"/>
                </a:srgbClr>
              </a:clrTo>
            </a:clrChange>
          </a:blip>
          <a:srcRect/>
          <a:stretch>
            <a:fillRect/>
          </a:stretch>
        </p:blipFill>
        <p:spPr bwMode="auto">
          <a:xfrm>
            <a:off x="6858016" y="1571612"/>
            <a:ext cx="647700" cy="676275"/>
          </a:xfrm>
          <a:prstGeom prst="rect">
            <a:avLst/>
          </a:prstGeom>
          <a:noFill/>
        </p:spPr>
      </p:pic>
      <p:sp>
        <p:nvSpPr>
          <p:cNvPr id="8195" name="Rectangle 3"/>
          <p:cNvSpPr>
            <a:spLocks noChangeArrowheads="1"/>
          </p:cNvSpPr>
          <p:nvPr/>
        </p:nvSpPr>
        <p:spPr bwMode="auto">
          <a:xfrm>
            <a:off x="0" y="1133475"/>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smtClean="0">
              <a:ln>
                <a:noFill/>
              </a:ln>
              <a:solidFill>
                <a:schemeClr val="tx1"/>
              </a:solidFill>
              <a:effectLst/>
              <a:latin typeface="Arial" pitchFamily="34" charset="0"/>
            </a:endParaRPr>
          </a:p>
        </p:txBody>
      </p:sp>
      <p:sp>
        <p:nvSpPr>
          <p:cNvPr id="48" name="TextBox 47"/>
          <p:cNvSpPr txBox="1"/>
          <p:nvPr/>
        </p:nvSpPr>
        <p:spPr>
          <a:xfrm>
            <a:off x="785786" y="1714488"/>
            <a:ext cx="857256" cy="276999"/>
          </a:xfrm>
          <a:prstGeom prst="rect">
            <a:avLst/>
          </a:prstGeom>
          <a:noFill/>
        </p:spPr>
        <p:txBody>
          <a:bodyPr wrap="square" rtlCol="0">
            <a:spAutoFit/>
          </a:bodyPr>
          <a:lstStyle/>
          <a:p>
            <a:r>
              <a:rPr lang="en-US" sz="1200" dirty="0" smtClean="0"/>
              <a:t>400</a:t>
            </a:r>
            <a:endParaRPr lang="ru-RU" sz="1200" dirty="0"/>
          </a:p>
        </p:txBody>
      </p:sp>
      <p:sp>
        <p:nvSpPr>
          <p:cNvPr id="49" name="TextBox 48"/>
          <p:cNvSpPr txBox="1"/>
          <p:nvPr/>
        </p:nvSpPr>
        <p:spPr>
          <a:xfrm>
            <a:off x="3286116" y="1643050"/>
            <a:ext cx="857256" cy="276999"/>
          </a:xfrm>
          <a:prstGeom prst="rect">
            <a:avLst/>
          </a:prstGeom>
          <a:noFill/>
        </p:spPr>
        <p:txBody>
          <a:bodyPr wrap="square" rtlCol="0">
            <a:spAutoFit/>
          </a:bodyPr>
          <a:lstStyle/>
          <a:p>
            <a:r>
              <a:rPr lang="en-US" sz="1200" dirty="0" smtClean="0"/>
              <a:t> x- 400</a:t>
            </a:r>
            <a:endParaRPr lang="ru-RU" sz="1200"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AutoShape 2"/>
          <p:cNvCxnSpPr>
            <a:cxnSpLocks noChangeShapeType="1"/>
          </p:cNvCxnSpPr>
          <p:nvPr/>
        </p:nvCxnSpPr>
        <p:spPr bwMode="auto">
          <a:xfrm>
            <a:off x="785786" y="1643050"/>
            <a:ext cx="3357586" cy="1588"/>
          </a:xfrm>
          <a:prstGeom prst="straightConnector1">
            <a:avLst/>
          </a:prstGeom>
          <a:noFill/>
          <a:ln w="50800">
            <a:solidFill>
              <a:srgbClr val="000000"/>
            </a:solidFill>
            <a:round/>
            <a:headEnd/>
            <a:tailEnd/>
          </a:ln>
        </p:spPr>
      </p:cxnSp>
      <p:cxnSp>
        <p:nvCxnSpPr>
          <p:cNvPr id="3" name="Прямая соединительная линия 2"/>
          <p:cNvCxnSpPr/>
          <p:nvPr/>
        </p:nvCxnSpPr>
        <p:spPr>
          <a:xfrm rot="5400000">
            <a:off x="536547" y="1677975"/>
            <a:ext cx="499272" cy="794"/>
          </a:xfrm>
          <a:prstGeom prst="line">
            <a:avLst/>
          </a:prstGeom>
          <a:ln w="38100"/>
        </p:spPr>
        <p:style>
          <a:lnRef idx="1">
            <a:schemeClr val="dk1"/>
          </a:lnRef>
          <a:fillRef idx="0">
            <a:schemeClr val="dk1"/>
          </a:fillRef>
          <a:effectRef idx="0">
            <a:schemeClr val="dk1"/>
          </a:effectRef>
          <a:fontRef idx="minor">
            <a:schemeClr val="tx1"/>
          </a:fontRef>
        </p:style>
      </p:cxnSp>
      <p:cxnSp>
        <p:nvCxnSpPr>
          <p:cNvPr id="4" name="Прямая соединительная линия 3"/>
          <p:cNvCxnSpPr/>
          <p:nvPr/>
        </p:nvCxnSpPr>
        <p:spPr>
          <a:xfrm rot="5400000">
            <a:off x="3894133" y="1678769"/>
            <a:ext cx="499272" cy="794"/>
          </a:xfrm>
          <a:prstGeom prst="line">
            <a:avLst/>
          </a:prstGeom>
        </p:spPr>
        <p:style>
          <a:lnRef idx="3">
            <a:schemeClr val="dk1"/>
          </a:lnRef>
          <a:fillRef idx="0">
            <a:schemeClr val="dk1"/>
          </a:fillRef>
          <a:effectRef idx="2">
            <a:schemeClr val="dk1"/>
          </a:effectRef>
          <a:fontRef idx="minor">
            <a:schemeClr val="tx1"/>
          </a:fontRef>
        </p:style>
      </p:cxnSp>
      <p:cxnSp>
        <p:nvCxnSpPr>
          <p:cNvPr id="5" name="Прямая со стрелкой 4"/>
          <p:cNvCxnSpPr/>
          <p:nvPr/>
        </p:nvCxnSpPr>
        <p:spPr>
          <a:xfrm>
            <a:off x="714348" y="1357298"/>
            <a:ext cx="1357322" cy="1588"/>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6" name="Вертикальный свиток 5"/>
          <p:cNvSpPr/>
          <p:nvPr/>
        </p:nvSpPr>
        <p:spPr>
          <a:xfrm>
            <a:off x="3143240" y="1142984"/>
            <a:ext cx="142876" cy="500066"/>
          </a:xfrm>
          <a:prstGeom prst="verticalScroll">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7" name="Прямая со стрелкой 6"/>
          <p:cNvCxnSpPr/>
          <p:nvPr/>
        </p:nvCxnSpPr>
        <p:spPr>
          <a:xfrm rot="10800000">
            <a:off x="3643306" y="1214422"/>
            <a:ext cx="366714" cy="9524"/>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8" name="TextBox 7"/>
          <p:cNvSpPr txBox="1"/>
          <p:nvPr/>
        </p:nvSpPr>
        <p:spPr>
          <a:xfrm>
            <a:off x="3357554" y="1214422"/>
            <a:ext cx="928694" cy="338554"/>
          </a:xfrm>
          <a:prstGeom prst="rect">
            <a:avLst/>
          </a:prstGeom>
          <a:noFill/>
        </p:spPr>
        <p:txBody>
          <a:bodyPr wrap="square" rtlCol="0">
            <a:spAutoFit/>
          </a:bodyPr>
          <a:lstStyle/>
          <a:p>
            <a:pPr algn="ctr"/>
            <a:r>
              <a:rPr lang="ru-RU" sz="1600" dirty="0" smtClean="0"/>
              <a:t>720</a:t>
            </a:r>
            <a:endParaRPr lang="ru-RU" sz="1600" dirty="0"/>
          </a:p>
        </p:txBody>
      </p:sp>
      <p:sp>
        <p:nvSpPr>
          <p:cNvPr id="9" name="TextBox 8"/>
          <p:cNvSpPr txBox="1"/>
          <p:nvPr/>
        </p:nvSpPr>
        <p:spPr>
          <a:xfrm>
            <a:off x="1857356" y="1285860"/>
            <a:ext cx="777777" cy="369332"/>
          </a:xfrm>
          <a:prstGeom prst="rect">
            <a:avLst/>
          </a:prstGeom>
          <a:noFill/>
        </p:spPr>
        <p:txBody>
          <a:bodyPr wrap="none" rtlCol="0">
            <a:spAutoFit/>
          </a:bodyPr>
          <a:lstStyle/>
          <a:p>
            <a:r>
              <a:rPr lang="fr-MC" dirty="0" smtClean="0"/>
              <a:t>S</a:t>
            </a:r>
            <a:r>
              <a:rPr lang="ru-RU" dirty="0" smtClean="0"/>
              <a:t>-720</a:t>
            </a:r>
            <a:endParaRPr lang="ru-RU" dirty="0"/>
          </a:p>
        </p:txBody>
      </p:sp>
      <p:cxnSp>
        <p:nvCxnSpPr>
          <p:cNvPr id="10" name="Скругленная соединительная линия 9"/>
          <p:cNvCxnSpPr/>
          <p:nvPr/>
        </p:nvCxnSpPr>
        <p:spPr>
          <a:xfrm rot="10800000" flipV="1">
            <a:off x="2714612" y="1500174"/>
            <a:ext cx="1357322" cy="285752"/>
          </a:xfrm>
          <a:prstGeom prst="curvedConnector3">
            <a:avLst>
              <a:gd name="adj1" fmla="val 50000"/>
            </a:avLst>
          </a:prstGeom>
          <a:ln>
            <a:headEnd type="arrow"/>
            <a:tailEnd type="arrow"/>
          </a:ln>
        </p:spPr>
        <p:style>
          <a:lnRef idx="1">
            <a:schemeClr val="dk1"/>
          </a:lnRef>
          <a:fillRef idx="0">
            <a:schemeClr val="dk1"/>
          </a:fillRef>
          <a:effectRef idx="0">
            <a:schemeClr val="dk1"/>
          </a:effectRef>
          <a:fontRef idx="minor">
            <a:schemeClr val="tx1"/>
          </a:fontRef>
        </p:style>
      </p:cxnSp>
      <p:cxnSp>
        <p:nvCxnSpPr>
          <p:cNvPr id="11" name="Скругленная соединительная линия 10"/>
          <p:cNvCxnSpPr/>
          <p:nvPr/>
        </p:nvCxnSpPr>
        <p:spPr>
          <a:xfrm>
            <a:off x="857224" y="1509698"/>
            <a:ext cx="714380" cy="347666"/>
          </a:xfrm>
          <a:prstGeom prst="curvedConnector3">
            <a:avLst>
              <a:gd name="adj1" fmla="val 34000"/>
            </a:avLst>
          </a:prstGeom>
          <a:ln>
            <a:headEnd type="arrow"/>
            <a:tailEnd type="arrow"/>
          </a:ln>
        </p:spPr>
        <p:style>
          <a:lnRef idx="1">
            <a:schemeClr val="dk1"/>
          </a:lnRef>
          <a:fillRef idx="0">
            <a:schemeClr val="dk1"/>
          </a:fillRef>
          <a:effectRef idx="0">
            <a:schemeClr val="dk1"/>
          </a:effectRef>
          <a:fontRef idx="minor">
            <a:schemeClr val="tx1"/>
          </a:fontRef>
        </p:style>
      </p:cxnSp>
      <p:sp>
        <p:nvSpPr>
          <p:cNvPr id="12" name="Вертикальный свиток 11"/>
          <p:cNvSpPr/>
          <p:nvPr/>
        </p:nvSpPr>
        <p:spPr>
          <a:xfrm>
            <a:off x="1571604" y="1643050"/>
            <a:ext cx="142876" cy="500066"/>
          </a:xfrm>
          <a:prstGeom prst="verticalScroll">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3" name="TextBox 12"/>
          <p:cNvSpPr txBox="1"/>
          <p:nvPr/>
        </p:nvSpPr>
        <p:spPr>
          <a:xfrm>
            <a:off x="2285984" y="1785926"/>
            <a:ext cx="928694" cy="369332"/>
          </a:xfrm>
          <a:prstGeom prst="rect">
            <a:avLst/>
          </a:prstGeom>
          <a:noFill/>
        </p:spPr>
        <p:txBody>
          <a:bodyPr wrap="square" rtlCol="0">
            <a:spAutoFit/>
          </a:bodyPr>
          <a:lstStyle/>
          <a:p>
            <a:r>
              <a:rPr lang="fr-MC" dirty="0" smtClean="0"/>
              <a:t>S</a:t>
            </a:r>
            <a:r>
              <a:rPr lang="ru-RU" dirty="0" smtClean="0"/>
              <a:t>+320</a:t>
            </a:r>
            <a:endParaRPr lang="ru-RU" dirty="0"/>
          </a:p>
        </p:txBody>
      </p:sp>
      <p:sp>
        <p:nvSpPr>
          <p:cNvPr id="14" name="TextBox 13"/>
          <p:cNvSpPr txBox="1"/>
          <p:nvPr/>
        </p:nvSpPr>
        <p:spPr>
          <a:xfrm>
            <a:off x="714348" y="1857364"/>
            <a:ext cx="1071570" cy="369332"/>
          </a:xfrm>
          <a:prstGeom prst="rect">
            <a:avLst/>
          </a:prstGeom>
          <a:noFill/>
        </p:spPr>
        <p:txBody>
          <a:bodyPr wrap="square" rtlCol="0">
            <a:spAutoFit/>
          </a:bodyPr>
          <a:lstStyle/>
          <a:p>
            <a:pPr algn="ctr"/>
            <a:r>
              <a:rPr lang="fr-MC" dirty="0" smtClean="0"/>
              <a:t>S</a:t>
            </a:r>
            <a:r>
              <a:rPr lang="ru-RU" dirty="0" smtClean="0"/>
              <a:t>-320</a:t>
            </a:r>
            <a:endParaRPr lang="ru-RU" dirty="0"/>
          </a:p>
        </p:txBody>
      </p:sp>
      <p:sp>
        <p:nvSpPr>
          <p:cNvPr id="15" name="TextBox 14"/>
          <p:cNvSpPr txBox="1"/>
          <p:nvPr/>
        </p:nvSpPr>
        <p:spPr>
          <a:xfrm>
            <a:off x="357158" y="1428736"/>
            <a:ext cx="357190" cy="369332"/>
          </a:xfrm>
          <a:prstGeom prst="rect">
            <a:avLst/>
          </a:prstGeom>
          <a:noFill/>
        </p:spPr>
        <p:txBody>
          <a:bodyPr wrap="square" rtlCol="0">
            <a:spAutoFit/>
          </a:bodyPr>
          <a:lstStyle/>
          <a:p>
            <a:r>
              <a:rPr lang="ru-RU" dirty="0" smtClean="0"/>
              <a:t>А</a:t>
            </a:r>
            <a:endParaRPr lang="ru-RU" dirty="0"/>
          </a:p>
        </p:txBody>
      </p:sp>
      <p:sp>
        <p:nvSpPr>
          <p:cNvPr id="16" name="Прямоугольник 15"/>
          <p:cNvSpPr/>
          <p:nvPr/>
        </p:nvSpPr>
        <p:spPr>
          <a:xfrm>
            <a:off x="3428992" y="500042"/>
            <a:ext cx="2091726" cy="369332"/>
          </a:xfrm>
          <a:prstGeom prst="rect">
            <a:avLst/>
          </a:prstGeom>
        </p:spPr>
        <p:txBody>
          <a:bodyPr wrap="none">
            <a:spAutoFit/>
          </a:bodyPr>
          <a:lstStyle/>
          <a:p>
            <a:r>
              <a:rPr lang="ru-RU" b="1" dirty="0" smtClean="0"/>
              <a:t>Решение системой</a:t>
            </a:r>
            <a:endParaRPr lang="ru-RU" b="1" dirty="0"/>
          </a:p>
        </p:txBody>
      </p:sp>
      <p:sp>
        <p:nvSpPr>
          <p:cNvPr id="17" name="TextBox 16"/>
          <p:cNvSpPr txBox="1"/>
          <p:nvPr/>
        </p:nvSpPr>
        <p:spPr>
          <a:xfrm>
            <a:off x="4357686" y="1214422"/>
            <a:ext cx="4143404" cy="5078313"/>
          </a:xfrm>
          <a:prstGeom prst="rect">
            <a:avLst/>
          </a:prstGeom>
          <a:noFill/>
        </p:spPr>
        <p:txBody>
          <a:bodyPr wrap="square" rtlCol="0">
            <a:spAutoFit/>
          </a:bodyPr>
          <a:lstStyle/>
          <a:p>
            <a:r>
              <a:rPr lang="ru-RU" dirty="0" smtClean="0"/>
              <a:t>Составим систему:</a:t>
            </a:r>
          </a:p>
          <a:p>
            <a:r>
              <a:rPr lang="ru-RU" dirty="0" smtClean="0"/>
              <a:t>     = </a:t>
            </a:r>
            <a:r>
              <a:rPr lang="ru-RU" dirty="0" err="1" smtClean="0"/>
              <a:t>х</a:t>
            </a:r>
            <a:endParaRPr lang="ru-RU" dirty="0" smtClean="0"/>
          </a:p>
          <a:p>
            <a:r>
              <a:rPr lang="ru-RU" dirty="0" smtClean="0"/>
              <a:t>     = у</a:t>
            </a:r>
          </a:p>
          <a:p>
            <a:r>
              <a:rPr lang="ru-RU" dirty="0" smtClean="0"/>
              <a:t> </a:t>
            </a:r>
            <a:r>
              <a:rPr lang="en-US" dirty="0" smtClean="0"/>
              <a:t>S  -</a:t>
            </a:r>
            <a:r>
              <a:rPr lang="ru-RU" dirty="0" smtClean="0"/>
              <a:t> путь; имеем систему:</a:t>
            </a:r>
          </a:p>
          <a:p>
            <a:endParaRPr lang="ru-RU" dirty="0" smtClean="0"/>
          </a:p>
          <a:p>
            <a:endParaRPr lang="ru-RU" dirty="0" smtClean="0"/>
          </a:p>
          <a:p>
            <a:endParaRPr lang="ru-RU" dirty="0" smtClean="0"/>
          </a:p>
          <a:p>
            <a:r>
              <a:rPr lang="ru-RU" dirty="0" smtClean="0"/>
              <a:t>Теперь разделим первый уравнение на второй, и получим следующие:</a:t>
            </a:r>
          </a:p>
          <a:p>
            <a:r>
              <a:rPr lang="en-US" dirty="0" smtClean="0"/>
              <a:t>                           </a:t>
            </a:r>
          </a:p>
          <a:p>
            <a:endParaRPr lang="en-US" dirty="0" smtClean="0"/>
          </a:p>
          <a:p>
            <a:r>
              <a:rPr lang="ru-RU" dirty="0" smtClean="0"/>
              <a:t>Далее по свойству пропорции</a:t>
            </a:r>
          </a:p>
          <a:p>
            <a:r>
              <a:rPr lang="ru-RU" dirty="0" smtClean="0"/>
              <a:t>720</a:t>
            </a:r>
            <a:r>
              <a:rPr lang="fr-MC" dirty="0" smtClean="0"/>
              <a:t>s</a:t>
            </a:r>
            <a:r>
              <a:rPr lang="en-US" dirty="0" smtClean="0"/>
              <a:t>+233400=     -1040s+233400</a:t>
            </a:r>
          </a:p>
          <a:p>
            <a:r>
              <a:rPr lang="en-US" dirty="0" smtClean="0"/>
              <a:t>    +1760S=0</a:t>
            </a:r>
          </a:p>
          <a:p>
            <a:r>
              <a:rPr lang="en-US" dirty="0" smtClean="0"/>
              <a:t>S(S+1760)= 0 S=0 S=1760</a:t>
            </a:r>
          </a:p>
          <a:p>
            <a:r>
              <a:rPr lang="ru-RU" dirty="0" smtClean="0"/>
              <a:t>Ответ: 1760 метров   </a:t>
            </a:r>
            <a:endParaRPr lang="en-US" dirty="0" smtClean="0"/>
          </a:p>
          <a:p>
            <a:endParaRPr lang="ru-RU" dirty="0" smtClean="0"/>
          </a:p>
          <a:p>
            <a:endParaRPr lang="en-US" dirty="0" smtClean="0"/>
          </a:p>
        </p:txBody>
      </p:sp>
      <p:sp>
        <p:nvSpPr>
          <p:cNvPr id="26626"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pic>
        <p:nvPicPr>
          <p:cNvPr id="26625" name="Picture 1"/>
          <p:cNvPicPr>
            <a:picLocks noChangeAspect="1" noChangeArrowheads="1"/>
          </p:cNvPicPr>
          <p:nvPr/>
        </p:nvPicPr>
        <p:blipFill>
          <a:blip r:embed="rId2">
            <a:clrChange>
              <a:clrFrom>
                <a:srgbClr val="FFFFFF"/>
              </a:clrFrom>
              <a:clrTo>
                <a:srgbClr val="FFFFFF">
                  <a:alpha val="0"/>
                </a:srgbClr>
              </a:clrTo>
            </a:clrChange>
          </a:blip>
          <a:srcRect/>
          <a:stretch>
            <a:fillRect/>
          </a:stretch>
        </p:blipFill>
        <p:spPr bwMode="auto">
          <a:xfrm>
            <a:off x="4500562" y="1928802"/>
            <a:ext cx="171450" cy="238125"/>
          </a:xfrm>
          <a:prstGeom prst="rect">
            <a:avLst/>
          </a:prstGeom>
          <a:noFill/>
        </p:spPr>
      </p:pic>
      <p:sp>
        <p:nvSpPr>
          <p:cNvPr id="26627" name="Rectangle 3"/>
          <p:cNvSpPr>
            <a:spLocks noChangeArrowheads="1"/>
          </p:cNvSpPr>
          <p:nvPr/>
        </p:nvSpPr>
        <p:spPr bwMode="auto">
          <a:xfrm>
            <a:off x="0" y="69532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smtClean="0">
              <a:ln>
                <a:noFill/>
              </a:ln>
              <a:solidFill>
                <a:schemeClr val="tx1"/>
              </a:solidFill>
              <a:effectLst/>
              <a:latin typeface="Arial" pitchFamily="34" charset="0"/>
            </a:endParaRPr>
          </a:p>
        </p:txBody>
      </p:sp>
      <p:sp>
        <p:nvSpPr>
          <p:cNvPr id="26629" name="Rectangle 5"/>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pic>
        <p:nvPicPr>
          <p:cNvPr id="26628" name="Picture 4"/>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4500562" y="1571612"/>
            <a:ext cx="142876" cy="238125"/>
          </a:xfrm>
          <a:prstGeom prst="rect">
            <a:avLst/>
          </a:prstGeom>
          <a:noFill/>
        </p:spPr>
      </p:pic>
      <p:sp>
        <p:nvSpPr>
          <p:cNvPr id="26631" name="Rectangle 7"/>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Arial" pitchFamily="34" charset="0"/>
                <a:ea typeface="Times New Roman" pitchFamily="18" charset="0"/>
              </a:rPr>
              <a:t> </a:t>
            </a:r>
            <a:endParaRPr kumimoji="0" lang="en-US" sz="1800" b="0" i="0" u="none" strike="noStrike" cap="none" normalizeH="0" baseline="0" smtClean="0">
              <a:ln>
                <a:noFill/>
              </a:ln>
              <a:solidFill>
                <a:schemeClr val="tx1"/>
              </a:solidFill>
              <a:effectLst/>
              <a:latin typeface="Arial" pitchFamily="34" charset="0"/>
            </a:endParaRPr>
          </a:p>
        </p:txBody>
      </p:sp>
      <p:pic>
        <p:nvPicPr>
          <p:cNvPr id="26630" name="Picture 6"/>
          <p:cNvPicPr>
            <a:picLocks noChangeAspect="1" noChangeArrowheads="1"/>
          </p:cNvPicPr>
          <p:nvPr/>
        </p:nvPicPr>
        <p:blipFill>
          <a:blip r:embed="rId4">
            <a:clrChange>
              <a:clrFrom>
                <a:srgbClr val="FFFFFF"/>
              </a:clrFrom>
              <a:clrTo>
                <a:srgbClr val="FFFFFF">
                  <a:alpha val="0"/>
                </a:srgbClr>
              </a:clrTo>
            </a:clrChange>
          </a:blip>
          <a:srcRect/>
          <a:stretch>
            <a:fillRect/>
          </a:stretch>
        </p:blipFill>
        <p:spPr bwMode="auto">
          <a:xfrm>
            <a:off x="4572000" y="2500306"/>
            <a:ext cx="1104900" cy="714375"/>
          </a:xfrm>
          <a:prstGeom prst="rect">
            <a:avLst/>
          </a:prstGeom>
          <a:noFill/>
        </p:spPr>
      </p:pic>
      <p:sp>
        <p:nvSpPr>
          <p:cNvPr id="26632" name="Rectangle 8"/>
          <p:cNvSpPr>
            <a:spLocks noChangeArrowheads="1"/>
          </p:cNvSpPr>
          <p:nvPr/>
        </p:nvSpPr>
        <p:spPr bwMode="auto">
          <a:xfrm>
            <a:off x="0" y="7143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900" b="0" i="0" u="none" strike="noStrike" cap="none" normalizeH="0" baseline="0" smtClean="0">
                <a:ln>
                  <a:noFill/>
                </a:ln>
                <a:solidFill>
                  <a:schemeClr val="tx1"/>
                </a:solidFill>
                <a:effectLst/>
                <a:latin typeface="Arial" pitchFamily="34" charset="0"/>
              </a:rPr>
              <a:t> </a:t>
            </a:r>
            <a:endParaRPr kumimoji="0" lang="ru-RU" sz="1800" b="0" i="0" u="none" strike="noStrike" cap="none" normalizeH="0" baseline="0" smtClean="0">
              <a:ln>
                <a:noFill/>
              </a:ln>
              <a:solidFill>
                <a:schemeClr val="tx1"/>
              </a:solidFill>
              <a:effectLst/>
              <a:latin typeface="Arial" pitchFamily="34" charset="0"/>
            </a:endParaRPr>
          </a:p>
        </p:txBody>
      </p:sp>
      <p:pic>
        <p:nvPicPr>
          <p:cNvPr id="26633" name="Picture 9"/>
          <p:cNvPicPr>
            <a:picLocks noChangeAspect="1" noChangeArrowheads="1"/>
          </p:cNvPicPr>
          <p:nvPr/>
        </p:nvPicPr>
        <p:blipFill>
          <a:blip r:embed="rId5">
            <a:clrChange>
              <a:clrFrom>
                <a:srgbClr val="FFFFFF"/>
              </a:clrFrom>
              <a:clrTo>
                <a:srgbClr val="FFFFFF">
                  <a:alpha val="0"/>
                </a:srgbClr>
              </a:clrTo>
            </a:clrChange>
          </a:blip>
          <a:srcRect/>
          <a:stretch>
            <a:fillRect/>
          </a:stretch>
        </p:blipFill>
        <p:spPr bwMode="auto">
          <a:xfrm>
            <a:off x="6000760" y="4572008"/>
            <a:ext cx="285752" cy="375989"/>
          </a:xfrm>
          <a:prstGeom prst="rect">
            <a:avLst/>
          </a:prstGeom>
          <a:noFill/>
        </p:spPr>
      </p:pic>
      <p:sp>
        <p:nvSpPr>
          <p:cNvPr id="26635" name="Rectangle 11"/>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26636" name="Rectangle 12"/>
          <p:cNvSpPr>
            <a:spLocks noChangeArrowheads="1"/>
          </p:cNvSpPr>
          <p:nvPr/>
        </p:nvSpPr>
        <p:spPr bwMode="auto">
          <a:xfrm>
            <a:off x="0" y="69532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Calibri" pitchFamily="34" charset="0"/>
                <a:ea typeface="Times New Roman" pitchFamily="18" charset="0"/>
                <a:cs typeface="Times New Roman" pitchFamily="18" charset="0"/>
              </a:rPr>
              <a:t>                </a:t>
            </a:r>
            <a:endParaRPr kumimoji="0" lang="en-US" sz="1800" b="0" i="0" u="none" strike="noStrike" cap="none" normalizeH="0" baseline="0" smtClean="0">
              <a:ln>
                <a:noFill/>
              </a:ln>
              <a:solidFill>
                <a:schemeClr val="tx1"/>
              </a:solidFill>
              <a:effectLst/>
              <a:latin typeface="Arial" pitchFamily="34" charset="0"/>
            </a:endParaRPr>
          </a:p>
        </p:txBody>
      </p:sp>
      <p:sp>
        <p:nvSpPr>
          <p:cNvPr id="26637" name="Rectangle 13"/>
          <p:cNvSpPr>
            <a:spLocks noChangeArrowheads="1"/>
          </p:cNvSpPr>
          <p:nvPr/>
        </p:nvSpPr>
        <p:spPr bwMode="auto">
          <a:xfrm>
            <a:off x="0" y="93345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smtClean="0">
              <a:ln>
                <a:noFill/>
              </a:ln>
              <a:solidFill>
                <a:schemeClr val="tx1"/>
              </a:solidFill>
              <a:effectLst/>
              <a:latin typeface="Arial" pitchFamily="34" charset="0"/>
            </a:endParaRPr>
          </a:p>
        </p:txBody>
      </p:sp>
      <p:sp>
        <p:nvSpPr>
          <p:cNvPr id="26639" name="Rectangle 15"/>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26641" name="Rectangle 17"/>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Arial" pitchFamily="34" charset="0"/>
                <a:ea typeface="Times New Roman" pitchFamily="18" charset="0"/>
              </a:rPr>
              <a:t>   </a:t>
            </a:r>
            <a:endParaRPr kumimoji="0" lang="en-US" sz="1800" b="0" i="0" u="none" strike="noStrike" cap="none" normalizeH="0" baseline="0" smtClean="0">
              <a:ln>
                <a:noFill/>
              </a:ln>
              <a:solidFill>
                <a:schemeClr val="tx1"/>
              </a:solidFill>
              <a:effectLst/>
              <a:latin typeface="Arial" pitchFamily="34" charset="0"/>
            </a:endParaRPr>
          </a:p>
        </p:txBody>
      </p:sp>
      <p:pic>
        <p:nvPicPr>
          <p:cNvPr id="26640" name="Picture 16"/>
          <p:cNvPicPr>
            <a:picLocks noChangeAspect="1" noChangeArrowheads="1"/>
          </p:cNvPicPr>
          <p:nvPr/>
        </p:nvPicPr>
        <p:blipFill>
          <a:blip r:embed="rId6">
            <a:clrChange>
              <a:clrFrom>
                <a:srgbClr val="FFFFFF"/>
              </a:clrFrom>
              <a:clrTo>
                <a:srgbClr val="FFFFFF">
                  <a:alpha val="0"/>
                </a:srgbClr>
              </a:clrTo>
            </a:clrChange>
          </a:blip>
          <a:srcRect/>
          <a:stretch>
            <a:fillRect/>
          </a:stretch>
        </p:blipFill>
        <p:spPr bwMode="auto">
          <a:xfrm>
            <a:off x="4572000" y="3786190"/>
            <a:ext cx="1428760" cy="476253"/>
          </a:xfrm>
          <a:prstGeom prst="rect">
            <a:avLst/>
          </a:prstGeom>
          <a:noFill/>
        </p:spPr>
      </p:pic>
      <p:pic>
        <p:nvPicPr>
          <p:cNvPr id="35" name="Picture 9"/>
          <p:cNvPicPr>
            <a:picLocks noChangeAspect="1" noChangeArrowheads="1"/>
          </p:cNvPicPr>
          <p:nvPr/>
        </p:nvPicPr>
        <p:blipFill>
          <a:blip r:embed="rId5">
            <a:clrChange>
              <a:clrFrom>
                <a:srgbClr val="FFFFFF"/>
              </a:clrFrom>
              <a:clrTo>
                <a:srgbClr val="FFFFFF">
                  <a:alpha val="0"/>
                </a:srgbClr>
              </a:clrTo>
            </a:clrChange>
          </a:blip>
          <a:srcRect/>
          <a:stretch>
            <a:fillRect/>
          </a:stretch>
        </p:blipFill>
        <p:spPr bwMode="auto">
          <a:xfrm>
            <a:off x="4429124" y="4786322"/>
            <a:ext cx="285752" cy="375989"/>
          </a:xfrm>
          <a:prstGeom prst="rect">
            <a:avLst/>
          </a:prstGeom>
          <a:noFill/>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3214678" y="357166"/>
            <a:ext cx="3071834" cy="369332"/>
          </a:xfrm>
          <a:prstGeom prst="rect">
            <a:avLst/>
          </a:prstGeom>
        </p:spPr>
        <p:txBody>
          <a:bodyPr wrap="square">
            <a:spAutoFit/>
          </a:bodyPr>
          <a:lstStyle/>
          <a:p>
            <a:pPr lvl="0"/>
            <a:r>
              <a:rPr lang="ru-RU" b="1" dirty="0" smtClean="0">
                <a:solidFill>
                  <a:prstClr val="black"/>
                </a:solidFill>
              </a:rPr>
              <a:t>3.3. Решение графически</a:t>
            </a:r>
            <a:endParaRPr lang="ru-RU" b="1" dirty="0">
              <a:solidFill>
                <a:prstClr val="black"/>
              </a:solidFill>
            </a:endParaRPr>
          </a:p>
        </p:txBody>
      </p:sp>
      <p:cxnSp>
        <p:nvCxnSpPr>
          <p:cNvPr id="5" name="Прямая соединительная линия 4"/>
          <p:cNvCxnSpPr/>
          <p:nvPr/>
        </p:nvCxnSpPr>
        <p:spPr>
          <a:xfrm rot="5400000">
            <a:off x="-785056" y="3285330"/>
            <a:ext cx="3500462" cy="73026"/>
          </a:xfrm>
          <a:prstGeom prst="line">
            <a:avLst/>
          </a:prstGeom>
          <a:ln w="25400"/>
        </p:spPr>
        <p:style>
          <a:lnRef idx="1">
            <a:schemeClr val="dk1"/>
          </a:lnRef>
          <a:fillRef idx="0">
            <a:schemeClr val="dk1"/>
          </a:fillRef>
          <a:effectRef idx="0">
            <a:schemeClr val="dk1"/>
          </a:effectRef>
          <a:fontRef idx="minor">
            <a:schemeClr val="tx1"/>
          </a:fontRef>
        </p:style>
      </p:cxnSp>
      <p:cxnSp>
        <p:nvCxnSpPr>
          <p:cNvPr id="8" name="Прямая со стрелкой 7"/>
          <p:cNvCxnSpPr/>
          <p:nvPr/>
        </p:nvCxnSpPr>
        <p:spPr>
          <a:xfrm rot="16200000" flipV="1">
            <a:off x="821505" y="1750207"/>
            <a:ext cx="357984" cy="794"/>
          </a:xfrm>
          <a:prstGeom prst="straightConnector1">
            <a:avLst/>
          </a:prstGeom>
          <a:ln w="28575">
            <a:tailEnd type="arrow"/>
          </a:ln>
        </p:spPr>
        <p:style>
          <a:lnRef idx="1">
            <a:schemeClr val="dk1"/>
          </a:lnRef>
          <a:fillRef idx="0">
            <a:schemeClr val="dk1"/>
          </a:fillRef>
          <a:effectRef idx="0">
            <a:schemeClr val="dk1"/>
          </a:effectRef>
          <a:fontRef idx="minor">
            <a:schemeClr val="tx1"/>
          </a:fontRef>
        </p:style>
      </p:cxnSp>
      <p:cxnSp>
        <p:nvCxnSpPr>
          <p:cNvPr id="12" name="Прямая соединительная линия 11"/>
          <p:cNvCxnSpPr/>
          <p:nvPr/>
        </p:nvCxnSpPr>
        <p:spPr>
          <a:xfrm>
            <a:off x="1000100" y="1857364"/>
            <a:ext cx="4857784" cy="1588"/>
          </a:xfrm>
          <a:prstGeom prst="line">
            <a:avLst/>
          </a:prstGeom>
        </p:spPr>
        <p:style>
          <a:lnRef idx="1">
            <a:schemeClr val="dk1"/>
          </a:lnRef>
          <a:fillRef idx="0">
            <a:schemeClr val="dk1"/>
          </a:fillRef>
          <a:effectRef idx="0">
            <a:schemeClr val="dk1"/>
          </a:effectRef>
          <a:fontRef idx="minor">
            <a:schemeClr val="tx1"/>
          </a:fontRef>
        </p:style>
      </p:cxnSp>
      <p:cxnSp>
        <p:nvCxnSpPr>
          <p:cNvPr id="14" name="Прямая соединительная линия 13"/>
          <p:cNvCxnSpPr/>
          <p:nvPr/>
        </p:nvCxnSpPr>
        <p:spPr>
          <a:xfrm flipV="1">
            <a:off x="928662" y="5000636"/>
            <a:ext cx="4357718" cy="71438"/>
          </a:xfrm>
          <a:prstGeom prst="line">
            <a:avLst/>
          </a:prstGeom>
        </p:spPr>
        <p:style>
          <a:lnRef idx="1">
            <a:schemeClr val="dk1"/>
          </a:lnRef>
          <a:fillRef idx="0">
            <a:schemeClr val="dk1"/>
          </a:fillRef>
          <a:effectRef idx="0">
            <a:schemeClr val="dk1"/>
          </a:effectRef>
          <a:fontRef idx="minor">
            <a:schemeClr val="tx1"/>
          </a:fontRef>
        </p:style>
      </p:cxnSp>
      <p:cxnSp>
        <p:nvCxnSpPr>
          <p:cNvPr id="16" name="Прямая соединительная линия 15"/>
          <p:cNvCxnSpPr/>
          <p:nvPr/>
        </p:nvCxnSpPr>
        <p:spPr>
          <a:xfrm rot="5400000" flipH="1" flipV="1">
            <a:off x="214282" y="2571744"/>
            <a:ext cx="3214710" cy="1785950"/>
          </a:xfrm>
          <a:prstGeom prst="line">
            <a:avLst/>
          </a:prstGeom>
        </p:spPr>
        <p:style>
          <a:lnRef idx="1">
            <a:schemeClr val="dk1"/>
          </a:lnRef>
          <a:fillRef idx="0">
            <a:schemeClr val="dk1"/>
          </a:fillRef>
          <a:effectRef idx="0">
            <a:schemeClr val="dk1"/>
          </a:effectRef>
          <a:fontRef idx="minor">
            <a:schemeClr val="tx1"/>
          </a:fontRef>
        </p:style>
      </p:cxnSp>
      <p:cxnSp>
        <p:nvCxnSpPr>
          <p:cNvPr id="18" name="Прямая соединительная линия 17"/>
          <p:cNvCxnSpPr/>
          <p:nvPr/>
        </p:nvCxnSpPr>
        <p:spPr>
          <a:xfrm rot="16200000" flipH="1">
            <a:off x="2071670" y="2500306"/>
            <a:ext cx="3143272" cy="1857388"/>
          </a:xfrm>
          <a:prstGeom prst="line">
            <a:avLst/>
          </a:prstGeom>
        </p:spPr>
        <p:style>
          <a:lnRef idx="1">
            <a:schemeClr val="dk1"/>
          </a:lnRef>
          <a:fillRef idx="0">
            <a:schemeClr val="dk1"/>
          </a:fillRef>
          <a:effectRef idx="0">
            <a:schemeClr val="dk1"/>
          </a:effectRef>
          <a:fontRef idx="minor">
            <a:schemeClr val="tx1"/>
          </a:fontRef>
        </p:style>
      </p:cxnSp>
      <p:cxnSp>
        <p:nvCxnSpPr>
          <p:cNvPr id="20" name="Прямая соединительная линия 19"/>
          <p:cNvCxnSpPr/>
          <p:nvPr/>
        </p:nvCxnSpPr>
        <p:spPr>
          <a:xfrm rot="16200000" flipH="1">
            <a:off x="714348" y="2143116"/>
            <a:ext cx="3214710" cy="2643206"/>
          </a:xfrm>
          <a:prstGeom prst="line">
            <a:avLst/>
          </a:prstGeom>
        </p:spPr>
        <p:style>
          <a:lnRef idx="1">
            <a:schemeClr val="dk1"/>
          </a:lnRef>
          <a:fillRef idx="0">
            <a:schemeClr val="dk1"/>
          </a:fillRef>
          <a:effectRef idx="0">
            <a:schemeClr val="dk1"/>
          </a:effectRef>
          <a:fontRef idx="minor">
            <a:schemeClr val="tx1"/>
          </a:fontRef>
        </p:style>
      </p:cxnSp>
      <p:cxnSp>
        <p:nvCxnSpPr>
          <p:cNvPr id="22" name="Прямая соединительная линия 21"/>
          <p:cNvCxnSpPr>
            <a:stCxn id="49" idx="0"/>
          </p:cNvCxnSpPr>
          <p:nvPr/>
        </p:nvCxnSpPr>
        <p:spPr>
          <a:xfrm rot="5400000" flipH="1" flipV="1">
            <a:off x="2982507" y="2411010"/>
            <a:ext cx="3214707" cy="2107422"/>
          </a:xfrm>
          <a:prstGeom prst="line">
            <a:avLst/>
          </a:prstGeom>
        </p:spPr>
        <p:style>
          <a:lnRef idx="1">
            <a:schemeClr val="dk1"/>
          </a:lnRef>
          <a:fillRef idx="0">
            <a:schemeClr val="dk1"/>
          </a:fillRef>
          <a:effectRef idx="0">
            <a:schemeClr val="dk1"/>
          </a:effectRef>
          <a:fontRef idx="minor">
            <a:schemeClr val="tx1"/>
          </a:fontRef>
        </p:style>
      </p:cxnSp>
      <p:sp>
        <p:nvSpPr>
          <p:cNvPr id="42" name="TextBox 41"/>
          <p:cNvSpPr txBox="1"/>
          <p:nvPr/>
        </p:nvSpPr>
        <p:spPr>
          <a:xfrm>
            <a:off x="714348" y="1643050"/>
            <a:ext cx="2214578" cy="369332"/>
          </a:xfrm>
          <a:prstGeom prst="rect">
            <a:avLst/>
          </a:prstGeom>
          <a:noFill/>
        </p:spPr>
        <p:txBody>
          <a:bodyPr wrap="square" rtlCol="0">
            <a:spAutoFit/>
          </a:bodyPr>
          <a:lstStyle/>
          <a:p>
            <a:r>
              <a:rPr lang="ru-RU" dirty="0" smtClean="0"/>
              <a:t>В</a:t>
            </a:r>
            <a:endParaRPr lang="ru-RU" dirty="0"/>
          </a:p>
        </p:txBody>
      </p:sp>
      <p:sp>
        <p:nvSpPr>
          <p:cNvPr id="43" name="TextBox 42"/>
          <p:cNvSpPr txBox="1"/>
          <p:nvPr/>
        </p:nvSpPr>
        <p:spPr>
          <a:xfrm>
            <a:off x="571472" y="5072074"/>
            <a:ext cx="490542" cy="369332"/>
          </a:xfrm>
          <a:prstGeom prst="rect">
            <a:avLst/>
          </a:prstGeom>
          <a:noFill/>
        </p:spPr>
        <p:txBody>
          <a:bodyPr wrap="square" rtlCol="0">
            <a:spAutoFit/>
          </a:bodyPr>
          <a:lstStyle/>
          <a:p>
            <a:r>
              <a:rPr lang="ru-RU" dirty="0" smtClean="0"/>
              <a:t>А</a:t>
            </a:r>
            <a:endParaRPr lang="ru-RU" dirty="0"/>
          </a:p>
        </p:txBody>
      </p:sp>
      <p:sp>
        <p:nvSpPr>
          <p:cNvPr id="44" name="TextBox 43"/>
          <p:cNvSpPr txBox="1"/>
          <p:nvPr/>
        </p:nvSpPr>
        <p:spPr>
          <a:xfrm>
            <a:off x="1857356" y="1428736"/>
            <a:ext cx="2214578" cy="369332"/>
          </a:xfrm>
          <a:prstGeom prst="rect">
            <a:avLst/>
          </a:prstGeom>
          <a:noFill/>
        </p:spPr>
        <p:txBody>
          <a:bodyPr wrap="square" rtlCol="0">
            <a:spAutoFit/>
          </a:bodyPr>
          <a:lstStyle/>
          <a:p>
            <a:r>
              <a:rPr lang="en-US" dirty="0" smtClean="0"/>
              <a:t>N</a:t>
            </a:r>
            <a:endParaRPr lang="ru-RU" dirty="0"/>
          </a:p>
        </p:txBody>
      </p:sp>
      <p:sp>
        <p:nvSpPr>
          <p:cNvPr id="45" name="TextBox 44"/>
          <p:cNvSpPr txBox="1"/>
          <p:nvPr/>
        </p:nvSpPr>
        <p:spPr>
          <a:xfrm>
            <a:off x="2500298" y="1428736"/>
            <a:ext cx="2214578" cy="369332"/>
          </a:xfrm>
          <a:prstGeom prst="rect">
            <a:avLst/>
          </a:prstGeom>
          <a:noFill/>
        </p:spPr>
        <p:txBody>
          <a:bodyPr wrap="square" rtlCol="0">
            <a:spAutoFit/>
          </a:bodyPr>
          <a:lstStyle/>
          <a:p>
            <a:r>
              <a:rPr lang="ru-RU" dirty="0" smtClean="0"/>
              <a:t>С</a:t>
            </a:r>
            <a:endParaRPr lang="ru-RU" dirty="0"/>
          </a:p>
        </p:txBody>
      </p:sp>
      <p:sp>
        <p:nvSpPr>
          <p:cNvPr id="47" name="TextBox 46"/>
          <p:cNvSpPr txBox="1"/>
          <p:nvPr/>
        </p:nvSpPr>
        <p:spPr>
          <a:xfrm>
            <a:off x="5286380" y="1428736"/>
            <a:ext cx="428628" cy="369332"/>
          </a:xfrm>
          <a:prstGeom prst="rect">
            <a:avLst/>
          </a:prstGeom>
          <a:noFill/>
        </p:spPr>
        <p:txBody>
          <a:bodyPr wrap="square" rtlCol="0">
            <a:spAutoFit/>
          </a:bodyPr>
          <a:lstStyle/>
          <a:p>
            <a:r>
              <a:rPr lang="ru-RU" dirty="0" smtClean="0"/>
              <a:t>М</a:t>
            </a:r>
            <a:endParaRPr lang="ru-RU" dirty="0"/>
          </a:p>
        </p:txBody>
      </p:sp>
      <p:sp>
        <p:nvSpPr>
          <p:cNvPr id="48" name="TextBox 47"/>
          <p:cNvSpPr txBox="1"/>
          <p:nvPr/>
        </p:nvSpPr>
        <p:spPr>
          <a:xfrm>
            <a:off x="4500562" y="5072074"/>
            <a:ext cx="500066" cy="369332"/>
          </a:xfrm>
          <a:prstGeom prst="rect">
            <a:avLst/>
          </a:prstGeom>
          <a:noFill/>
        </p:spPr>
        <p:txBody>
          <a:bodyPr wrap="square" rtlCol="0">
            <a:spAutoFit/>
          </a:bodyPr>
          <a:lstStyle/>
          <a:p>
            <a:r>
              <a:rPr lang="ru-RU" dirty="0" smtClean="0"/>
              <a:t>К</a:t>
            </a:r>
            <a:endParaRPr lang="ru-RU" dirty="0"/>
          </a:p>
        </p:txBody>
      </p:sp>
      <p:sp>
        <p:nvSpPr>
          <p:cNvPr id="49" name="TextBox 48"/>
          <p:cNvSpPr txBox="1"/>
          <p:nvPr/>
        </p:nvSpPr>
        <p:spPr>
          <a:xfrm>
            <a:off x="3357554" y="5072074"/>
            <a:ext cx="357190" cy="369332"/>
          </a:xfrm>
          <a:prstGeom prst="rect">
            <a:avLst/>
          </a:prstGeom>
          <a:noFill/>
        </p:spPr>
        <p:txBody>
          <a:bodyPr wrap="square" rtlCol="0">
            <a:spAutoFit/>
          </a:bodyPr>
          <a:lstStyle/>
          <a:p>
            <a:r>
              <a:rPr lang="en-US" dirty="0" smtClean="0"/>
              <a:t>D</a:t>
            </a:r>
            <a:endParaRPr lang="ru-RU" dirty="0"/>
          </a:p>
        </p:txBody>
      </p:sp>
      <p:sp>
        <p:nvSpPr>
          <p:cNvPr id="50" name="TextBox 49"/>
          <p:cNvSpPr txBox="1"/>
          <p:nvPr/>
        </p:nvSpPr>
        <p:spPr>
          <a:xfrm>
            <a:off x="1500166" y="2928934"/>
            <a:ext cx="2214578" cy="369332"/>
          </a:xfrm>
          <a:prstGeom prst="rect">
            <a:avLst/>
          </a:prstGeom>
          <a:noFill/>
        </p:spPr>
        <p:txBody>
          <a:bodyPr wrap="square" rtlCol="0">
            <a:spAutoFit/>
          </a:bodyPr>
          <a:lstStyle/>
          <a:p>
            <a:r>
              <a:rPr lang="ru-RU" dirty="0" smtClean="0"/>
              <a:t>О</a:t>
            </a:r>
            <a:endParaRPr lang="ru-RU" dirty="0"/>
          </a:p>
        </p:txBody>
      </p:sp>
      <p:sp>
        <p:nvSpPr>
          <p:cNvPr id="51" name="TextBox 50"/>
          <p:cNvSpPr txBox="1"/>
          <p:nvPr/>
        </p:nvSpPr>
        <p:spPr>
          <a:xfrm>
            <a:off x="4000496" y="5072074"/>
            <a:ext cx="214314" cy="369332"/>
          </a:xfrm>
          <a:prstGeom prst="rect">
            <a:avLst/>
          </a:prstGeom>
          <a:noFill/>
        </p:spPr>
        <p:txBody>
          <a:bodyPr wrap="square" rtlCol="0">
            <a:spAutoFit/>
          </a:bodyPr>
          <a:lstStyle/>
          <a:p>
            <a:r>
              <a:rPr lang="fr-MC" dirty="0" smtClean="0"/>
              <a:t>L</a:t>
            </a:r>
            <a:endParaRPr lang="ru-RU" dirty="0"/>
          </a:p>
        </p:txBody>
      </p:sp>
      <p:sp>
        <p:nvSpPr>
          <p:cNvPr id="52" name="TextBox 51"/>
          <p:cNvSpPr txBox="1"/>
          <p:nvPr/>
        </p:nvSpPr>
        <p:spPr>
          <a:xfrm>
            <a:off x="0" y="4357694"/>
            <a:ext cx="642942" cy="369332"/>
          </a:xfrm>
          <a:prstGeom prst="rect">
            <a:avLst/>
          </a:prstGeom>
          <a:noFill/>
        </p:spPr>
        <p:txBody>
          <a:bodyPr wrap="square" rtlCol="0">
            <a:spAutoFit/>
          </a:bodyPr>
          <a:lstStyle/>
          <a:p>
            <a:r>
              <a:rPr lang="fr-MC" dirty="0" smtClean="0"/>
              <a:t>400</a:t>
            </a:r>
            <a:endParaRPr lang="ru-RU" dirty="0"/>
          </a:p>
        </p:txBody>
      </p:sp>
      <p:sp>
        <p:nvSpPr>
          <p:cNvPr id="53" name="TextBox 52"/>
          <p:cNvSpPr txBox="1"/>
          <p:nvPr/>
        </p:nvSpPr>
        <p:spPr>
          <a:xfrm>
            <a:off x="4286248" y="3929066"/>
            <a:ext cx="2214578" cy="369332"/>
          </a:xfrm>
          <a:prstGeom prst="rect">
            <a:avLst/>
          </a:prstGeom>
          <a:noFill/>
        </p:spPr>
        <p:txBody>
          <a:bodyPr wrap="square" rtlCol="0">
            <a:spAutoFit/>
          </a:bodyPr>
          <a:lstStyle/>
          <a:p>
            <a:r>
              <a:rPr lang="fr-MC" dirty="0" smtClean="0"/>
              <a:t>R</a:t>
            </a:r>
            <a:endParaRPr lang="ru-RU" dirty="0"/>
          </a:p>
        </p:txBody>
      </p:sp>
      <p:cxnSp>
        <p:nvCxnSpPr>
          <p:cNvPr id="58" name="Прямая соединительная линия 57"/>
          <p:cNvCxnSpPr/>
          <p:nvPr/>
        </p:nvCxnSpPr>
        <p:spPr>
          <a:xfrm rot="5400000">
            <a:off x="1858150" y="1999446"/>
            <a:ext cx="285752" cy="1588"/>
          </a:xfrm>
          <a:prstGeom prst="line">
            <a:avLst/>
          </a:prstGeom>
        </p:spPr>
        <p:style>
          <a:lnRef idx="1">
            <a:schemeClr val="dk1"/>
          </a:lnRef>
          <a:fillRef idx="0">
            <a:schemeClr val="dk1"/>
          </a:fillRef>
          <a:effectRef idx="0">
            <a:schemeClr val="dk1"/>
          </a:effectRef>
          <a:fontRef idx="minor">
            <a:schemeClr val="tx1"/>
          </a:fontRef>
        </p:style>
      </p:cxnSp>
      <p:cxnSp>
        <p:nvCxnSpPr>
          <p:cNvPr id="59" name="Прямая соединительная линия 58"/>
          <p:cNvCxnSpPr/>
          <p:nvPr/>
        </p:nvCxnSpPr>
        <p:spPr>
          <a:xfrm rot="5400000">
            <a:off x="1858150" y="2356636"/>
            <a:ext cx="285752" cy="1588"/>
          </a:xfrm>
          <a:prstGeom prst="line">
            <a:avLst/>
          </a:prstGeom>
        </p:spPr>
        <p:style>
          <a:lnRef idx="1">
            <a:schemeClr val="dk1"/>
          </a:lnRef>
          <a:fillRef idx="0">
            <a:schemeClr val="dk1"/>
          </a:fillRef>
          <a:effectRef idx="0">
            <a:schemeClr val="dk1"/>
          </a:effectRef>
          <a:fontRef idx="minor">
            <a:schemeClr val="tx1"/>
          </a:fontRef>
        </p:style>
      </p:cxnSp>
      <p:cxnSp>
        <p:nvCxnSpPr>
          <p:cNvPr id="60" name="Прямая соединительная линия 59"/>
          <p:cNvCxnSpPr/>
          <p:nvPr/>
        </p:nvCxnSpPr>
        <p:spPr>
          <a:xfrm rot="5400000">
            <a:off x="1858150" y="2713826"/>
            <a:ext cx="285752" cy="1588"/>
          </a:xfrm>
          <a:prstGeom prst="line">
            <a:avLst/>
          </a:prstGeom>
        </p:spPr>
        <p:style>
          <a:lnRef idx="1">
            <a:schemeClr val="dk1"/>
          </a:lnRef>
          <a:fillRef idx="0">
            <a:schemeClr val="dk1"/>
          </a:fillRef>
          <a:effectRef idx="0">
            <a:schemeClr val="dk1"/>
          </a:effectRef>
          <a:fontRef idx="minor">
            <a:schemeClr val="tx1"/>
          </a:fontRef>
        </p:style>
      </p:cxnSp>
      <p:cxnSp>
        <p:nvCxnSpPr>
          <p:cNvPr id="61" name="Прямая соединительная линия 60"/>
          <p:cNvCxnSpPr/>
          <p:nvPr/>
        </p:nvCxnSpPr>
        <p:spPr>
          <a:xfrm rot="5400000">
            <a:off x="1858150" y="3285330"/>
            <a:ext cx="285752" cy="1588"/>
          </a:xfrm>
          <a:prstGeom prst="line">
            <a:avLst/>
          </a:prstGeom>
        </p:spPr>
        <p:style>
          <a:lnRef idx="1">
            <a:schemeClr val="dk1"/>
          </a:lnRef>
          <a:fillRef idx="0">
            <a:schemeClr val="dk1"/>
          </a:fillRef>
          <a:effectRef idx="0">
            <a:schemeClr val="dk1"/>
          </a:effectRef>
          <a:fontRef idx="minor">
            <a:schemeClr val="tx1"/>
          </a:fontRef>
        </p:style>
      </p:cxnSp>
      <p:cxnSp>
        <p:nvCxnSpPr>
          <p:cNvPr id="62" name="Прямая соединительная линия 61"/>
          <p:cNvCxnSpPr/>
          <p:nvPr/>
        </p:nvCxnSpPr>
        <p:spPr>
          <a:xfrm rot="5400000">
            <a:off x="1858150" y="3928272"/>
            <a:ext cx="285752" cy="1588"/>
          </a:xfrm>
          <a:prstGeom prst="line">
            <a:avLst/>
          </a:prstGeom>
        </p:spPr>
        <p:style>
          <a:lnRef idx="1">
            <a:schemeClr val="dk1"/>
          </a:lnRef>
          <a:fillRef idx="0">
            <a:schemeClr val="dk1"/>
          </a:fillRef>
          <a:effectRef idx="0">
            <a:schemeClr val="dk1"/>
          </a:effectRef>
          <a:fontRef idx="minor">
            <a:schemeClr val="tx1"/>
          </a:fontRef>
        </p:style>
      </p:cxnSp>
      <p:cxnSp>
        <p:nvCxnSpPr>
          <p:cNvPr id="63" name="Прямая соединительная линия 62"/>
          <p:cNvCxnSpPr/>
          <p:nvPr/>
        </p:nvCxnSpPr>
        <p:spPr>
          <a:xfrm rot="5400000">
            <a:off x="1858150" y="4285462"/>
            <a:ext cx="285752" cy="1588"/>
          </a:xfrm>
          <a:prstGeom prst="line">
            <a:avLst/>
          </a:prstGeom>
        </p:spPr>
        <p:style>
          <a:lnRef idx="1">
            <a:schemeClr val="dk1"/>
          </a:lnRef>
          <a:fillRef idx="0">
            <a:schemeClr val="dk1"/>
          </a:fillRef>
          <a:effectRef idx="0">
            <a:schemeClr val="dk1"/>
          </a:effectRef>
          <a:fontRef idx="minor">
            <a:schemeClr val="tx1"/>
          </a:fontRef>
        </p:style>
      </p:cxnSp>
      <p:cxnSp>
        <p:nvCxnSpPr>
          <p:cNvPr id="64" name="Прямая соединительная линия 63"/>
          <p:cNvCxnSpPr/>
          <p:nvPr/>
        </p:nvCxnSpPr>
        <p:spPr>
          <a:xfrm rot="5400000">
            <a:off x="1858150" y="4856966"/>
            <a:ext cx="285752" cy="1588"/>
          </a:xfrm>
          <a:prstGeom prst="line">
            <a:avLst/>
          </a:prstGeom>
        </p:spPr>
        <p:style>
          <a:lnRef idx="1">
            <a:schemeClr val="dk1"/>
          </a:lnRef>
          <a:fillRef idx="0">
            <a:schemeClr val="dk1"/>
          </a:fillRef>
          <a:effectRef idx="0">
            <a:schemeClr val="dk1"/>
          </a:effectRef>
          <a:fontRef idx="minor">
            <a:schemeClr val="tx1"/>
          </a:fontRef>
        </p:style>
      </p:cxnSp>
      <p:cxnSp>
        <p:nvCxnSpPr>
          <p:cNvPr id="65" name="Прямая соединительная линия 64"/>
          <p:cNvCxnSpPr/>
          <p:nvPr/>
        </p:nvCxnSpPr>
        <p:spPr>
          <a:xfrm rot="5400000">
            <a:off x="2572530" y="1999446"/>
            <a:ext cx="285752" cy="1588"/>
          </a:xfrm>
          <a:prstGeom prst="line">
            <a:avLst/>
          </a:prstGeom>
        </p:spPr>
        <p:style>
          <a:lnRef idx="1">
            <a:schemeClr val="dk1"/>
          </a:lnRef>
          <a:fillRef idx="0">
            <a:schemeClr val="dk1"/>
          </a:fillRef>
          <a:effectRef idx="0">
            <a:schemeClr val="dk1"/>
          </a:effectRef>
          <a:fontRef idx="minor">
            <a:schemeClr val="tx1"/>
          </a:fontRef>
        </p:style>
      </p:cxnSp>
      <p:cxnSp>
        <p:nvCxnSpPr>
          <p:cNvPr id="66" name="Прямая соединительная линия 65"/>
          <p:cNvCxnSpPr/>
          <p:nvPr/>
        </p:nvCxnSpPr>
        <p:spPr>
          <a:xfrm rot="5400000">
            <a:off x="2572530" y="4856966"/>
            <a:ext cx="285752" cy="1588"/>
          </a:xfrm>
          <a:prstGeom prst="line">
            <a:avLst/>
          </a:prstGeom>
        </p:spPr>
        <p:style>
          <a:lnRef idx="1">
            <a:schemeClr val="dk1"/>
          </a:lnRef>
          <a:fillRef idx="0">
            <a:schemeClr val="dk1"/>
          </a:fillRef>
          <a:effectRef idx="0">
            <a:schemeClr val="dk1"/>
          </a:effectRef>
          <a:fontRef idx="minor">
            <a:schemeClr val="tx1"/>
          </a:fontRef>
        </p:style>
      </p:cxnSp>
      <p:cxnSp>
        <p:nvCxnSpPr>
          <p:cNvPr id="67" name="Прямая соединительная линия 66"/>
          <p:cNvCxnSpPr/>
          <p:nvPr/>
        </p:nvCxnSpPr>
        <p:spPr>
          <a:xfrm rot="5400000">
            <a:off x="2572530" y="4571214"/>
            <a:ext cx="285752" cy="1588"/>
          </a:xfrm>
          <a:prstGeom prst="line">
            <a:avLst/>
          </a:prstGeom>
        </p:spPr>
        <p:style>
          <a:lnRef idx="1">
            <a:schemeClr val="dk1"/>
          </a:lnRef>
          <a:fillRef idx="0">
            <a:schemeClr val="dk1"/>
          </a:fillRef>
          <a:effectRef idx="0">
            <a:schemeClr val="dk1"/>
          </a:effectRef>
          <a:fontRef idx="minor">
            <a:schemeClr val="tx1"/>
          </a:fontRef>
        </p:style>
      </p:cxnSp>
      <p:cxnSp>
        <p:nvCxnSpPr>
          <p:cNvPr id="68" name="Прямая соединительная линия 67"/>
          <p:cNvCxnSpPr/>
          <p:nvPr/>
        </p:nvCxnSpPr>
        <p:spPr>
          <a:xfrm rot="5400000">
            <a:off x="2572530" y="4214024"/>
            <a:ext cx="285752" cy="1588"/>
          </a:xfrm>
          <a:prstGeom prst="line">
            <a:avLst/>
          </a:prstGeom>
        </p:spPr>
        <p:style>
          <a:lnRef idx="1">
            <a:schemeClr val="dk1"/>
          </a:lnRef>
          <a:fillRef idx="0">
            <a:schemeClr val="dk1"/>
          </a:fillRef>
          <a:effectRef idx="0">
            <a:schemeClr val="dk1"/>
          </a:effectRef>
          <a:fontRef idx="minor">
            <a:schemeClr val="tx1"/>
          </a:fontRef>
        </p:style>
      </p:cxnSp>
      <p:cxnSp>
        <p:nvCxnSpPr>
          <p:cNvPr id="69" name="Прямая соединительная линия 68"/>
          <p:cNvCxnSpPr/>
          <p:nvPr/>
        </p:nvCxnSpPr>
        <p:spPr>
          <a:xfrm rot="5400000">
            <a:off x="2572530" y="3856834"/>
            <a:ext cx="285752" cy="1588"/>
          </a:xfrm>
          <a:prstGeom prst="line">
            <a:avLst/>
          </a:prstGeom>
        </p:spPr>
        <p:style>
          <a:lnRef idx="1">
            <a:schemeClr val="dk1"/>
          </a:lnRef>
          <a:fillRef idx="0">
            <a:schemeClr val="dk1"/>
          </a:fillRef>
          <a:effectRef idx="0">
            <a:schemeClr val="dk1"/>
          </a:effectRef>
          <a:fontRef idx="minor">
            <a:schemeClr val="tx1"/>
          </a:fontRef>
        </p:style>
      </p:cxnSp>
      <p:cxnSp>
        <p:nvCxnSpPr>
          <p:cNvPr id="70" name="Прямая соединительная линия 69"/>
          <p:cNvCxnSpPr/>
          <p:nvPr/>
        </p:nvCxnSpPr>
        <p:spPr>
          <a:xfrm rot="5400000">
            <a:off x="2572530" y="3499644"/>
            <a:ext cx="285752" cy="1588"/>
          </a:xfrm>
          <a:prstGeom prst="line">
            <a:avLst/>
          </a:prstGeom>
        </p:spPr>
        <p:style>
          <a:lnRef idx="1">
            <a:schemeClr val="dk1"/>
          </a:lnRef>
          <a:fillRef idx="0">
            <a:schemeClr val="dk1"/>
          </a:fillRef>
          <a:effectRef idx="0">
            <a:schemeClr val="dk1"/>
          </a:effectRef>
          <a:fontRef idx="minor">
            <a:schemeClr val="tx1"/>
          </a:fontRef>
        </p:style>
      </p:cxnSp>
      <p:cxnSp>
        <p:nvCxnSpPr>
          <p:cNvPr id="71" name="Прямая соединительная линия 70"/>
          <p:cNvCxnSpPr/>
          <p:nvPr/>
        </p:nvCxnSpPr>
        <p:spPr>
          <a:xfrm rot="5400000">
            <a:off x="2572530" y="3142454"/>
            <a:ext cx="285752" cy="1588"/>
          </a:xfrm>
          <a:prstGeom prst="line">
            <a:avLst/>
          </a:prstGeom>
        </p:spPr>
        <p:style>
          <a:lnRef idx="1">
            <a:schemeClr val="dk1"/>
          </a:lnRef>
          <a:fillRef idx="0">
            <a:schemeClr val="dk1"/>
          </a:fillRef>
          <a:effectRef idx="0">
            <a:schemeClr val="dk1"/>
          </a:effectRef>
          <a:fontRef idx="minor">
            <a:schemeClr val="tx1"/>
          </a:fontRef>
        </p:style>
      </p:cxnSp>
      <p:cxnSp>
        <p:nvCxnSpPr>
          <p:cNvPr id="72" name="Прямая соединительная линия 71"/>
          <p:cNvCxnSpPr/>
          <p:nvPr/>
        </p:nvCxnSpPr>
        <p:spPr>
          <a:xfrm rot="5400000">
            <a:off x="2572530" y="2785264"/>
            <a:ext cx="285752" cy="1588"/>
          </a:xfrm>
          <a:prstGeom prst="line">
            <a:avLst/>
          </a:prstGeom>
        </p:spPr>
        <p:style>
          <a:lnRef idx="1">
            <a:schemeClr val="dk1"/>
          </a:lnRef>
          <a:fillRef idx="0">
            <a:schemeClr val="dk1"/>
          </a:fillRef>
          <a:effectRef idx="0">
            <a:schemeClr val="dk1"/>
          </a:effectRef>
          <a:fontRef idx="minor">
            <a:schemeClr val="tx1"/>
          </a:fontRef>
        </p:style>
      </p:cxnSp>
      <p:cxnSp>
        <p:nvCxnSpPr>
          <p:cNvPr id="76" name="Прямая соединительная линия 75"/>
          <p:cNvCxnSpPr/>
          <p:nvPr/>
        </p:nvCxnSpPr>
        <p:spPr>
          <a:xfrm rot="5400000">
            <a:off x="2572530" y="2428074"/>
            <a:ext cx="285752" cy="1588"/>
          </a:xfrm>
          <a:prstGeom prst="line">
            <a:avLst/>
          </a:prstGeom>
        </p:spPr>
        <p:style>
          <a:lnRef idx="1">
            <a:schemeClr val="dk1"/>
          </a:lnRef>
          <a:fillRef idx="0">
            <a:schemeClr val="dk1"/>
          </a:fillRef>
          <a:effectRef idx="0">
            <a:schemeClr val="dk1"/>
          </a:effectRef>
          <a:fontRef idx="minor">
            <a:schemeClr val="tx1"/>
          </a:fontRef>
        </p:style>
      </p:cxnSp>
      <p:sp>
        <p:nvSpPr>
          <p:cNvPr id="27650"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pic>
        <p:nvPicPr>
          <p:cNvPr id="27649" name="Picture 1"/>
          <p:cNvPicPr>
            <a:picLocks noChangeAspect="1" noChangeArrowheads="1"/>
          </p:cNvPicPr>
          <p:nvPr/>
        </p:nvPicPr>
        <p:blipFill>
          <a:blip r:embed="rId2">
            <a:clrChange>
              <a:clrFrom>
                <a:srgbClr val="FFFFFF"/>
              </a:clrFrom>
              <a:clrTo>
                <a:srgbClr val="FFFFFF">
                  <a:alpha val="0"/>
                </a:srgbClr>
              </a:clrTo>
            </a:clrChange>
          </a:blip>
          <a:srcRect/>
          <a:stretch>
            <a:fillRect/>
          </a:stretch>
        </p:blipFill>
        <p:spPr bwMode="auto">
          <a:xfrm>
            <a:off x="2000232" y="5214950"/>
            <a:ext cx="190500" cy="238125"/>
          </a:xfrm>
          <a:prstGeom prst="rect">
            <a:avLst/>
          </a:prstGeom>
          <a:noFill/>
        </p:spPr>
      </p:pic>
      <p:sp>
        <p:nvSpPr>
          <p:cNvPr id="27652"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cxnSp>
        <p:nvCxnSpPr>
          <p:cNvPr id="87" name="Прямая соединительная линия 86"/>
          <p:cNvCxnSpPr/>
          <p:nvPr/>
        </p:nvCxnSpPr>
        <p:spPr>
          <a:xfrm rot="5400000">
            <a:off x="4001290" y="2070884"/>
            <a:ext cx="285752" cy="1588"/>
          </a:xfrm>
          <a:prstGeom prst="line">
            <a:avLst/>
          </a:prstGeom>
        </p:spPr>
        <p:style>
          <a:lnRef idx="1">
            <a:schemeClr val="dk1"/>
          </a:lnRef>
          <a:fillRef idx="0">
            <a:schemeClr val="dk1"/>
          </a:fillRef>
          <a:effectRef idx="0">
            <a:schemeClr val="dk1"/>
          </a:effectRef>
          <a:fontRef idx="minor">
            <a:schemeClr val="tx1"/>
          </a:fontRef>
        </p:style>
      </p:cxnSp>
      <p:cxnSp>
        <p:nvCxnSpPr>
          <p:cNvPr id="88" name="Прямая соединительная линия 87"/>
          <p:cNvCxnSpPr/>
          <p:nvPr/>
        </p:nvCxnSpPr>
        <p:spPr>
          <a:xfrm rot="5400000">
            <a:off x="4001290" y="2570950"/>
            <a:ext cx="285752" cy="1588"/>
          </a:xfrm>
          <a:prstGeom prst="line">
            <a:avLst/>
          </a:prstGeom>
        </p:spPr>
        <p:style>
          <a:lnRef idx="1">
            <a:schemeClr val="dk1"/>
          </a:lnRef>
          <a:fillRef idx="0">
            <a:schemeClr val="dk1"/>
          </a:fillRef>
          <a:effectRef idx="0">
            <a:schemeClr val="dk1"/>
          </a:effectRef>
          <a:fontRef idx="minor">
            <a:schemeClr val="tx1"/>
          </a:fontRef>
        </p:style>
      </p:cxnSp>
      <p:cxnSp>
        <p:nvCxnSpPr>
          <p:cNvPr id="89" name="Прямая соединительная линия 88"/>
          <p:cNvCxnSpPr/>
          <p:nvPr/>
        </p:nvCxnSpPr>
        <p:spPr>
          <a:xfrm rot="5400000">
            <a:off x="4001290" y="3071016"/>
            <a:ext cx="285752" cy="1588"/>
          </a:xfrm>
          <a:prstGeom prst="line">
            <a:avLst/>
          </a:prstGeom>
        </p:spPr>
        <p:style>
          <a:lnRef idx="1">
            <a:schemeClr val="dk1"/>
          </a:lnRef>
          <a:fillRef idx="0">
            <a:schemeClr val="dk1"/>
          </a:fillRef>
          <a:effectRef idx="0">
            <a:schemeClr val="dk1"/>
          </a:effectRef>
          <a:fontRef idx="minor">
            <a:schemeClr val="tx1"/>
          </a:fontRef>
        </p:style>
      </p:cxnSp>
      <p:cxnSp>
        <p:nvCxnSpPr>
          <p:cNvPr id="90" name="Прямая соединительная линия 89"/>
          <p:cNvCxnSpPr/>
          <p:nvPr/>
        </p:nvCxnSpPr>
        <p:spPr>
          <a:xfrm rot="5400000">
            <a:off x="4001290" y="3571082"/>
            <a:ext cx="285752" cy="1588"/>
          </a:xfrm>
          <a:prstGeom prst="line">
            <a:avLst/>
          </a:prstGeom>
        </p:spPr>
        <p:style>
          <a:lnRef idx="1">
            <a:schemeClr val="dk1"/>
          </a:lnRef>
          <a:fillRef idx="0">
            <a:schemeClr val="dk1"/>
          </a:fillRef>
          <a:effectRef idx="0">
            <a:schemeClr val="dk1"/>
          </a:effectRef>
          <a:fontRef idx="minor">
            <a:schemeClr val="tx1"/>
          </a:fontRef>
        </p:style>
      </p:cxnSp>
      <p:cxnSp>
        <p:nvCxnSpPr>
          <p:cNvPr id="91" name="Прямая соединительная линия 90"/>
          <p:cNvCxnSpPr/>
          <p:nvPr/>
        </p:nvCxnSpPr>
        <p:spPr>
          <a:xfrm rot="5400000">
            <a:off x="4001290" y="3928272"/>
            <a:ext cx="285752" cy="1588"/>
          </a:xfrm>
          <a:prstGeom prst="line">
            <a:avLst/>
          </a:prstGeom>
        </p:spPr>
        <p:style>
          <a:lnRef idx="1">
            <a:schemeClr val="dk1"/>
          </a:lnRef>
          <a:fillRef idx="0">
            <a:schemeClr val="dk1"/>
          </a:fillRef>
          <a:effectRef idx="0">
            <a:schemeClr val="dk1"/>
          </a:effectRef>
          <a:fontRef idx="minor">
            <a:schemeClr val="tx1"/>
          </a:fontRef>
        </p:style>
      </p:cxnSp>
      <p:cxnSp>
        <p:nvCxnSpPr>
          <p:cNvPr id="92" name="Прямая соединительная линия 91"/>
          <p:cNvCxnSpPr/>
          <p:nvPr/>
        </p:nvCxnSpPr>
        <p:spPr>
          <a:xfrm rot="5400000">
            <a:off x="3429786" y="3071016"/>
            <a:ext cx="285752" cy="1588"/>
          </a:xfrm>
          <a:prstGeom prst="line">
            <a:avLst/>
          </a:prstGeom>
        </p:spPr>
        <p:style>
          <a:lnRef idx="1">
            <a:schemeClr val="dk1"/>
          </a:lnRef>
          <a:fillRef idx="0">
            <a:schemeClr val="dk1"/>
          </a:fillRef>
          <a:effectRef idx="0">
            <a:schemeClr val="dk1"/>
          </a:effectRef>
          <a:fontRef idx="minor">
            <a:schemeClr val="tx1"/>
          </a:fontRef>
        </p:style>
      </p:cxnSp>
      <p:cxnSp>
        <p:nvCxnSpPr>
          <p:cNvPr id="93" name="Прямая соединительная линия 92"/>
          <p:cNvCxnSpPr/>
          <p:nvPr/>
        </p:nvCxnSpPr>
        <p:spPr>
          <a:xfrm rot="5400000">
            <a:off x="3429786" y="2285198"/>
            <a:ext cx="285752" cy="1588"/>
          </a:xfrm>
          <a:prstGeom prst="line">
            <a:avLst/>
          </a:prstGeom>
        </p:spPr>
        <p:style>
          <a:lnRef idx="1">
            <a:schemeClr val="dk1"/>
          </a:lnRef>
          <a:fillRef idx="0">
            <a:schemeClr val="dk1"/>
          </a:fillRef>
          <a:effectRef idx="0">
            <a:schemeClr val="dk1"/>
          </a:effectRef>
          <a:fontRef idx="minor">
            <a:schemeClr val="tx1"/>
          </a:fontRef>
        </p:style>
      </p:cxnSp>
      <p:cxnSp>
        <p:nvCxnSpPr>
          <p:cNvPr id="94" name="Прямая соединительная линия 93"/>
          <p:cNvCxnSpPr/>
          <p:nvPr/>
        </p:nvCxnSpPr>
        <p:spPr>
          <a:xfrm rot="5400000">
            <a:off x="3429786" y="1999446"/>
            <a:ext cx="285752" cy="1588"/>
          </a:xfrm>
          <a:prstGeom prst="line">
            <a:avLst/>
          </a:prstGeom>
        </p:spPr>
        <p:style>
          <a:lnRef idx="1">
            <a:schemeClr val="dk1"/>
          </a:lnRef>
          <a:fillRef idx="0">
            <a:schemeClr val="dk1"/>
          </a:fillRef>
          <a:effectRef idx="0">
            <a:schemeClr val="dk1"/>
          </a:effectRef>
          <a:fontRef idx="minor">
            <a:schemeClr val="tx1"/>
          </a:fontRef>
        </p:style>
      </p:cxnSp>
      <p:cxnSp>
        <p:nvCxnSpPr>
          <p:cNvPr id="95" name="Прямая соединительная линия 94"/>
          <p:cNvCxnSpPr/>
          <p:nvPr/>
        </p:nvCxnSpPr>
        <p:spPr>
          <a:xfrm rot="5400000">
            <a:off x="3929852" y="4785528"/>
            <a:ext cx="285752" cy="1588"/>
          </a:xfrm>
          <a:prstGeom prst="line">
            <a:avLst/>
          </a:prstGeom>
        </p:spPr>
        <p:style>
          <a:lnRef idx="1">
            <a:schemeClr val="dk1"/>
          </a:lnRef>
          <a:fillRef idx="0">
            <a:schemeClr val="dk1"/>
          </a:fillRef>
          <a:effectRef idx="0">
            <a:schemeClr val="dk1"/>
          </a:effectRef>
          <a:fontRef idx="minor">
            <a:schemeClr val="tx1"/>
          </a:fontRef>
        </p:style>
      </p:cxnSp>
      <p:cxnSp>
        <p:nvCxnSpPr>
          <p:cNvPr id="96" name="Прямая соединительная линия 95"/>
          <p:cNvCxnSpPr/>
          <p:nvPr/>
        </p:nvCxnSpPr>
        <p:spPr>
          <a:xfrm rot="5400000">
            <a:off x="3429786" y="2642388"/>
            <a:ext cx="285752" cy="1588"/>
          </a:xfrm>
          <a:prstGeom prst="line">
            <a:avLst/>
          </a:prstGeom>
        </p:spPr>
        <p:style>
          <a:lnRef idx="1">
            <a:schemeClr val="dk1"/>
          </a:lnRef>
          <a:fillRef idx="0">
            <a:schemeClr val="dk1"/>
          </a:fillRef>
          <a:effectRef idx="0">
            <a:schemeClr val="dk1"/>
          </a:effectRef>
          <a:fontRef idx="minor">
            <a:schemeClr val="tx1"/>
          </a:fontRef>
        </p:style>
      </p:cxnSp>
      <p:cxnSp>
        <p:nvCxnSpPr>
          <p:cNvPr id="97" name="Прямая соединительная линия 96"/>
          <p:cNvCxnSpPr/>
          <p:nvPr/>
        </p:nvCxnSpPr>
        <p:spPr>
          <a:xfrm rot="5400000">
            <a:off x="3429786" y="3571082"/>
            <a:ext cx="285752" cy="1588"/>
          </a:xfrm>
          <a:prstGeom prst="line">
            <a:avLst/>
          </a:prstGeom>
        </p:spPr>
        <p:style>
          <a:lnRef idx="1">
            <a:schemeClr val="dk1"/>
          </a:lnRef>
          <a:fillRef idx="0">
            <a:schemeClr val="dk1"/>
          </a:fillRef>
          <a:effectRef idx="0">
            <a:schemeClr val="dk1"/>
          </a:effectRef>
          <a:fontRef idx="minor">
            <a:schemeClr val="tx1"/>
          </a:fontRef>
        </p:style>
      </p:cxnSp>
      <p:cxnSp>
        <p:nvCxnSpPr>
          <p:cNvPr id="98" name="Прямая соединительная линия 97"/>
          <p:cNvCxnSpPr/>
          <p:nvPr/>
        </p:nvCxnSpPr>
        <p:spPr>
          <a:xfrm rot="5400000">
            <a:off x="3429786" y="3999710"/>
            <a:ext cx="285752" cy="1588"/>
          </a:xfrm>
          <a:prstGeom prst="line">
            <a:avLst/>
          </a:prstGeom>
        </p:spPr>
        <p:style>
          <a:lnRef idx="1">
            <a:schemeClr val="dk1"/>
          </a:lnRef>
          <a:fillRef idx="0">
            <a:schemeClr val="dk1"/>
          </a:fillRef>
          <a:effectRef idx="0">
            <a:schemeClr val="dk1"/>
          </a:effectRef>
          <a:fontRef idx="minor">
            <a:schemeClr val="tx1"/>
          </a:fontRef>
        </p:style>
      </p:cxnSp>
      <p:cxnSp>
        <p:nvCxnSpPr>
          <p:cNvPr id="99" name="Прямая соединительная линия 98"/>
          <p:cNvCxnSpPr/>
          <p:nvPr/>
        </p:nvCxnSpPr>
        <p:spPr>
          <a:xfrm rot="5400000">
            <a:off x="3429786" y="4356900"/>
            <a:ext cx="285752" cy="1588"/>
          </a:xfrm>
          <a:prstGeom prst="line">
            <a:avLst/>
          </a:prstGeom>
        </p:spPr>
        <p:style>
          <a:lnRef idx="1">
            <a:schemeClr val="dk1"/>
          </a:lnRef>
          <a:fillRef idx="0">
            <a:schemeClr val="dk1"/>
          </a:fillRef>
          <a:effectRef idx="0">
            <a:schemeClr val="dk1"/>
          </a:effectRef>
          <a:fontRef idx="minor">
            <a:schemeClr val="tx1"/>
          </a:fontRef>
        </p:style>
      </p:cxnSp>
      <p:cxnSp>
        <p:nvCxnSpPr>
          <p:cNvPr id="100" name="Прямая соединительная линия 99"/>
          <p:cNvCxnSpPr/>
          <p:nvPr/>
        </p:nvCxnSpPr>
        <p:spPr>
          <a:xfrm rot="5400000">
            <a:off x="3429786" y="4785528"/>
            <a:ext cx="285752" cy="1588"/>
          </a:xfrm>
          <a:prstGeom prst="line">
            <a:avLst/>
          </a:prstGeom>
        </p:spPr>
        <p:style>
          <a:lnRef idx="1">
            <a:schemeClr val="dk1"/>
          </a:lnRef>
          <a:fillRef idx="0">
            <a:schemeClr val="dk1"/>
          </a:fillRef>
          <a:effectRef idx="0">
            <a:schemeClr val="dk1"/>
          </a:effectRef>
          <a:fontRef idx="minor">
            <a:schemeClr val="tx1"/>
          </a:fontRef>
        </p:style>
      </p:cxnSp>
      <p:cxnSp>
        <p:nvCxnSpPr>
          <p:cNvPr id="102" name="Прямая соединительная линия 101"/>
          <p:cNvCxnSpPr/>
          <p:nvPr/>
        </p:nvCxnSpPr>
        <p:spPr>
          <a:xfrm>
            <a:off x="857224" y="4143380"/>
            <a:ext cx="285752" cy="1588"/>
          </a:xfrm>
          <a:prstGeom prst="line">
            <a:avLst/>
          </a:prstGeom>
        </p:spPr>
        <p:style>
          <a:lnRef idx="1">
            <a:schemeClr val="dk1"/>
          </a:lnRef>
          <a:fillRef idx="0">
            <a:schemeClr val="dk1"/>
          </a:fillRef>
          <a:effectRef idx="0">
            <a:schemeClr val="dk1"/>
          </a:effectRef>
          <a:fontRef idx="minor">
            <a:schemeClr val="tx1"/>
          </a:fontRef>
        </p:style>
      </p:cxnSp>
      <p:cxnSp>
        <p:nvCxnSpPr>
          <p:cNvPr id="104" name="Прямая соединительная линия 103"/>
          <p:cNvCxnSpPr/>
          <p:nvPr/>
        </p:nvCxnSpPr>
        <p:spPr>
          <a:xfrm>
            <a:off x="857224" y="3000372"/>
            <a:ext cx="214314" cy="1588"/>
          </a:xfrm>
          <a:prstGeom prst="line">
            <a:avLst/>
          </a:prstGeom>
        </p:spPr>
        <p:style>
          <a:lnRef idx="1">
            <a:schemeClr val="dk1"/>
          </a:lnRef>
          <a:fillRef idx="0">
            <a:schemeClr val="dk1"/>
          </a:fillRef>
          <a:effectRef idx="0">
            <a:schemeClr val="dk1"/>
          </a:effectRef>
          <a:fontRef idx="minor">
            <a:schemeClr val="tx1"/>
          </a:fontRef>
        </p:style>
      </p:cxnSp>
      <p:sp>
        <p:nvSpPr>
          <p:cNvPr id="106" name="TextBox 105"/>
          <p:cNvSpPr txBox="1"/>
          <p:nvPr/>
        </p:nvSpPr>
        <p:spPr>
          <a:xfrm>
            <a:off x="0" y="2357430"/>
            <a:ext cx="785818" cy="369332"/>
          </a:xfrm>
          <a:prstGeom prst="rect">
            <a:avLst/>
          </a:prstGeom>
          <a:noFill/>
        </p:spPr>
        <p:txBody>
          <a:bodyPr wrap="square" rtlCol="0">
            <a:spAutoFit/>
          </a:bodyPr>
          <a:lstStyle/>
          <a:p>
            <a:r>
              <a:rPr lang="fr-MC" dirty="0" smtClean="0"/>
              <a:t>720</a:t>
            </a:r>
            <a:endParaRPr lang="ru-RU" dirty="0"/>
          </a:p>
        </p:txBody>
      </p:sp>
      <p:sp>
        <p:nvSpPr>
          <p:cNvPr id="110" name="TextBox 109"/>
          <p:cNvSpPr txBox="1"/>
          <p:nvPr/>
        </p:nvSpPr>
        <p:spPr>
          <a:xfrm>
            <a:off x="6357950" y="2428868"/>
            <a:ext cx="142876" cy="369332"/>
          </a:xfrm>
          <a:prstGeom prst="rect">
            <a:avLst/>
          </a:prstGeom>
          <a:noFill/>
        </p:spPr>
        <p:txBody>
          <a:bodyPr wrap="square" rtlCol="0">
            <a:spAutoFit/>
          </a:bodyPr>
          <a:lstStyle/>
          <a:p>
            <a:endParaRPr lang="ru-RU" dirty="0"/>
          </a:p>
        </p:txBody>
      </p:sp>
      <p:sp>
        <p:nvSpPr>
          <p:cNvPr id="111" name="TextBox 110"/>
          <p:cNvSpPr txBox="1"/>
          <p:nvPr/>
        </p:nvSpPr>
        <p:spPr>
          <a:xfrm>
            <a:off x="285720" y="3357562"/>
            <a:ext cx="633418" cy="369332"/>
          </a:xfrm>
          <a:prstGeom prst="rect">
            <a:avLst/>
          </a:prstGeom>
          <a:noFill/>
        </p:spPr>
        <p:txBody>
          <a:bodyPr wrap="square" rtlCol="0">
            <a:spAutoFit/>
          </a:bodyPr>
          <a:lstStyle/>
          <a:p>
            <a:r>
              <a:rPr lang="ru-RU" dirty="0" smtClean="0"/>
              <a:t>?</a:t>
            </a:r>
          </a:p>
        </p:txBody>
      </p:sp>
      <p:sp>
        <p:nvSpPr>
          <p:cNvPr id="112" name="Левая фигурная скобка 111"/>
          <p:cNvSpPr/>
          <p:nvPr/>
        </p:nvSpPr>
        <p:spPr>
          <a:xfrm>
            <a:off x="642910" y="1928802"/>
            <a:ext cx="285752" cy="857256"/>
          </a:xfrm>
          <a:prstGeom prst="leftBrace">
            <a:avLst>
              <a:gd name="adj1" fmla="val 8333"/>
              <a:gd name="adj2" fmla="val 55714"/>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sp>
        <p:nvSpPr>
          <p:cNvPr id="113" name="Левая фигурная скобка 112"/>
          <p:cNvSpPr/>
          <p:nvPr/>
        </p:nvSpPr>
        <p:spPr>
          <a:xfrm>
            <a:off x="571472" y="4143380"/>
            <a:ext cx="285752" cy="857256"/>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sp>
        <p:nvSpPr>
          <p:cNvPr id="114" name="Левая фигурная скобка 113"/>
          <p:cNvSpPr/>
          <p:nvPr/>
        </p:nvSpPr>
        <p:spPr>
          <a:xfrm>
            <a:off x="571472" y="3357562"/>
            <a:ext cx="285752" cy="714380"/>
          </a:xfrm>
          <a:prstGeom prst="leftBrace">
            <a:avLst>
              <a:gd name="adj1" fmla="val 0"/>
              <a:gd name="adj2" fmla="val 5000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sp>
        <p:nvSpPr>
          <p:cNvPr id="115" name="TextBox 114"/>
          <p:cNvSpPr txBox="1"/>
          <p:nvPr/>
        </p:nvSpPr>
        <p:spPr>
          <a:xfrm>
            <a:off x="5072066" y="1714488"/>
            <a:ext cx="4925744" cy="3693319"/>
          </a:xfrm>
          <a:prstGeom prst="rect">
            <a:avLst/>
          </a:prstGeom>
          <a:noFill/>
        </p:spPr>
        <p:txBody>
          <a:bodyPr wrap="square" rtlCol="0">
            <a:spAutoFit/>
          </a:bodyPr>
          <a:lstStyle/>
          <a:p>
            <a:pPr algn="ctr"/>
            <a:r>
              <a:rPr lang="ru-RU" dirty="0" smtClean="0"/>
              <a:t>Решение</a:t>
            </a:r>
          </a:p>
          <a:p>
            <a:pPr algn="ctr"/>
            <a:endParaRPr lang="ru-RU" dirty="0" smtClean="0"/>
          </a:p>
          <a:p>
            <a:endParaRPr lang="ru-RU" dirty="0" smtClean="0"/>
          </a:p>
          <a:p>
            <a:r>
              <a:rPr lang="ru-RU" dirty="0" smtClean="0"/>
              <a:t>Пусть 1часть = </a:t>
            </a:r>
            <a:r>
              <a:rPr lang="ru-RU" dirty="0" err="1" smtClean="0"/>
              <a:t>х</a:t>
            </a:r>
            <a:r>
              <a:rPr lang="ru-RU" dirty="0" smtClean="0"/>
              <a:t>, тогда ВС =9х, </a:t>
            </a:r>
            <a:r>
              <a:rPr lang="en-US" dirty="0" smtClean="0"/>
              <a:t>DK=5x</a:t>
            </a:r>
            <a:endParaRPr lang="ru-RU" dirty="0" smtClean="0"/>
          </a:p>
          <a:p>
            <a:r>
              <a:rPr lang="ru-RU" dirty="0" smtClean="0"/>
              <a:t>                                </a:t>
            </a:r>
            <a:endParaRPr lang="en-US" dirty="0" smtClean="0"/>
          </a:p>
          <a:p>
            <a:endParaRPr lang="en-US" dirty="0" smtClean="0"/>
          </a:p>
          <a:p>
            <a:endParaRPr lang="ru-RU" dirty="0" smtClean="0"/>
          </a:p>
          <a:p>
            <a:endParaRPr lang="en-US" dirty="0" smtClean="0"/>
          </a:p>
          <a:p>
            <a:r>
              <a:rPr lang="ru-RU" dirty="0" smtClean="0"/>
              <a:t>АВ = 1040+720=1760 метров </a:t>
            </a:r>
          </a:p>
          <a:p>
            <a:r>
              <a:rPr lang="ru-RU" dirty="0" smtClean="0"/>
              <a:t>Ответ: 1760 метров.                                   </a:t>
            </a:r>
          </a:p>
          <a:p>
            <a:pPr algn="ctr"/>
            <a:endParaRPr lang="ru-RU" dirty="0" smtClean="0"/>
          </a:p>
          <a:p>
            <a:endParaRPr lang="ru-RU" dirty="0" smtClean="0"/>
          </a:p>
          <a:p>
            <a:endParaRPr lang="ru-RU" dirty="0"/>
          </a:p>
        </p:txBody>
      </p:sp>
      <p:sp>
        <p:nvSpPr>
          <p:cNvPr id="27654"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pic>
        <p:nvPicPr>
          <p:cNvPr id="27653" name="Picture 5"/>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5072066" y="2071678"/>
            <a:ext cx="1228725" cy="238125"/>
          </a:xfrm>
          <a:prstGeom prst="rect">
            <a:avLst/>
          </a:prstGeom>
          <a:noFill/>
        </p:spPr>
      </p:pic>
      <p:sp>
        <p:nvSpPr>
          <p:cNvPr id="118" name="Стрелка вправо 117"/>
          <p:cNvSpPr/>
          <p:nvPr/>
        </p:nvSpPr>
        <p:spPr>
          <a:xfrm>
            <a:off x="6357950" y="2143116"/>
            <a:ext cx="214314" cy="457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7656" name="Rectangle 8"/>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27658" name="Rectangle 10"/>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pic>
        <p:nvPicPr>
          <p:cNvPr id="27657" name="Picture 9"/>
          <p:cNvPicPr>
            <a:picLocks noChangeAspect="1" noChangeArrowheads="1"/>
          </p:cNvPicPr>
          <p:nvPr/>
        </p:nvPicPr>
        <p:blipFill>
          <a:blip r:embed="rId4">
            <a:clrChange>
              <a:clrFrom>
                <a:srgbClr val="FFFFFF"/>
              </a:clrFrom>
              <a:clrTo>
                <a:srgbClr val="FFFFFF">
                  <a:alpha val="0"/>
                </a:srgbClr>
              </a:clrTo>
            </a:clrChange>
          </a:blip>
          <a:srcRect/>
          <a:stretch>
            <a:fillRect/>
          </a:stretch>
        </p:blipFill>
        <p:spPr bwMode="auto">
          <a:xfrm>
            <a:off x="6600825" y="2000240"/>
            <a:ext cx="2543175" cy="428625"/>
          </a:xfrm>
          <a:prstGeom prst="rect">
            <a:avLst/>
          </a:prstGeom>
          <a:noFill/>
        </p:spPr>
      </p:pic>
      <p:sp>
        <p:nvSpPr>
          <p:cNvPr id="27660" name="Rectangle 1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pic>
        <p:nvPicPr>
          <p:cNvPr id="27659" name="Picture 11"/>
          <p:cNvPicPr>
            <a:picLocks noChangeAspect="1" noChangeArrowheads="1"/>
          </p:cNvPicPr>
          <p:nvPr/>
        </p:nvPicPr>
        <p:blipFill>
          <a:blip r:embed="rId5">
            <a:clrChange>
              <a:clrFrom>
                <a:srgbClr val="FFFFFF"/>
              </a:clrFrom>
              <a:clrTo>
                <a:srgbClr val="FFFFFF">
                  <a:alpha val="0"/>
                </a:srgbClr>
              </a:clrTo>
            </a:clrChange>
          </a:blip>
          <a:srcRect/>
          <a:stretch>
            <a:fillRect/>
          </a:stretch>
        </p:blipFill>
        <p:spPr bwMode="auto">
          <a:xfrm>
            <a:off x="4857752" y="2928934"/>
            <a:ext cx="1190625" cy="238125"/>
          </a:xfrm>
          <a:prstGeom prst="rect">
            <a:avLst/>
          </a:prstGeom>
          <a:noFill/>
        </p:spPr>
      </p:pic>
      <p:sp>
        <p:nvSpPr>
          <p:cNvPr id="125" name="Стрелка вправо 124"/>
          <p:cNvSpPr/>
          <p:nvPr/>
        </p:nvSpPr>
        <p:spPr>
          <a:xfrm>
            <a:off x="6143636" y="3000372"/>
            <a:ext cx="214314" cy="457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6" name="TextBox 125"/>
          <p:cNvSpPr txBox="1"/>
          <p:nvPr/>
        </p:nvSpPr>
        <p:spPr>
          <a:xfrm>
            <a:off x="4000496" y="1428736"/>
            <a:ext cx="428628" cy="369332"/>
          </a:xfrm>
          <a:prstGeom prst="rect">
            <a:avLst/>
          </a:prstGeom>
          <a:noFill/>
        </p:spPr>
        <p:txBody>
          <a:bodyPr wrap="square" rtlCol="0">
            <a:spAutoFit/>
          </a:bodyPr>
          <a:lstStyle/>
          <a:p>
            <a:r>
              <a:rPr lang="en-US" dirty="0" smtClean="0"/>
              <a:t>F</a:t>
            </a:r>
            <a:endParaRPr lang="ru-RU" dirty="0"/>
          </a:p>
        </p:txBody>
      </p:sp>
      <p:sp>
        <p:nvSpPr>
          <p:cNvPr id="127" name="TextBox 126"/>
          <p:cNvSpPr txBox="1"/>
          <p:nvPr/>
        </p:nvSpPr>
        <p:spPr>
          <a:xfrm>
            <a:off x="3428992" y="1428736"/>
            <a:ext cx="428628" cy="369332"/>
          </a:xfrm>
          <a:prstGeom prst="rect">
            <a:avLst/>
          </a:prstGeom>
          <a:noFill/>
        </p:spPr>
        <p:txBody>
          <a:bodyPr wrap="square" rtlCol="0">
            <a:spAutoFit/>
          </a:bodyPr>
          <a:lstStyle/>
          <a:p>
            <a:r>
              <a:rPr lang="en-US" dirty="0" smtClean="0"/>
              <a:t>E</a:t>
            </a:r>
            <a:endParaRPr lang="ru-RU" dirty="0"/>
          </a:p>
        </p:txBody>
      </p:sp>
      <p:sp>
        <p:nvSpPr>
          <p:cNvPr id="128" name="TextBox 127"/>
          <p:cNvSpPr txBox="1"/>
          <p:nvPr/>
        </p:nvSpPr>
        <p:spPr>
          <a:xfrm>
            <a:off x="2571736" y="5072074"/>
            <a:ext cx="428628" cy="369332"/>
          </a:xfrm>
          <a:prstGeom prst="rect">
            <a:avLst/>
          </a:prstGeom>
          <a:noFill/>
        </p:spPr>
        <p:txBody>
          <a:bodyPr wrap="square" rtlCol="0">
            <a:spAutoFit/>
          </a:bodyPr>
          <a:lstStyle/>
          <a:p>
            <a:r>
              <a:rPr lang="en-US" dirty="0" smtClean="0"/>
              <a:t>Q</a:t>
            </a:r>
            <a:endParaRPr lang="ru-RU" dirty="0"/>
          </a:p>
        </p:txBody>
      </p:sp>
      <p:sp>
        <p:nvSpPr>
          <p:cNvPr id="130" name="TextBox 129"/>
          <p:cNvSpPr txBox="1"/>
          <p:nvPr/>
        </p:nvSpPr>
        <p:spPr>
          <a:xfrm>
            <a:off x="3643306" y="5072074"/>
            <a:ext cx="571504" cy="369332"/>
          </a:xfrm>
          <a:prstGeom prst="rect">
            <a:avLst/>
          </a:prstGeom>
          <a:noFill/>
        </p:spPr>
        <p:txBody>
          <a:bodyPr wrap="square" rtlCol="0">
            <a:spAutoFit/>
          </a:bodyPr>
          <a:lstStyle/>
          <a:p>
            <a:r>
              <a:rPr lang="en-US" dirty="0" smtClean="0"/>
              <a:t>5X</a:t>
            </a:r>
            <a:endParaRPr lang="ru-RU" dirty="0"/>
          </a:p>
        </p:txBody>
      </p:sp>
      <p:sp>
        <p:nvSpPr>
          <p:cNvPr id="131" name="TextBox 130"/>
          <p:cNvSpPr txBox="1"/>
          <p:nvPr/>
        </p:nvSpPr>
        <p:spPr>
          <a:xfrm>
            <a:off x="1285852" y="1428736"/>
            <a:ext cx="633418" cy="369332"/>
          </a:xfrm>
          <a:prstGeom prst="rect">
            <a:avLst/>
          </a:prstGeom>
          <a:noFill/>
        </p:spPr>
        <p:txBody>
          <a:bodyPr wrap="square" rtlCol="0">
            <a:spAutoFit/>
          </a:bodyPr>
          <a:lstStyle/>
          <a:p>
            <a:r>
              <a:rPr lang="en-US" dirty="0" smtClean="0"/>
              <a:t>9X</a:t>
            </a:r>
            <a:endParaRPr lang="ru-RU" dirty="0"/>
          </a:p>
        </p:txBody>
      </p:sp>
      <p:sp>
        <p:nvSpPr>
          <p:cNvPr id="27662" name="Rectangle 1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pic>
        <p:nvPicPr>
          <p:cNvPr id="27661" name="Picture 13"/>
          <p:cNvPicPr>
            <a:picLocks noChangeAspect="1" noChangeArrowheads="1"/>
          </p:cNvPicPr>
          <p:nvPr/>
        </p:nvPicPr>
        <p:blipFill>
          <a:blip r:embed="rId6">
            <a:clrChange>
              <a:clrFrom>
                <a:srgbClr val="FFFFFF"/>
              </a:clrFrom>
              <a:clrTo>
                <a:srgbClr val="FFFFFF">
                  <a:alpha val="0"/>
                </a:srgbClr>
              </a:clrTo>
            </a:clrChange>
          </a:blip>
          <a:srcRect/>
          <a:stretch>
            <a:fillRect/>
          </a:stretch>
        </p:blipFill>
        <p:spPr bwMode="auto">
          <a:xfrm>
            <a:off x="6429375" y="2857496"/>
            <a:ext cx="2714625" cy="428625"/>
          </a:xfrm>
          <a:prstGeom prst="rect">
            <a:avLst/>
          </a:prstGeom>
          <a:noFill/>
        </p:spPr>
      </p:pic>
      <p:sp>
        <p:nvSpPr>
          <p:cNvPr id="27664" name="Rectangle 1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pic>
        <p:nvPicPr>
          <p:cNvPr id="27663" name="Picture 15"/>
          <p:cNvPicPr>
            <a:picLocks noChangeAspect="1" noChangeArrowheads="1"/>
          </p:cNvPicPr>
          <p:nvPr/>
        </p:nvPicPr>
        <p:blipFill>
          <a:blip r:embed="rId7">
            <a:clrChange>
              <a:clrFrom>
                <a:srgbClr val="FFFFFF"/>
              </a:clrFrom>
              <a:clrTo>
                <a:srgbClr val="FFFFFF">
                  <a:alpha val="0"/>
                </a:srgbClr>
              </a:clrTo>
            </a:clrChange>
          </a:blip>
          <a:srcRect/>
          <a:stretch>
            <a:fillRect/>
          </a:stretch>
        </p:blipFill>
        <p:spPr bwMode="auto">
          <a:xfrm>
            <a:off x="4714876" y="3286124"/>
            <a:ext cx="1295400" cy="428625"/>
          </a:xfrm>
          <a:prstGeom prst="rect">
            <a:avLst/>
          </a:prstGeom>
          <a:noFill/>
        </p:spPr>
      </p:pic>
      <p:sp>
        <p:nvSpPr>
          <p:cNvPr id="27666" name="Rectangle 18"/>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Arial" pitchFamily="34" charset="0"/>
                <a:ea typeface="Times New Roman" pitchFamily="18" charset="0"/>
              </a:rPr>
              <a:t>  </a:t>
            </a:r>
            <a:endParaRPr kumimoji="0" lang="en-US" sz="1800" b="0" i="0" u="none" strike="noStrike" cap="none" normalizeH="0" baseline="0" smtClean="0">
              <a:ln>
                <a:noFill/>
              </a:ln>
              <a:solidFill>
                <a:schemeClr val="tx1"/>
              </a:solidFill>
              <a:effectLst/>
              <a:latin typeface="Arial" pitchFamily="34" charset="0"/>
            </a:endParaRPr>
          </a:p>
        </p:txBody>
      </p:sp>
      <p:pic>
        <p:nvPicPr>
          <p:cNvPr id="27665" name="Picture 17"/>
          <p:cNvPicPr>
            <a:picLocks noChangeAspect="1" noChangeArrowheads="1"/>
          </p:cNvPicPr>
          <p:nvPr/>
        </p:nvPicPr>
        <p:blipFill>
          <a:blip r:embed="rId8">
            <a:clrChange>
              <a:clrFrom>
                <a:srgbClr val="FFFFFF"/>
              </a:clrFrom>
              <a:clrTo>
                <a:srgbClr val="FFFFFF">
                  <a:alpha val="0"/>
                </a:srgbClr>
              </a:clrTo>
            </a:clrChange>
          </a:blip>
          <a:srcRect/>
          <a:stretch>
            <a:fillRect/>
          </a:stretch>
        </p:blipFill>
        <p:spPr bwMode="auto">
          <a:xfrm>
            <a:off x="6429388" y="3500438"/>
            <a:ext cx="1524000" cy="238125"/>
          </a:xfrm>
          <a:prstGeom prst="rect">
            <a:avLst/>
          </a:prstGeom>
          <a:noFill/>
        </p:spPr>
      </p:pic>
      <p:sp>
        <p:nvSpPr>
          <p:cNvPr id="109" name="Дуга 108"/>
          <p:cNvSpPr/>
          <p:nvPr/>
        </p:nvSpPr>
        <p:spPr>
          <a:xfrm>
            <a:off x="1000100" y="4857760"/>
            <a:ext cx="142876" cy="357190"/>
          </a:xfrm>
          <a:prstGeom prst="arc">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ru-RU"/>
          </a:p>
        </p:txBody>
      </p:sp>
      <p:sp>
        <p:nvSpPr>
          <p:cNvPr id="116" name="Дуга 115"/>
          <p:cNvSpPr/>
          <p:nvPr/>
        </p:nvSpPr>
        <p:spPr>
          <a:xfrm flipH="1">
            <a:off x="4357686" y="4857760"/>
            <a:ext cx="285752" cy="357190"/>
          </a:xfrm>
          <a:prstGeom prst="arc">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ru-RU"/>
          </a:p>
        </p:txBody>
      </p:sp>
      <p:sp>
        <p:nvSpPr>
          <p:cNvPr id="117" name="Дуга 116"/>
          <p:cNvSpPr/>
          <p:nvPr/>
        </p:nvSpPr>
        <p:spPr>
          <a:xfrm>
            <a:off x="1071538" y="1928802"/>
            <a:ext cx="285752" cy="428628"/>
          </a:xfrm>
          <a:prstGeom prst="arc">
            <a:avLst>
              <a:gd name="adj1" fmla="val 16106394"/>
              <a:gd name="adj2" fmla="val 16200180"/>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ru-RU"/>
          </a:p>
        </p:txBody>
      </p:sp>
      <p:sp>
        <p:nvSpPr>
          <p:cNvPr id="119" name="Дуга 118"/>
          <p:cNvSpPr/>
          <p:nvPr/>
        </p:nvSpPr>
        <p:spPr>
          <a:xfrm>
            <a:off x="1000100" y="1857364"/>
            <a:ext cx="214314" cy="428628"/>
          </a:xfrm>
          <a:prstGeom prst="arc">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ru-RU"/>
          </a:p>
        </p:txBody>
      </p:sp>
      <p:sp>
        <p:nvSpPr>
          <p:cNvPr id="120" name="Дуга 119"/>
          <p:cNvSpPr/>
          <p:nvPr/>
        </p:nvSpPr>
        <p:spPr>
          <a:xfrm>
            <a:off x="2643174" y="1857364"/>
            <a:ext cx="357190" cy="357190"/>
          </a:xfrm>
          <a:prstGeom prst="arc">
            <a:avLst>
              <a:gd name="adj1" fmla="val 17669906"/>
              <a:gd name="adj2" fmla="val 3307141"/>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ru-RU"/>
          </a:p>
        </p:txBody>
      </p:sp>
      <p:sp>
        <p:nvSpPr>
          <p:cNvPr id="121" name="Дуга 120"/>
          <p:cNvSpPr/>
          <p:nvPr/>
        </p:nvSpPr>
        <p:spPr>
          <a:xfrm flipH="1">
            <a:off x="5429256" y="1857364"/>
            <a:ext cx="357190" cy="357190"/>
          </a:xfrm>
          <a:prstGeom prst="arc">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ru-RU"/>
          </a:p>
        </p:txBody>
      </p:sp>
      <p:sp>
        <p:nvSpPr>
          <p:cNvPr id="122" name="Дуга 121"/>
          <p:cNvSpPr/>
          <p:nvPr/>
        </p:nvSpPr>
        <p:spPr>
          <a:xfrm>
            <a:off x="1000100" y="1857364"/>
            <a:ext cx="285752" cy="500066"/>
          </a:xfrm>
          <a:prstGeom prst="arc">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ru-RU"/>
          </a:p>
        </p:txBody>
      </p:sp>
      <p:sp>
        <p:nvSpPr>
          <p:cNvPr id="123" name="Дуга 122"/>
          <p:cNvSpPr/>
          <p:nvPr/>
        </p:nvSpPr>
        <p:spPr>
          <a:xfrm flipH="1">
            <a:off x="5286380" y="1857364"/>
            <a:ext cx="428628" cy="419104"/>
          </a:xfrm>
          <a:prstGeom prst="arc">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ru-RU"/>
          </a:p>
        </p:txBody>
      </p:sp>
      <p:sp>
        <p:nvSpPr>
          <p:cNvPr id="124" name="Дуга 123"/>
          <p:cNvSpPr/>
          <p:nvPr/>
        </p:nvSpPr>
        <p:spPr>
          <a:xfrm flipH="1">
            <a:off x="3214678" y="4857760"/>
            <a:ext cx="428628" cy="419104"/>
          </a:xfrm>
          <a:prstGeom prst="arc">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ru-RU"/>
          </a:p>
        </p:txBody>
      </p:sp>
      <p:sp>
        <p:nvSpPr>
          <p:cNvPr id="129" name="Дуга 128"/>
          <p:cNvSpPr/>
          <p:nvPr/>
        </p:nvSpPr>
        <p:spPr>
          <a:xfrm flipH="1">
            <a:off x="3143240" y="4786322"/>
            <a:ext cx="428628" cy="419104"/>
          </a:xfrm>
          <a:prstGeom prst="arc">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ru-RU"/>
          </a:p>
        </p:txBody>
      </p:sp>
      <p:sp>
        <p:nvSpPr>
          <p:cNvPr id="101" name="Дуга 100"/>
          <p:cNvSpPr/>
          <p:nvPr/>
        </p:nvSpPr>
        <p:spPr>
          <a:xfrm>
            <a:off x="3571868" y="4857760"/>
            <a:ext cx="214314" cy="428628"/>
          </a:xfrm>
          <a:prstGeom prst="arc">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ru-RU"/>
          </a:p>
        </p:txBody>
      </p:sp>
      <p:sp>
        <p:nvSpPr>
          <p:cNvPr id="103" name="Дуга 102"/>
          <p:cNvSpPr/>
          <p:nvPr/>
        </p:nvSpPr>
        <p:spPr>
          <a:xfrm>
            <a:off x="3643306" y="4786322"/>
            <a:ext cx="214314" cy="428628"/>
          </a:xfrm>
          <a:prstGeom prst="arc">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ru-RU"/>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descr="metro"/>
          <p:cNvPicPr>
            <a:picLocks noChangeAspect="1" noChangeArrowheads="1"/>
          </p:cNvPicPr>
          <p:nvPr/>
        </p:nvPicPr>
        <p:blipFill>
          <a:blip r:embed="rId2"/>
          <a:srcRect/>
          <a:stretch>
            <a:fillRect/>
          </a:stretch>
        </p:blipFill>
        <p:spPr bwMode="auto">
          <a:xfrm>
            <a:off x="0" y="571480"/>
            <a:ext cx="9144000" cy="6286520"/>
          </a:xfrm>
          <a:prstGeom prst="rect">
            <a:avLst/>
          </a:prstGeom>
          <a:noFill/>
          <a:ln w="9525">
            <a:noFill/>
            <a:miter lim="800000"/>
            <a:headEnd/>
            <a:tailEnd/>
          </a:ln>
        </p:spPr>
      </p:pic>
      <p:sp>
        <p:nvSpPr>
          <p:cNvPr id="2" name="Прямоугольник 1"/>
          <p:cNvSpPr/>
          <p:nvPr/>
        </p:nvSpPr>
        <p:spPr>
          <a:xfrm>
            <a:off x="2214546" y="214290"/>
            <a:ext cx="4937570" cy="461665"/>
          </a:xfrm>
          <a:prstGeom prst="rect">
            <a:avLst/>
          </a:prstGeom>
        </p:spPr>
        <p:txBody>
          <a:bodyPr wrap="none">
            <a:spAutoFit/>
          </a:bodyPr>
          <a:lstStyle/>
          <a:p>
            <a:r>
              <a:rPr lang="ru-RU" sz="2400" b="1" dirty="0" smtClean="0">
                <a:effectLst>
                  <a:outerShdw blurRad="38100" dist="38100" dir="2700000" algn="tl">
                    <a:srgbClr val="000000">
                      <a:alpha val="43137"/>
                    </a:srgbClr>
                  </a:outerShdw>
                </a:effectLst>
              </a:rPr>
              <a:t>Раздел 4 -  Модели в виде «Графов» </a:t>
            </a:r>
            <a:endParaRPr lang="ru-RU" sz="2400" b="1" dirty="0">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Line 5"/>
          <p:cNvSpPr>
            <a:spLocks noChangeShapeType="1"/>
          </p:cNvSpPr>
          <p:nvPr/>
        </p:nvSpPr>
        <p:spPr bwMode="auto">
          <a:xfrm>
            <a:off x="3143240" y="4143380"/>
            <a:ext cx="45719" cy="714380"/>
          </a:xfrm>
          <a:prstGeom prst="line">
            <a:avLst/>
          </a:prstGeom>
          <a:noFill/>
          <a:ln w="28575">
            <a:solidFill>
              <a:srgbClr val="FF0000"/>
            </a:solidFill>
            <a:round/>
            <a:headEnd/>
            <a:tailEnd/>
          </a:ln>
        </p:spPr>
        <p:txBody>
          <a:bodyPr vert="horz" wrap="square" lIns="91440" tIns="45720" rIns="91440" bIns="45720" numCol="1" anchor="t" anchorCtr="0" compatLnSpc="1">
            <a:prstTxWarp prst="textNoShape">
              <a:avLst/>
            </a:prstTxWarp>
          </a:bodyPr>
          <a:lstStyle/>
          <a:p>
            <a:endParaRPr lang="ru-RU"/>
          </a:p>
        </p:txBody>
      </p:sp>
      <p:pic>
        <p:nvPicPr>
          <p:cNvPr id="4097" name="Picture 1" descr="spaso-woznesenskij_monastyrx-rozhkowoe_derewo"/>
          <p:cNvPicPr>
            <a:picLocks noChangeAspect="1" noChangeArrowheads="1"/>
          </p:cNvPicPr>
          <p:nvPr/>
        </p:nvPicPr>
        <p:blipFill>
          <a:blip r:embed="rId2"/>
          <a:srcRect/>
          <a:stretch>
            <a:fillRect/>
          </a:stretch>
        </p:blipFill>
        <p:spPr bwMode="auto">
          <a:xfrm>
            <a:off x="6313" y="0"/>
            <a:ext cx="9137687" cy="6858000"/>
          </a:xfrm>
          <a:prstGeom prst="rect">
            <a:avLst/>
          </a:prstGeom>
          <a:noFill/>
          <a:ln w="28575">
            <a:solidFill>
              <a:srgbClr val="FF0000"/>
            </a:solidFill>
            <a:miter lim="800000"/>
            <a:headEnd/>
            <a:tailEnd/>
          </a:ln>
        </p:spPr>
      </p:pic>
      <p:pic>
        <p:nvPicPr>
          <p:cNvPr id="4098" name="Picture 2"/>
          <p:cNvPicPr>
            <a:picLocks noChangeAspect="1" noChangeArrowheads="1"/>
          </p:cNvPicPr>
          <p:nvPr/>
        </p:nvPicPr>
        <p:blipFill>
          <a:blip r:embed="rId3"/>
          <a:srcRect/>
          <a:stretch>
            <a:fillRect/>
          </a:stretch>
        </p:blipFill>
        <p:spPr bwMode="auto">
          <a:xfrm>
            <a:off x="3714744" y="0"/>
            <a:ext cx="1047756" cy="1466858"/>
          </a:xfrm>
          <a:prstGeom prst="rect">
            <a:avLst/>
          </a:prstGeom>
          <a:noFill/>
          <a:ln w="9525">
            <a:noFill/>
            <a:miter lim="800000"/>
            <a:headEnd/>
            <a:tailEnd/>
          </a:ln>
        </p:spPr>
      </p:pic>
      <p:pic>
        <p:nvPicPr>
          <p:cNvPr id="4099" name="Picture 3"/>
          <p:cNvPicPr>
            <a:picLocks noChangeAspect="1" noChangeArrowheads="1"/>
          </p:cNvPicPr>
          <p:nvPr/>
        </p:nvPicPr>
        <p:blipFill>
          <a:blip r:embed="rId4"/>
          <a:srcRect/>
          <a:stretch>
            <a:fillRect/>
          </a:stretch>
        </p:blipFill>
        <p:spPr bwMode="auto">
          <a:xfrm>
            <a:off x="0" y="500042"/>
            <a:ext cx="1214414" cy="1475980"/>
          </a:xfrm>
          <a:prstGeom prst="rect">
            <a:avLst/>
          </a:prstGeom>
          <a:noFill/>
          <a:ln w="9525">
            <a:noFill/>
            <a:miter lim="800000"/>
            <a:headEnd/>
            <a:tailEnd/>
          </a:ln>
        </p:spPr>
      </p:pic>
      <p:pic>
        <p:nvPicPr>
          <p:cNvPr id="4100" name="Picture 4"/>
          <p:cNvPicPr>
            <a:picLocks noChangeAspect="1" noChangeArrowheads="1"/>
          </p:cNvPicPr>
          <p:nvPr/>
        </p:nvPicPr>
        <p:blipFill>
          <a:blip r:embed="rId5"/>
          <a:srcRect/>
          <a:stretch>
            <a:fillRect/>
          </a:stretch>
        </p:blipFill>
        <p:spPr bwMode="auto">
          <a:xfrm>
            <a:off x="8143900" y="309161"/>
            <a:ext cx="1000100" cy="1672895"/>
          </a:xfrm>
          <a:prstGeom prst="rect">
            <a:avLst/>
          </a:prstGeom>
          <a:noFill/>
          <a:ln w="9525">
            <a:noFill/>
            <a:miter lim="800000"/>
            <a:headEnd/>
            <a:tailEnd/>
          </a:ln>
        </p:spPr>
      </p:pic>
      <p:sp>
        <p:nvSpPr>
          <p:cNvPr id="4101" name="Line 5"/>
          <p:cNvSpPr>
            <a:spLocks noChangeShapeType="1"/>
          </p:cNvSpPr>
          <p:nvPr/>
        </p:nvSpPr>
        <p:spPr bwMode="auto">
          <a:xfrm flipV="1">
            <a:off x="1571604" y="1571612"/>
            <a:ext cx="1785950" cy="428628"/>
          </a:xfrm>
          <a:prstGeom prst="line">
            <a:avLst/>
          </a:prstGeom>
          <a:noFill/>
          <a:ln w="28575">
            <a:solidFill>
              <a:srgbClr val="FF0000"/>
            </a:solidFill>
            <a:round/>
            <a:headEnd/>
            <a:tailEnd/>
          </a:ln>
        </p:spPr>
        <p:txBody>
          <a:bodyPr vert="horz" wrap="square" lIns="91440" tIns="45720" rIns="91440" bIns="45720" numCol="1" anchor="t" anchorCtr="0" compatLnSpc="1">
            <a:prstTxWarp prst="textNoShape">
              <a:avLst/>
            </a:prstTxWarp>
          </a:bodyPr>
          <a:lstStyle/>
          <a:p>
            <a:endParaRPr lang="ru-RU"/>
          </a:p>
        </p:txBody>
      </p:sp>
      <p:sp>
        <p:nvSpPr>
          <p:cNvPr id="14" name="Line 5"/>
          <p:cNvSpPr>
            <a:spLocks noChangeShapeType="1"/>
          </p:cNvSpPr>
          <p:nvPr/>
        </p:nvSpPr>
        <p:spPr bwMode="auto">
          <a:xfrm flipH="1" flipV="1">
            <a:off x="7021520" y="2285992"/>
            <a:ext cx="1408131" cy="642942"/>
          </a:xfrm>
          <a:prstGeom prst="line">
            <a:avLst/>
          </a:prstGeom>
          <a:noFill/>
          <a:ln w="28575">
            <a:solidFill>
              <a:srgbClr val="FF0000"/>
            </a:solidFill>
            <a:round/>
            <a:headEnd/>
            <a:tailEnd/>
          </a:ln>
        </p:spPr>
        <p:txBody>
          <a:bodyPr vert="horz" wrap="square" lIns="91440" tIns="45720" rIns="91440" bIns="45720" numCol="1" anchor="t" anchorCtr="0" compatLnSpc="1">
            <a:prstTxWarp prst="textNoShape">
              <a:avLst/>
            </a:prstTxWarp>
          </a:bodyPr>
          <a:lstStyle/>
          <a:p>
            <a:endParaRPr lang="ru-RU"/>
          </a:p>
        </p:txBody>
      </p:sp>
      <p:sp>
        <p:nvSpPr>
          <p:cNvPr id="15" name="Line 5"/>
          <p:cNvSpPr>
            <a:spLocks noChangeShapeType="1"/>
          </p:cNvSpPr>
          <p:nvPr/>
        </p:nvSpPr>
        <p:spPr bwMode="auto">
          <a:xfrm flipV="1">
            <a:off x="5857884" y="2214554"/>
            <a:ext cx="1235077" cy="714380"/>
          </a:xfrm>
          <a:prstGeom prst="line">
            <a:avLst/>
          </a:prstGeom>
          <a:noFill/>
          <a:ln w="28575">
            <a:solidFill>
              <a:srgbClr val="FF0000"/>
            </a:solidFill>
            <a:round/>
            <a:headEnd/>
            <a:tailEnd/>
          </a:ln>
        </p:spPr>
        <p:txBody>
          <a:bodyPr vert="horz" wrap="square" lIns="91440" tIns="45720" rIns="91440" bIns="45720" numCol="1" anchor="t" anchorCtr="0" compatLnSpc="1">
            <a:prstTxWarp prst="textNoShape">
              <a:avLst/>
            </a:prstTxWarp>
          </a:bodyPr>
          <a:lstStyle/>
          <a:p>
            <a:endParaRPr lang="ru-RU"/>
          </a:p>
        </p:txBody>
      </p:sp>
      <p:sp>
        <p:nvSpPr>
          <p:cNvPr id="16" name="Line 5"/>
          <p:cNvSpPr>
            <a:spLocks noChangeShapeType="1"/>
          </p:cNvSpPr>
          <p:nvPr/>
        </p:nvSpPr>
        <p:spPr bwMode="auto">
          <a:xfrm>
            <a:off x="2143108" y="2214554"/>
            <a:ext cx="928694" cy="642942"/>
          </a:xfrm>
          <a:prstGeom prst="line">
            <a:avLst/>
          </a:prstGeom>
          <a:noFill/>
          <a:ln w="28575">
            <a:solidFill>
              <a:srgbClr val="FF0000"/>
            </a:solidFill>
            <a:round/>
            <a:headEnd/>
            <a:tailEnd/>
          </a:ln>
        </p:spPr>
        <p:txBody>
          <a:bodyPr vert="horz" wrap="square" lIns="91440" tIns="45720" rIns="91440" bIns="45720" numCol="1" anchor="t" anchorCtr="0" compatLnSpc="1">
            <a:prstTxWarp prst="textNoShape">
              <a:avLst/>
            </a:prstTxWarp>
          </a:bodyPr>
          <a:lstStyle/>
          <a:p>
            <a:endParaRPr lang="ru-RU"/>
          </a:p>
        </p:txBody>
      </p:sp>
      <p:sp>
        <p:nvSpPr>
          <p:cNvPr id="17" name="Line 5"/>
          <p:cNvSpPr>
            <a:spLocks noChangeShapeType="1"/>
          </p:cNvSpPr>
          <p:nvPr/>
        </p:nvSpPr>
        <p:spPr bwMode="auto">
          <a:xfrm flipV="1">
            <a:off x="714348" y="2214554"/>
            <a:ext cx="1428760" cy="714380"/>
          </a:xfrm>
          <a:prstGeom prst="line">
            <a:avLst/>
          </a:prstGeom>
          <a:noFill/>
          <a:ln w="28575">
            <a:solidFill>
              <a:srgbClr val="FF0000"/>
            </a:solidFill>
            <a:round/>
            <a:headEnd/>
            <a:tailEnd/>
          </a:ln>
        </p:spPr>
        <p:txBody>
          <a:bodyPr vert="horz" wrap="square" lIns="91440" tIns="45720" rIns="91440" bIns="45720" numCol="1" anchor="t" anchorCtr="0" compatLnSpc="1">
            <a:prstTxWarp prst="textNoShape">
              <a:avLst/>
            </a:prstTxWarp>
          </a:bodyPr>
          <a:lstStyle/>
          <a:p>
            <a:endParaRPr lang="ru-RU"/>
          </a:p>
        </p:txBody>
      </p:sp>
      <p:sp>
        <p:nvSpPr>
          <p:cNvPr id="18" name="Line 5"/>
          <p:cNvSpPr>
            <a:spLocks noChangeShapeType="1"/>
          </p:cNvSpPr>
          <p:nvPr/>
        </p:nvSpPr>
        <p:spPr bwMode="auto">
          <a:xfrm>
            <a:off x="5429256" y="1571612"/>
            <a:ext cx="2357454" cy="428628"/>
          </a:xfrm>
          <a:prstGeom prst="line">
            <a:avLst/>
          </a:prstGeom>
          <a:noFill/>
          <a:ln w="28575">
            <a:solidFill>
              <a:srgbClr val="FF0000"/>
            </a:solidFill>
            <a:round/>
            <a:headEnd/>
            <a:tailEnd/>
          </a:ln>
        </p:spPr>
        <p:txBody>
          <a:bodyPr vert="horz" wrap="square" lIns="91440" tIns="45720" rIns="91440" bIns="45720" numCol="1" anchor="t" anchorCtr="0" compatLnSpc="1">
            <a:prstTxWarp prst="textNoShape">
              <a:avLst/>
            </a:prstTxWarp>
          </a:bodyPr>
          <a:lstStyle/>
          <a:p>
            <a:endParaRPr lang="ru-RU"/>
          </a:p>
        </p:txBody>
      </p:sp>
      <p:sp>
        <p:nvSpPr>
          <p:cNvPr id="4" name="TextBox 3"/>
          <p:cNvSpPr txBox="1"/>
          <p:nvPr/>
        </p:nvSpPr>
        <p:spPr>
          <a:xfrm>
            <a:off x="3214678" y="1500174"/>
            <a:ext cx="2214578" cy="276999"/>
          </a:xfrm>
          <a:prstGeom prst="rect">
            <a:avLst/>
          </a:prstGeom>
          <a:solidFill>
            <a:schemeClr val="bg1"/>
          </a:solidFill>
        </p:spPr>
        <p:txBody>
          <a:bodyPr wrap="square" rtlCol="0">
            <a:spAutoFit/>
          </a:bodyPr>
          <a:lstStyle/>
          <a:p>
            <a:pPr algn="ctr"/>
            <a:r>
              <a:rPr lang="ru-RU" sz="1200" b="1" dirty="0" smtClean="0"/>
              <a:t>Шевченко Павел</a:t>
            </a:r>
            <a:endParaRPr lang="ru-RU" sz="1200" b="1" dirty="0"/>
          </a:p>
        </p:txBody>
      </p:sp>
      <p:pic>
        <p:nvPicPr>
          <p:cNvPr id="4102" name="Picture 6"/>
          <p:cNvPicPr>
            <a:picLocks noChangeAspect="1" noChangeArrowheads="1"/>
          </p:cNvPicPr>
          <p:nvPr/>
        </p:nvPicPr>
        <p:blipFill>
          <a:blip r:embed="rId6"/>
          <a:srcRect/>
          <a:stretch>
            <a:fillRect/>
          </a:stretch>
        </p:blipFill>
        <p:spPr bwMode="auto">
          <a:xfrm>
            <a:off x="500034" y="2786058"/>
            <a:ext cx="823914" cy="1171503"/>
          </a:xfrm>
          <a:prstGeom prst="rect">
            <a:avLst/>
          </a:prstGeom>
          <a:noFill/>
          <a:ln w="9525">
            <a:noFill/>
            <a:miter lim="800000"/>
            <a:headEnd/>
            <a:tailEnd/>
          </a:ln>
        </p:spPr>
      </p:pic>
      <p:pic>
        <p:nvPicPr>
          <p:cNvPr id="4103" name="Picture 7"/>
          <p:cNvPicPr>
            <a:picLocks noChangeAspect="1" noChangeArrowheads="1"/>
          </p:cNvPicPr>
          <p:nvPr/>
        </p:nvPicPr>
        <p:blipFill>
          <a:blip r:embed="rId7"/>
          <a:srcRect/>
          <a:stretch>
            <a:fillRect/>
          </a:stretch>
        </p:blipFill>
        <p:spPr bwMode="auto">
          <a:xfrm>
            <a:off x="2643174" y="2857496"/>
            <a:ext cx="928694" cy="1083476"/>
          </a:xfrm>
          <a:prstGeom prst="rect">
            <a:avLst/>
          </a:prstGeom>
          <a:noFill/>
          <a:ln w="9525">
            <a:noFill/>
            <a:miter lim="800000"/>
            <a:headEnd/>
            <a:tailEnd/>
          </a:ln>
        </p:spPr>
      </p:pic>
      <p:pic>
        <p:nvPicPr>
          <p:cNvPr id="4104" name="Picture 8"/>
          <p:cNvPicPr>
            <a:picLocks noChangeAspect="1" noChangeArrowheads="1"/>
          </p:cNvPicPr>
          <p:nvPr/>
        </p:nvPicPr>
        <p:blipFill>
          <a:blip r:embed="rId8"/>
          <a:srcRect/>
          <a:stretch>
            <a:fillRect/>
          </a:stretch>
        </p:blipFill>
        <p:spPr bwMode="auto">
          <a:xfrm>
            <a:off x="5072066" y="2857496"/>
            <a:ext cx="1004889" cy="1101746"/>
          </a:xfrm>
          <a:prstGeom prst="rect">
            <a:avLst/>
          </a:prstGeom>
          <a:noFill/>
          <a:ln w="9525">
            <a:noFill/>
            <a:miter lim="800000"/>
            <a:headEnd/>
            <a:tailEnd/>
          </a:ln>
        </p:spPr>
      </p:pic>
      <p:pic>
        <p:nvPicPr>
          <p:cNvPr id="4105" name="Picture 9"/>
          <p:cNvPicPr>
            <a:picLocks noChangeAspect="1" noChangeArrowheads="1"/>
          </p:cNvPicPr>
          <p:nvPr/>
        </p:nvPicPr>
        <p:blipFill>
          <a:blip r:embed="rId9"/>
          <a:srcRect/>
          <a:stretch>
            <a:fillRect/>
          </a:stretch>
        </p:blipFill>
        <p:spPr bwMode="auto">
          <a:xfrm>
            <a:off x="7786710" y="2786058"/>
            <a:ext cx="1004842" cy="1143008"/>
          </a:xfrm>
          <a:prstGeom prst="rect">
            <a:avLst/>
          </a:prstGeom>
          <a:noFill/>
        </p:spPr>
      </p:pic>
      <p:sp>
        <p:nvSpPr>
          <p:cNvPr id="24" name="Line 5"/>
          <p:cNvSpPr>
            <a:spLocks noChangeShapeType="1"/>
          </p:cNvSpPr>
          <p:nvPr/>
        </p:nvSpPr>
        <p:spPr bwMode="auto">
          <a:xfrm flipH="1" flipV="1">
            <a:off x="3143237" y="4143380"/>
            <a:ext cx="45719" cy="428628"/>
          </a:xfrm>
          <a:prstGeom prst="line">
            <a:avLst/>
          </a:prstGeom>
          <a:noFill/>
          <a:ln w="28575">
            <a:solidFill>
              <a:srgbClr val="FF0000"/>
            </a:solidFill>
            <a:round/>
            <a:headEnd/>
            <a:tailEnd/>
          </a:ln>
        </p:spPr>
        <p:txBody>
          <a:bodyPr vert="horz" wrap="square" lIns="91440" tIns="45720" rIns="91440" bIns="45720" numCol="1" anchor="t" anchorCtr="0" compatLnSpc="1">
            <a:prstTxWarp prst="textNoShape">
              <a:avLst/>
            </a:prstTxWarp>
          </a:bodyPr>
          <a:lstStyle/>
          <a:p>
            <a:endParaRPr lang="ru-RU"/>
          </a:p>
        </p:txBody>
      </p:sp>
      <p:pic>
        <p:nvPicPr>
          <p:cNvPr id="4106" name="Picture 10"/>
          <p:cNvPicPr>
            <a:picLocks noChangeAspect="1" noChangeArrowheads="1"/>
          </p:cNvPicPr>
          <p:nvPr/>
        </p:nvPicPr>
        <p:blipFill>
          <a:blip r:embed="rId10"/>
          <a:srcRect/>
          <a:stretch>
            <a:fillRect/>
          </a:stretch>
        </p:blipFill>
        <p:spPr bwMode="auto">
          <a:xfrm>
            <a:off x="2786050" y="4500571"/>
            <a:ext cx="785817" cy="1227268"/>
          </a:xfrm>
          <a:prstGeom prst="rect">
            <a:avLst/>
          </a:prstGeom>
          <a:noFill/>
          <a:ln w="9525">
            <a:noFill/>
            <a:miter lim="800000"/>
            <a:headEnd/>
            <a:tailEnd/>
          </a:ln>
        </p:spPr>
      </p:pic>
      <p:sp>
        <p:nvSpPr>
          <p:cNvPr id="29" name="TextBox 28"/>
          <p:cNvSpPr txBox="1"/>
          <p:nvPr/>
        </p:nvSpPr>
        <p:spPr>
          <a:xfrm>
            <a:off x="6929422" y="5715016"/>
            <a:ext cx="2214578" cy="276999"/>
          </a:xfrm>
          <a:prstGeom prst="rect">
            <a:avLst/>
          </a:prstGeom>
          <a:solidFill>
            <a:schemeClr val="bg1"/>
          </a:solidFill>
        </p:spPr>
        <p:txBody>
          <a:bodyPr wrap="square" rtlCol="0">
            <a:spAutoFit/>
          </a:bodyPr>
          <a:lstStyle/>
          <a:p>
            <a:pPr algn="ctr"/>
            <a:r>
              <a:rPr lang="ru-RU" sz="1200" b="1" dirty="0" smtClean="0"/>
              <a:t>Коробовы Нина и Василий</a:t>
            </a:r>
            <a:endParaRPr lang="ru-RU" sz="1200" b="1" dirty="0"/>
          </a:p>
        </p:txBody>
      </p:sp>
      <p:sp>
        <p:nvSpPr>
          <p:cNvPr id="30" name="TextBox 29"/>
          <p:cNvSpPr txBox="1"/>
          <p:nvPr/>
        </p:nvSpPr>
        <p:spPr>
          <a:xfrm>
            <a:off x="4500562" y="5715016"/>
            <a:ext cx="2214578" cy="276999"/>
          </a:xfrm>
          <a:prstGeom prst="rect">
            <a:avLst/>
          </a:prstGeom>
          <a:solidFill>
            <a:schemeClr val="bg1"/>
          </a:solidFill>
        </p:spPr>
        <p:txBody>
          <a:bodyPr wrap="square" rtlCol="0">
            <a:spAutoFit/>
          </a:bodyPr>
          <a:lstStyle/>
          <a:p>
            <a:pPr algn="ctr"/>
            <a:r>
              <a:rPr lang="ru-RU" sz="1200" b="1" dirty="0" smtClean="0"/>
              <a:t>Шевченко Александра и Иван</a:t>
            </a:r>
            <a:endParaRPr lang="ru-RU" sz="1200" b="1" dirty="0"/>
          </a:p>
        </p:txBody>
      </p:sp>
      <p:sp>
        <p:nvSpPr>
          <p:cNvPr id="31" name="TextBox 30"/>
          <p:cNvSpPr txBox="1"/>
          <p:nvPr/>
        </p:nvSpPr>
        <p:spPr>
          <a:xfrm>
            <a:off x="0" y="5715016"/>
            <a:ext cx="2214578" cy="253916"/>
          </a:xfrm>
          <a:prstGeom prst="rect">
            <a:avLst/>
          </a:prstGeom>
          <a:solidFill>
            <a:schemeClr val="bg1"/>
          </a:solidFill>
        </p:spPr>
        <p:txBody>
          <a:bodyPr wrap="square" rtlCol="0">
            <a:spAutoFit/>
          </a:bodyPr>
          <a:lstStyle/>
          <a:p>
            <a:pPr algn="ctr"/>
            <a:r>
              <a:rPr lang="ru-RU" sz="1050" b="1" dirty="0" smtClean="0"/>
              <a:t>Зайцевы Иван и Матрена</a:t>
            </a:r>
            <a:endParaRPr lang="ru-RU" sz="1050" b="1" dirty="0"/>
          </a:p>
        </p:txBody>
      </p:sp>
      <p:sp>
        <p:nvSpPr>
          <p:cNvPr id="32" name="TextBox 31"/>
          <p:cNvSpPr txBox="1"/>
          <p:nvPr/>
        </p:nvSpPr>
        <p:spPr>
          <a:xfrm>
            <a:off x="2143108" y="5715016"/>
            <a:ext cx="2214578" cy="253916"/>
          </a:xfrm>
          <a:prstGeom prst="rect">
            <a:avLst/>
          </a:prstGeom>
          <a:solidFill>
            <a:schemeClr val="bg1"/>
          </a:solidFill>
        </p:spPr>
        <p:txBody>
          <a:bodyPr wrap="square" rtlCol="0">
            <a:spAutoFit/>
          </a:bodyPr>
          <a:lstStyle/>
          <a:p>
            <a:pPr algn="ctr"/>
            <a:r>
              <a:rPr lang="ru-RU" sz="1050" b="1" dirty="0" smtClean="0"/>
              <a:t>Куличенко Анна и Марк</a:t>
            </a:r>
            <a:endParaRPr lang="ru-RU" sz="1050" b="1" dirty="0"/>
          </a:p>
        </p:txBody>
      </p:sp>
      <p:sp>
        <p:nvSpPr>
          <p:cNvPr id="33" name="Line 5"/>
          <p:cNvSpPr>
            <a:spLocks noChangeShapeType="1"/>
          </p:cNvSpPr>
          <p:nvPr/>
        </p:nvSpPr>
        <p:spPr bwMode="auto">
          <a:xfrm flipH="1">
            <a:off x="7786710" y="4143380"/>
            <a:ext cx="285752" cy="428628"/>
          </a:xfrm>
          <a:prstGeom prst="line">
            <a:avLst/>
          </a:prstGeom>
          <a:noFill/>
          <a:ln w="28575">
            <a:solidFill>
              <a:srgbClr val="FF0000"/>
            </a:solidFill>
            <a:round/>
            <a:headEnd/>
            <a:tailEnd/>
          </a:ln>
        </p:spPr>
        <p:txBody>
          <a:bodyPr vert="horz" wrap="square" lIns="91440" tIns="45720" rIns="91440" bIns="45720" numCol="1" anchor="t" anchorCtr="0" compatLnSpc="1">
            <a:prstTxWarp prst="textNoShape">
              <a:avLst/>
            </a:prstTxWarp>
          </a:bodyPr>
          <a:lstStyle/>
          <a:p>
            <a:endParaRPr lang="ru-RU"/>
          </a:p>
        </p:txBody>
      </p:sp>
      <p:sp>
        <p:nvSpPr>
          <p:cNvPr id="34" name="Line 5"/>
          <p:cNvSpPr>
            <a:spLocks noChangeShapeType="1"/>
          </p:cNvSpPr>
          <p:nvPr/>
        </p:nvSpPr>
        <p:spPr bwMode="auto">
          <a:xfrm>
            <a:off x="8215338" y="4143380"/>
            <a:ext cx="214314" cy="428628"/>
          </a:xfrm>
          <a:prstGeom prst="line">
            <a:avLst/>
          </a:prstGeom>
          <a:noFill/>
          <a:ln w="28575">
            <a:solidFill>
              <a:srgbClr val="FF0000"/>
            </a:solidFill>
            <a:round/>
            <a:headEnd/>
            <a:tailEnd/>
          </a:ln>
        </p:spPr>
        <p:txBody>
          <a:bodyPr vert="horz" wrap="square" lIns="91440" tIns="45720" rIns="91440" bIns="45720" numCol="1" anchor="t" anchorCtr="0" compatLnSpc="1">
            <a:prstTxWarp prst="textNoShape">
              <a:avLst/>
            </a:prstTxWarp>
          </a:bodyPr>
          <a:lstStyle/>
          <a:p>
            <a:endParaRPr lang="ru-RU"/>
          </a:p>
        </p:txBody>
      </p:sp>
      <p:sp>
        <p:nvSpPr>
          <p:cNvPr id="35" name="Line 5"/>
          <p:cNvSpPr>
            <a:spLocks noChangeShapeType="1"/>
          </p:cNvSpPr>
          <p:nvPr/>
        </p:nvSpPr>
        <p:spPr bwMode="auto">
          <a:xfrm flipH="1">
            <a:off x="5214942" y="4143380"/>
            <a:ext cx="357190" cy="500066"/>
          </a:xfrm>
          <a:prstGeom prst="line">
            <a:avLst/>
          </a:prstGeom>
          <a:noFill/>
          <a:ln w="28575">
            <a:solidFill>
              <a:srgbClr val="FF0000"/>
            </a:solidFill>
            <a:round/>
            <a:headEnd/>
            <a:tailEnd/>
          </a:ln>
        </p:spPr>
        <p:txBody>
          <a:bodyPr vert="horz" wrap="square" lIns="91440" tIns="45720" rIns="91440" bIns="45720" numCol="1" anchor="t" anchorCtr="0" compatLnSpc="1">
            <a:prstTxWarp prst="textNoShape">
              <a:avLst/>
            </a:prstTxWarp>
          </a:bodyPr>
          <a:lstStyle/>
          <a:p>
            <a:endParaRPr lang="ru-RU"/>
          </a:p>
        </p:txBody>
      </p:sp>
      <p:sp>
        <p:nvSpPr>
          <p:cNvPr id="36" name="Line 5"/>
          <p:cNvSpPr>
            <a:spLocks noChangeShapeType="1"/>
          </p:cNvSpPr>
          <p:nvPr/>
        </p:nvSpPr>
        <p:spPr bwMode="auto">
          <a:xfrm>
            <a:off x="5715008" y="4143380"/>
            <a:ext cx="428628" cy="500066"/>
          </a:xfrm>
          <a:prstGeom prst="line">
            <a:avLst/>
          </a:prstGeom>
          <a:noFill/>
          <a:ln w="28575">
            <a:solidFill>
              <a:srgbClr val="FF0000"/>
            </a:solidFill>
            <a:round/>
            <a:headEnd/>
            <a:tailEnd/>
          </a:ln>
        </p:spPr>
        <p:txBody>
          <a:bodyPr vert="horz" wrap="square" lIns="91440" tIns="45720" rIns="91440" bIns="45720" numCol="1" anchor="t" anchorCtr="0" compatLnSpc="1">
            <a:prstTxWarp prst="textNoShape">
              <a:avLst/>
            </a:prstTxWarp>
          </a:bodyPr>
          <a:lstStyle/>
          <a:p>
            <a:endParaRPr lang="ru-RU"/>
          </a:p>
        </p:txBody>
      </p:sp>
      <p:sp>
        <p:nvSpPr>
          <p:cNvPr id="37" name="Line 5"/>
          <p:cNvSpPr>
            <a:spLocks noChangeShapeType="1"/>
          </p:cNvSpPr>
          <p:nvPr/>
        </p:nvSpPr>
        <p:spPr bwMode="auto">
          <a:xfrm flipH="1">
            <a:off x="428596" y="4143380"/>
            <a:ext cx="500066" cy="642942"/>
          </a:xfrm>
          <a:prstGeom prst="line">
            <a:avLst/>
          </a:prstGeom>
          <a:noFill/>
          <a:ln w="28575">
            <a:solidFill>
              <a:srgbClr val="FF0000"/>
            </a:solidFill>
            <a:round/>
            <a:headEnd/>
            <a:tailEnd/>
          </a:ln>
        </p:spPr>
        <p:txBody>
          <a:bodyPr vert="horz" wrap="square" lIns="91440" tIns="45720" rIns="91440" bIns="45720" numCol="1" anchor="t" anchorCtr="0" compatLnSpc="1">
            <a:prstTxWarp prst="textNoShape">
              <a:avLst/>
            </a:prstTxWarp>
          </a:bodyPr>
          <a:lstStyle/>
          <a:p>
            <a:endParaRPr lang="ru-RU"/>
          </a:p>
        </p:txBody>
      </p:sp>
      <p:sp>
        <p:nvSpPr>
          <p:cNvPr id="38" name="Line 5"/>
          <p:cNvSpPr>
            <a:spLocks noChangeShapeType="1"/>
          </p:cNvSpPr>
          <p:nvPr/>
        </p:nvSpPr>
        <p:spPr bwMode="auto">
          <a:xfrm>
            <a:off x="1000100" y="4143380"/>
            <a:ext cx="357190" cy="642942"/>
          </a:xfrm>
          <a:prstGeom prst="line">
            <a:avLst/>
          </a:prstGeom>
          <a:noFill/>
          <a:ln w="28575">
            <a:solidFill>
              <a:srgbClr val="FF0000"/>
            </a:solidFill>
            <a:round/>
            <a:headEnd/>
            <a:tailEnd/>
          </a:ln>
        </p:spPr>
        <p:txBody>
          <a:bodyPr vert="horz" wrap="square" lIns="91440" tIns="45720" rIns="91440" bIns="45720" numCol="1" anchor="t" anchorCtr="0" compatLnSpc="1">
            <a:prstTxWarp prst="textNoShape">
              <a:avLst/>
            </a:prstTxWarp>
          </a:bodyPr>
          <a:lstStyle/>
          <a:p>
            <a:endParaRPr lang="ru-RU"/>
          </a:p>
        </p:txBody>
      </p:sp>
      <p:pic>
        <p:nvPicPr>
          <p:cNvPr id="4107" name="Picture 11"/>
          <p:cNvPicPr>
            <a:picLocks noChangeAspect="1" noChangeArrowheads="1"/>
          </p:cNvPicPr>
          <p:nvPr/>
        </p:nvPicPr>
        <p:blipFill>
          <a:blip r:embed="rId11"/>
          <a:srcRect/>
          <a:stretch>
            <a:fillRect/>
          </a:stretch>
        </p:blipFill>
        <p:spPr bwMode="auto">
          <a:xfrm>
            <a:off x="1000100" y="4643446"/>
            <a:ext cx="791149" cy="1000132"/>
          </a:xfrm>
          <a:prstGeom prst="rect">
            <a:avLst/>
          </a:prstGeom>
          <a:noFill/>
          <a:ln w="9525">
            <a:noFill/>
            <a:miter lim="800000"/>
            <a:headEnd/>
            <a:tailEnd/>
          </a:ln>
        </p:spPr>
      </p:pic>
      <p:pic>
        <p:nvPicPr>
          <p:cNvPr id="4108" name="Picture 12"/>
          <p:cNvPicPr>
            <a:picLocks noChangeAspect="1" noChangeArrowheads="1"/>
          </p:cNvPicPr>
          <p:nvPr/>
        </p:nvPicPr>
        <p:blipFill>
          <a:blip r:embed="rId12" cstate="print"/>
          <a:srcRect/>
          <a:stretch>
            <a:fillRect/>
          </a:stretch>
        </p:blipFill>
        <p:spPr bwMode="auto">
          <a:xfrm>
            <a:off x="0" y="4643446"/>
            <a:ext cx="776222" cy="1000132"/>
          </a:xfrm>
          <a:prstGeom prst="rect">
            <a:avLst/>
          </a:prstGeom>
          <a:noFill/>
          <a:ln w="9525">
            <a:noFill/>
            <a:miter lim="800000"/>
            <a:headEnd/>
            <a:tailEnd/>
          </a:ln>
        </p:spPr>
      </p:pic>
      <p:cxnSp>
        <p:nvCxnSpPr>
          <p:cNvPr id="49" name="Прямая соединительная линия 48"/>
          <p:cNvCxnSpPr/>
          <p:nvPr/>
        </p:nvCxnSpPr>
        <p:spPr>
          <a:xfrm>
            <a:off x="1928794" y="2143116"/>
            <a:ext cx="5286412" cy="158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0" y="2000240"/>
            <a:ext cx="2214578" cy="276999"/>
          </a:xfrm>
          <a:prstGeom prst="rect">
            <a:avLst/>
          </a:prstGeom>
          <a:solidFill>
            <a:schemeClr val="bg1"/>
          </a:solidFill>
        </p:spPr>
        <p:txBody>
          <a:bodyPr wrap="square" rtlCol="0">
            <a:spAutoFit/>
          </a:bodyPr>
          <a:lstStyle/>
          <a:p>
            <a:pPr algn="ctr"/>
            <a:r>
              <a:rPr lang="ru-RU" sz="1200" b="1" dirty="0" smtClean="0"/>
              <a:t>МАМА Шевченко Анна</a:t>
            </a:r>
            <a:endParaRPr lang="ru-RU" sz="1200" b="1" dirty="0"/>
          </a:p>
        </p:txBody>
      </p:sp>
      <p:sp>
        <p:nvSpPr>
          <p:cNvPr id="11" name="TextBox 10"/>
          <p:cNvSpPr txBox="1"/>
          <p:nvPr/>
        </p:nvSpPr>
        <p:spPr>
          <a:xfrm>
            <a:off x="6929422" y="2000240"/>
            <a:ext cx="2214578" cy="276999"/>
          </a:xfrm>
          <a:prstGeom prst="rect">
            <a:avLst/>
          </a:prstGeom>
          <a:solidFill>
            <a:schemeClr val="bg1"/>
          </a:solidFill>
        </p:spPr>
        <p:txBody>
          <a:bodyPr wrap="square" rtlCol="0">
            <a:spAutoFit/>
          </a:bodyPr>
          <a:lstStyle/>
          <a:p>
            <a:pPr algn="ctr"/>
            <a:r>
              <a:rPr lang="ru-RU" sz="1200" b="1" dirty="0" smtClean="0"/>
              <a:t>ПАПА Шевченко Юрий </a:t>
            </a:r>
            <a:endParaRPr lang="ru-RU" sz="1200" b="1" dirty="0"/>
          </a:p>
        </p:txBody>
      </p:sp>
      <p:cxnSp>
        <p:nvCxnSpPr>
          <p:cNvPr id="51" name="Прямая соединительная линия 50"/>
          <p:cNvCxnSpPr/>
          <p:nvPr/>
        </p:nvCxnSpPr>
        <p:spPr>
          <a:xfrm>
            <a:off x="1000100" y="4071942"/>
            <a:ext cx="1571636" cy="158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285720" y="3929066"/>
            <a:ext cx="1500166" cy="276999"/>
          </a:xfrm>
          <a:prstGeom prst="rect">
            <a:avLst/>
          </a:prstGeom>
          <a:solidFill>
            <a:schemeClr val="bg1"/>
          </a:solidFill>
        </p:spPr>
        <p:txBody>
          <a:bodyPr wrap="square" rtlCol="0">
            <a:spAutoFit/>
          </a:bodyPr>
          <a:lstStyle/>
          <a:p>
            <a:r>
              <a:rPr lang="ru-RU" sz="1200" b="1" dirty="0" smtClean="0"/>
              <a:t>Куличенко Галина</a:t>
            </a:r>
            <a:endParaRPr lang="ru-RU" sz="1200" b="1" dirty="0"/>
          </a:p>
        </p:txBody>
      </p:sp>
      <p:sp>
        <p:nvSpPr>
          <p:cNvPr id="9" name="TextBox 8"/>
          <p:cNvSpPr txBox="1"/>
          <p:nvPr/>
        </p:nvSpPr>
        <p:spPr>
          <a:xfrm>
            <a:off x="2214546" y="3929066"/>
            <a:ext cx="1857388" cy="276999"/>
          </a:xfrm>
          <a:prstGeom prst="rect">
            <a:avLst/>
          </a:prstGeom>
          <a:solidFill>
            <a:schemeClr val="bg1"/>
          </a:solidFill>
        </p:spPr>
        <p:txBody>
          <a:bodyPr wrap="square" rtlCol="0">
            <a:spAutoFit/>
          </a:bodyPr>
          <a:lstStyle/>
          <a:p>
            <a:pPr algn="ctr"/>
            <a:r>
              <a:rPr lang="ru-RU" sz="1200" b="1" dirty="0" smtClean="0"/>
              <a:t>      Куличенко Николай</a:t>
            </a:r>
            <a:endParaRPr lang="ru-RU" sz="1200" b="1" dirty="0"/>
          </a:p>
        </p:txBody>
      </p:sp>
      <p:cxnSp>
        <p:nvCxnSpPr>
          <p:cNvPr id="55" name="Прямая соединительная линия 54"/>
          <p:cNvCxnSpPr/>
          <p:nvPr/>
        </p:nvCxnSpPr>
        <p:spPr>
          <a:xfrm>
            <a:off x="4929190" y="4071942"/>
            <a:ext cx="3857652" cy="158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7572396" y="3929066"/>
            <a:ext cx="1357290" cy="276999"/>
          </a:xfrm>
          <a:prstGeom prst="rect">
            <a:avLst/>
          </a:prstGeom>
          <a:solidFill>
            <a:schemeClr val="bg1"/>
          </a:solidFill>
        </p:spPr>
        <p:txBody>
          <a:bodyPr wrap="square" rtlCol="0">
            <a:spAutoFit/>
          </a:bodyPr>
          <a:lstStyle/>
          <a:p>
            <a:pPr algn="ctr"/>
            <a:r>
              <a:rPr lang="ru-RU" sz="1200" b="1" dirty="0" smtClean="0"/>
              <a:t>Шевченко Анна</a:t>
            </a:r>
            <a:endParaRPr lang="ru-RU" sz="1200" b="1" dirty="0"/>
          </a:p>
        </p:txBody>
      </p:sp>
      <p:sp>
        <p:nvSpPr>
          <p:cNvPr id="8" name="TextBox 7"/>
          <p:cNvSpPr txBox="1"/>
          <p:nvPr/>
        </p:nvSpPr>
        <p:spPr>
          <a:xfrm>
            <a:off x="4786314" y="3929066"/>
            <a:ext cx="1571636" cy="276999"/>
          </a:xfrm>
          <a:prstGeom prst="rect">
            <a:avLst/>
          </a:prstGeom>
          <a:solidFill>
            <a:schemeClr val="bg1"/>
          </a:solidFill>
        </p:spPr>
        <p:txBody>
          <a:bodyPr wrap="square" rtlCol="0">
            <a:spAutoFit/>
          </a:bodyPr>
          <a:lstStyle/>
          <a:p>
            <a:r>
              <a:rPr lang="ru-RU" sz="1200" b="1" dirty="0" smtClean="0"/>
              <a:t>Шевченко Валерий</a:t>
            </a:r>
            <a:endParaRPr lang="ru-RU" sz="1200" b="1" dirty="0"/>
          </a:p>
        </p:txBody>
      </p:sp>
      <p:cxnSp>
        <p:nvCxnSpPr>
          <p:cNvPr id="58" name="Прямая соединительная линия 57"/>
          <p:cNvCxnSpPr>
            <a:stCxn id="4108" idx="3"/>
            <a:endCxn id="4107" idx="1"/>
          </p:cNvCxnSpPr>
          <p:nvPr/>
        </p:nvCxnSpPr>
        <p:spPr>
          <a:xfrm>
            <a:off x="776222" y="5143512"/>
            <a:ext cx="223878" cy="158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9" name="Прямая соединительная линия 58"/>
          <p:cNvCxnSpPr/>
          <p:nvPr/>
        </p:nvCxnSpPr>
        <p:spPr>
          <a:xfrm>
            <a:off x="7858148" y="5072074"/>
            <a:ext cx="642942" cy="158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0" name="Прямая соединительная линия 59"/>
          <p:cNvCxnSpPr/>
          <p:nvPr/>
        </p:nvCxnSpPr>
        <p:spPr>
          <a:xfrm>
            <a:off x="5429256" y="5072074"/>
            <a:ext cx="571504" cy="158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4110" name="Picture 14"/>
          <p:cNvPicPr>
            <a:picLocks noChangeAspect="1" noChangeArrowheads="1"/>
          </p:cNvPicPr>
          <p:nvPr/>
        </p:nvPicPr>
        <p:blipFill>
          <a:blip r:embed="rId13"/>
          <a:srcRect/>
          <a:stretch>
            <a:fillRect/>
          </a:stretch>
        </p:blipFill>
        <p:spPr bwMode="auto">
          <a:xfrm>
            <a:off x="4714876" y="4500570"/>
            <a:ext cx="823915" cy="1025690"/>
          </a:xfrm>
          <a:prstGeom prst="rect">
            <a:avLst/>
          </a:prstGeom>
          <a:noFill/>
          <a:ln w="9525">
            <a:noFill/>
            <a:miter lim="800000"/>
            <a:headEnd/>
            <a:tailEnd/>
          </a:ln>
        </p:spPr>
      </p:pic>
      <p:pic>
        <p:nvPicPr>
          <p:cNvPr id="4109" name="Picture 13"/>
          <p:cNvPicPr>
            <a:picLocks noChangeAspect="1" noChangeArrowheads="1"/>
          </p:cNvPicPr>
          <p:nvPr/>
        </p:nvPicPr>
        <p:blipFill>
          <a:blip r:embed="rId14"/>
          <a:srcRect/>
          <a:stretch>
            <a:fillRect/>
          </a:stretch>
        </p:blipFill>
        <p:spPr bwMode="auto">
          <a:xfrm>
            <a:off x="5857884" y="4500570"/>
            <a:ext cx="797046" cy="1026963"/>
          </a:xfrm>
          <a:prstGeom prst="rect">
            <a:avLst/>
          </a:prstGeom>
          <a:noFill/>
        </p:spPr>
      </p:pic>
      <p:pic>
        <p:nvPicPr>
          <p:cNvPr id="4111" name="Picture 15"/>
          <p:cNvPicPr>
            <a:picLocks noChangeAspect="1" noChangeArrowheads="1"/>
          </p:cNvPicPr>
          <p:nvPr/>
        </p:nvPicPr>
        <p:blipFill>
          <a:blip r:embed="rId15"/>
          <a:srcRect/>
          <a:stretch>
            <a:fillRect/>
          </a:stretch>
        </p:blipFill>
        <p:spPr bwMode="auto">
          <a:xfrm>
            <a:off x="8286776" y="4500570"/>
            <a:ext cx="606690" cy="1042261"/>
          </a:xfrm>
          <a:prstGeom prst="rect">
            <a:avLst/>
          </a:prstGeom>
          <a:noFill/>
          <a:ln w="9525">
            <a:noFill/>
            <a:miter lim="800000"/>
            <a:headEnd/>
            <a:tailEnd/>
          </a:ln>
        </p:spPr>
      </p:pic>
      <p:pic>
        <p:nvPicPr>
          <p:cNvPr id="4112" name="Picture 16"/>
          <p:cNvPicPr>
            <a:picLocks noChangeAspect="1" noChangeArrowheads="1"/>
          </p:cNvPicPr>
          <p:nvPr/>
        </p:nvPicPr>
        <p:blipFill>
          <a:blip r:embed="rId16"/>
          <a:srcRect/>
          <a:stretch>
            <a:fillRect/>
          </a:stretch>
        </p:blipFill>
        <p:spPr bwMode="auto">
          <a:xfrm>
            <a:off x="7286644" y="4500570"/>
            <a:ext cx="714377" cy="106362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E:\skf57.bmp"/>
          <p:cNvPicPr>
            <a:picLocks noChangeAspect="1" noChangeArrowheads="1"/>
          </p:cNvPicPr>
          <p:nvPr/>
        </p:nvPicPr>
        <p:blipFill>
          <a:blip r:embed="rId2" cstate="print"/>
          <a:srcRect/>
          <a:stretch>
            <a:fillRect/>
          </a:stretch>
        </p:blipFill>
        <p:spPr bwMode="auto">
          <a:xfrm>
            <a:off x="-142908" y="0"/>
            <a:ext cx="9286908" cy="6858000"/>
          </a:xfrm>
          <a:prstGeom prst="rect">
            <a:avLst/>
          </a:prstGeom>
          <a:noFill/>
        </p:spPr>
      </p:pic>
      <p:cxnSp>
        <p:nvCxnSpPr>
          <p:cNvPr id="4" name="Прямая соединительная линия 3"/>
          <p:cNvCxnSpPr/>
          <p:nvPr/>
        </p:nvCxnSpPr>
        <p:spPr>
          <a:xfrm rot="10800000">
            <a:off x="3786182" y="6858000"/>
            <a:ext cx="928694"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6" name="Прямая соединительная линия 5"/>
          <p:cNvCxnSpPr/>
          <p:nvPr/>
        </p:nvCxnSpPr>
        <p:spPr>
          <a:xfrm>
            <a:off x="3000364" y="6643710"/>
            <a:ext cx="1714512" cy="1588"/>
          </a:xfrm>
          <a:prstGeom prst="line">
            <a:avLst/>
          </a:prstGeom>
          <a:ln/>
        </p:spPr>
        <p:style>
          <a:lnRef idx="1">
            <a:schemeClr val="dk1"/>
          </a:lnRef>
          <a:fillRef idx="0">
            <a:schemeClr val="dk1"/>
          </a:fillRef>
          <a:effectRef idx="0">
            <a:schemeClr val="dk1"/>
          </a:effectRef>
          <a:fontRef idx="minor">
            <a:schemeClr val="tx1"/>
          </a:fontRef>
        </p:style>
      </p:cxnSp>
      <p:cxnSp>
        <p:nvCxnSpPr>
          <p:cNvPr id="7" name="Прямая соединительная линия 6"/>
          <p:cNvCxnSpPr/>
          <p:nvPr/>
        </p:nvCxnSpPr>
        <p:spPr>
          <a:xfrm>
            <a:off x="3000364" y="6715148"/>
            <a:ext cx="1714512" cy="1588"/>
          </a:xfrm>
          <a:prstGeom prst="line">
            <a:avLst/>
          </a:prstGeom>
          <a:ln/>
        </p:spPr>
        <p:style>
          <a:lnRef idx="1">
            <a:schemeClr val="dk1"/>
          </a:lnRef>
          <a:fillRef idx="0">
            <a:schemeClr val="dk1"/>
          </a:fillRef>
          <a:effectRef idx="0">
            <a:schemeClr val="dk1"/>
          </a:effectRef>
          <a:fontRef idx="minor">
            <a:schemeClr val="tx1"/>
          </a:fontRef>
        </p:style>
      </p:cxnSp>
      <p:sp>
        <p:nvSpPr>
          <p:cNvPr id="8" name="TextBox 7"/>
          <p:cNvSpPr txBox="1"/>
          <p:nvPr/>
        </p:nvSpPr>
        <p:spPr>
          <a:xfrm>
            <a:off x="2357422" y="6488668"/>
            <a:ext cx="1285884" cy="369332"/>
          </a:xfrm>
          <a:prstGeom prst="rect">
            <a:avLst/>
          </a:prstGeom>
          <a:noFill/>
        </p:spPr>
        <p:txBody>
          <a:bodyPr wrap="square" rtlCol="0">
            <a:spAutoFit/>
          </a:bodyPr>
          <a:lstStyle/>
          <a:p>
            <a:r>
              <a:rPr lang="ru-RU" dirty="0" smtClean="0">
                <a:solidFill>
                  <a:srgbClr val="C00000"/>
                </a:solidFill>
              </a:rPr>
              <a:t>Ж/Д</a:t>
            </a:r>
            <a:endParaRPr lang="ru-RU" dirty="0">
              <a:solidFill>
                <a:srgbClr val="C00000"/>
              </a:solidFill>
            </a:endParaRPr>
          </a:p>
        </p:txBody>
      </p:sp>
      <p:sp>
        <p:nvSpPr>
          <p:cNvPr id="9" name="Стрелка вправо 8"/>
          <p:cNvSpPr/>
          <p:nvPr/>
        </p:nvSpPr>
        <p:spPr>
          <a:xfrm>
            <a:off x="2928926" y="6572272"/>
            <a:ext cx="1714512" cy="14285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 name="Стрелка вверх 9"/>
          <p:cNvSpPr/>
          <p:nvPr/>
        </p:nvSpPr>
        <p:spPr>
          <a:xfrm>
            <a:off x="4643438" y="6215082"/>
            <a:ext cx="142876" cy="500042"/>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Стрелка вправо 10"/>
          <p:cNvSpPr/>
          <p:nvPr/>
        </p:nvSpPr>
        <p:spPr>
          <a:xfrm rot="21388686">
            <a:off x="4787289" y="6032527"/>
            <a:ext cx="3364915" cy="16692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3" name="Стрелка вправо 12"/>
          <p:cNvSpPr/>
          <p:nvPr/>
        </p:nvSpPr>
        <p:spPr>
          <a:xfrm rot="15183639">
            <a:off x="7009370" y="5097713"/>
            <a:ext cx="1693251" cy="11988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4" name="Стрелка вправо 13"/>
          <p:cNvSpPr/>
          <p:nvPr/>
        </p:nvSpPr>
        <p:spPr>
          <a:xfrm rot="21006497">
            <a:off x="7572233" y="4179552"/>
            <a:ext cx="1233209" cy="10482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5" name="Стрелка вправо 14"/>
          <p:cNvSpPr/>
          <p:nvPr/>
        </p:nvSpPr>
        <p:spPr>
          <a:xfrm rot="13570676">
            <a:off x="7000828" y="3304004"/>
            <a:ext cx="2074934" cy="10575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6" name="Стрелка вправо 15"/>
          <p:cNvSpPr/>
          <p:nvPr/>
        </p:nvSpPr>
        <p:spPr>
          <a:xfrm rot="9394678">
            <a:off x="4187300" y="3035153"/>
            <a:ext cx="3032805" cy="13082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7" name="Стрелка вправо 16"/>
          <p:cNvSpPr/>
          <p:nvPr/>
        </p:nvSpPr>
        <p:spPr>
          <a:xfrm rot="14831530">
            <a:off x="2939063" y="1843630"/>
            <a:ext cx="1075396" cy="116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 name="Стрелка вправо 17"/>
          <p:cNvSpPr/>
          <p:nvPr/>
        </p:nvSpPr>
        <p:spPr>
          <a:xfrm rot="14866485">
            <a:off x="3232966" y="2883336"/>
            <a:ext cx="1377555" cy="15037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9" name="TextBox 18"/>
          <p:cNvSpPr txBox="1"/>
          <p:nvPr/>
        </p:nvSpPr>
        <p:spPr>
          <a:xfrm>
            <a:off x="7358082" y="2000240"/>
            <a:ext cx="1285884" cy="307777"/>
          </a:xfrm>
          <a:prstGeom prst="rect">
            <a:avLst/>
          </a:prstGeom>
          <a:noFill/>
        </p:spPr>
        <p:txBody>
          <a:bodyPr wrap="square" rtlCol="0">
            <a:spAutoFit/>
          </a:bodyPr>
          <a:lstStyle/>
          <a:p>
            <a:r>
              <a:rPr lang="ru-RU" sz="1400" dirty="0" smtClean="0">
                <a:solidFill>
                  <a:srgbClr val="C00000"/>
                </a:solidFill>
              </a:rPr>
              <a:t>церковь</a:t>
            </a:r>
            <a:endParaRPr lang="ru-RU" sz="1400" dirty="0">
              <a:solidFill>
                <a:srgbClr val="C00000"/>
              </a:solidFill>
            </a:endParaRPr>
          </a:p>
        </p:txBody>
      </p:sp>
      <p:sp>
        <p:nvSpPr>
          <p:cNvPr id="20" name="TextBox 19"/>
          <p:cNvSpPr txBox="1"/>
          <p:nvPr/>
        </p:nvSpPr>
        <p:spPr>
          <a:xfrm>
            <a:off x="4429124" y="3714752"/>
            <a:ext cx="1285884" cy="523220"/>
          </a:xfrm>
          <a:prstGeom prst="rect">
            <a:avLst/>
          </a:prstGeom>
          <a:noFill/>
        </p:spPr>
        <p:txBody>
          <a:bodyPr wrap="square" rtlCol="0">
            <a:spAutoFit/>
          </a:bodyPr>
          <a:lstStyle/>
          <a:p>
            <a:r>
              <a:rPr lang="ru-RU" sz="1400" dirty="0" smtClean="0">
                <a:solidFill>
                  <a:srgbClr val="C00000"/>
                </a:solidFill>
              </a:rPr>
              <a:t>Площадь Романовского</a:t>
            </a:r>
            <a:endParaRPr lang="ru-RU" sz="1400" dirty="0">
              <a:solidFill>
                <a:srgbClr val="C00000"/>
              </a:solidFill>
            </a:endParaRPr>
          </a:p>
        </p:txBody>
      </p:sp>
      <p:sp>
        <p:nvSpPr>
          <p:cNvPr id="21" name="TextBox 20"/>
          <p:cNvSpPr txBox="1"/>
          <p:nvPr/>
        </p:nvSpPr>
        <p:spPr>
          <a:xfrm>
            <a:off x="7715272" y="4357694"/>
            <a:ext cx="1285884" cy="307777"/>
          </a:xfrm>
          <a:prstGeom prst="rect">
            <a:avLst/>
          </a:prstGeom>
          <a:noFill/>
        </p:spPr>
        <p:txBody>
          <a:bodyPr wrap="square" rtlCol="0">
            <a:spAutoFit/>
          </a:bodyPr>
          <a:lstStyle/>
          <a:p>
            <a:r>
              <a:rPr lang="ru-RU" sz="1400" b="1" dirty="0" smtClean="0"/>
              <a:t>Больница</a:t>
            </a:r>
            <a:endParaRPr lang="ru-RU" sz="1400" b="1" dirty="0"/>
          </a:p>
        </p:txBody>
      </p:sp>
      <p:sp>
        <p:nvSpPr>
          <p:cNvPr id="22" name="Овал 21"/>
          <p:cNvSpPr/>
          <p:nvPr/>
        </p:nvSpPr>
        <p:spPr>
          <a:xfrm>
            <a:off x="2857488" y="6429396"/>
            <a:ext cx="285752" cy="28575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3" name="Овал 22"/>
          <p:cNvSpPr/>
          <p:nvPr/>
        </p:nvSpPr>
        <p:spPr>
          <a:xfrm>
            <a:off x="7143768" y="2428868"/>
            <a:ext cx="285752" cy="28575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4" name="Овал 23"/>
          <p:cNvSpPr/>
          <p:nvPr/>
        </p:nvSpPr>
        <p:spPr>
          <a:xfrm>
            <a:off x="8643966" y="3929066"/>
            <a:ext cx="285752" cy="28575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5" name="Овал 24"/>
          <p:cNvSpPr/>
          <p:nvPr/>
        </p:nvSpPr>
        <p:spPr>
          <a:xfrm>
            <a:off x="4143372" y="3571876"/>
            <a:ext cx="285752" cy="28575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6" name="Овал 25"/>
          <p:cNvSpPr/>
          <p:nvPr/>
        </p:nvSpPr>
        <p:spPr>
          <a:xfrm>
            <a:off x="3500430" y="2143116"/>
            <a:ext cx="285752" cy="28575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9" name="TextBox 28"/>
          <p:cNvSpPr txBox="1"/>
          <p:nvPr/>
        </p:nvSpPr>
        <p:spPr>
          <a:xfrm>
            <a:off x="3857620" y="2071678"/>
            <a:ext cx="1285884" cy="523220"/>
          </a:xfrm>
          <a:prstGeom prst="rect">
            <a:avLst/>
          </a:prstGeom>
          <a:noFill/>
        </p:spPr>
        <p:txBody>
          <a:bodyPr wrap="square" rtlCol="0">
            <a:spAutoFit/>
          </a:bodyPr>
          <a:lstStyle/>
          <a:p>
            <a:r>
              <a:rPr lang="ru-RU" sz="1400" b="1" dirty="0" smtClean="0">
                <a:solidFill>
                  <a:schemeClr val="tx1">
                    <a:lumMod val="95000"/>
                    <a:lumOff val="5000"/>
                  </a:schemeClr>
                </a:solidFill>
                <a:effectLst>
                  <a:outerShdw blurRad="38100" dist="38100" dir="2700000" algn="tl">
                    <a:srgbClr val="000000">
                      <a:alpha val="43137"/>
                    </a:srgbClr>
                  </a:outerShdw>
                </a:effectLst>
              </a:rPr>
              <a:t>Городская стоматология</a:t>
            </a:r>
            <a:endParaRPr lang="ru-RU" sz="1400" b="1" dirty="0">
              <a:solidFill>
                <a:schemeClr val="tx1">
                  <a:lumMod val="95000"/>
                  <a:lumOff val="5000"/>
                </a:schemeClr>
              </a:solidFill>
              <a:effectLst>
                <a:outerShdw blurRad="38100" dist="38100" dir="2700000" algn="tl">
                  <a:srgbClr val="000000">
                    <a:alpha val="43137"/>
                  </a:srgbClr>
                </a:outerShdw>
              </a:effectLst>
            </a:endParaRPr>
          </a:p>
        </p:txBody>
      </p:sp>
      <p:sp>
        <p:nvSpPr>
          <p:cNvPr id="30" name="Стрелка вправо 29"/>
          <p:cNvSpPr/>
          <p:nvPr/>
        </p:nvSpPr>
        <p:spPr>
          <a:xfrm rot="10142368" flipV="1">
            <a:off x="605686" y="1683701"/>
            <a:ext cx="2694737" cy="13301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1" name="Овал 30"/>
          <p:cNvSpPr/>
          <p:nvPr/>
        </p:nvSpPr>
        <p:spPr>
          <a:xfrm>
            <a:off x="500034" y="1785926"/>
            <a:ext cx="285752" cy="28575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2" name="TextBox 31"/>
          <p:cNvSpPr txBox="1"/>
          <p:nvPr/>
        </p:nvSpPr>
        <p:spPr>
          <a:xfrm>
            <a:off x="571472" y="1142984"/>
            <a:ext cx="1285884" cy="523220"/>
          </a:xfrm>
          <a:prstGeom prst="rect">
            <a:avLst/>
          </a:prstGeom>
          <a:noFill/>
        </p:spPr>
        <p:txBody>
          <a:bodyPr wrap="square" rtlCol="0">
            <a:spAutoFit/>
          </a:bodyPr>
          <a:lstStyle/>
          <a:p>
            <a:r>
              <a:rPr lang="ru-RU" sz="1400" dirty="0" smtClean="0">
                <a:solidFill>
                  <a:srgbClr val="C00000"/>
                </a:solidFill>
              </a:rPr>
              <a:t>Ул. Набережная</a:t>
            </a:r>
            <a:endParaRPr lang="ru-RU" sz="1400" dirty="0">
              <a:solidFill>
                <a:srgbClr val="C00000"/>
              </a:solidFill>
            </a:endParaRPr>
          </a:p>
        </p:txBody>
      </p:sp>
      <p:sp>
        <p:nvSpPr>
          <p:cNvPr id="33" name="Стрелка вправо 32"/>
          <p:cNvSpPr/>
          <p:nvPr/>
        </p:nvSpPr>
        <p:spPr>
          <a:xfrm rot="4484059">
            <a:off x="-241859" y="3168300"/>
            <a:ext cx="2431913" cy="1709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4" name="Овал 33"/>
          <p:cNvSpPr/>
          <p:nvPr/>
        </p:nvSpPr>
        <p:spPr>
          <a:xfrm>
            <a:off x="1142976" y="4286256"/>
            <a:ext cx="285752" cy="28575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5" name="TextBox 34"/>
          <p:cNvSpPr txBox="1"/>
          <p:nvPr/>
        </p:nvSpPr>
        <p:spPr>
          <a:xfrm>
            <a:off x="500034" y="4572008"/>
            <a:ext cx="1285884" cy="369332"/>
          </a:xfrm>
          <a:prstGeom prst="rect">
            <a:avLst/>
          </a:prstGeom>
          <a:noFill/>
        </p:spPr>
        <p:txBody>
          <a:bodyPr wrap="square" rtlCol="0">
            <a:spAutoFit/>
          </a:bodyPr>
          <a:lstStyle/>
          <a:p>
            <a:r>
              <a:rPr lang="ru-RU" dirty="0" smtClean="0">
                <a:solidFill>
                  <a:srgbClr val="C00000"/>
                </a:solidFill>
              </a:rPr>
              <a:t>Парк</a:t>
            </a:r>
            <a:endParaRPr lang="ru-RU" dirty="0">
              <a:solidFill>
                <a:srgbClr val="C00000"/>
              </a:solidFill>
            </a:endParaRPr>
          </a:p>
        </p:txBody>
      </p:sp>
      <p:sp>
        <p:nvSpPr>
          <p:cNvPr id="36" name="Стрелка вправо 35"/>
          <p:cNvSpPr/>
          <p:nvPr/>
        </p:nvSpPr>
        <p:spPr>
          <a:xfrm rot="3946730">
            <a:off x="734080" y="5451073"/>
            <a:ext cx="2198172" cy="16084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7" name="Стрелка вправо 36"/>
          <p:cNvSpPr/>
          <p:nvPr/>
        </p:nvSpPr>
        <p:spPr>
          <a:xfrm rot="21164213">
            <a:off x="2291274" y="6372329"/>
            <a:ext cx="1364803" cy="11540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9" name="TextBox 38"/>
          <p:cNvSpPr txBox="1"/>
          <p:nvPr/>
        </p:nvSpPr>
        <p:spPr>
          <a:xfrm>
            <a:off x="3071802" y="6000768"/>
            <a:ext cx="1285884" cy="307777"/>
          </a:xfrm>
          <a:prstGeom prst="rect">
            <a:avLst/>
          </a:prstGeom>
          <a:noFill/>
        </p:spPr>
        <p:txBody>
          <a:bodyPr wrap="square" rtlCol="0">
            <a:spAutoFit/>
          </a:bodyPr>
          <a:lstStyle/>
          <a:p>
            <a:r>
              <a:rPr lang="ru-RU" sz="1400" dirty="0" smtClean="0">
                <a:solidFill>
                  <a:srgbClr val="C00000"/>
                </a:solidFill>
              </a:rPr>
              <a:t>Автовокзал</a:t>
            </a:r>
            <a:endParaRPr lang="ru-RU" sz="1400" dirty="0">
              <a:solidFill>
                <a:srgbClr val="C00000"/>
              </a:solidFill>
            </a:endParaRPr>
          </a:p>
        </p:txBody>
      </p:sp>
      <p:sp>
        <p:nvSpPr>
          <p:cNvPr id="41" name="Стрелка вправо 40"/>
          <p:cNvSpPr/>
          <p:nvPr/>
        </p:nvSpPr>
        <p:spPr>
          <a:xfrm rot="21164213">
            <a:off x="3721134" y="6201473"/>
            <a:ext cx="924993" cy="15981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8" name="Овал 37"/>
          <p:cNvSpPr/>
          <p:nvPr/>
        </p:nvSpPr>
        <p:spPr>
          <a:xfrm>
            <a:off x="3500430" y="6215082"/>
            <a:ext cx="285752" cy="28575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2" name="Стрелка вверх 41"/>
          <p:cNvSpPr/>
          <p:nvPr/>
        </p:nvSpPr>
        <p:spPr>
          <a:xfrm flipV="1">
            <a:off x="4643438" y="6429348"/>
            <a:ext cx="142876" cy="28580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3" name="Стрелка вправо 42"/>
          <p:cNvSpPr/>
          <p:nvPr/>
        </p:nvSpPr>
        <p:spPr>
          <a:xfrm flipH="1">
            <a:off x="3143240" y="6572272"/>
            <a:ext cx="1438284" cy="15237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E:\skf57.bmp"/>
          <p:cNvPicPr>
            <a:picLocks noChangeAspect="1" noChangeArrowheads="1"/>
          </p:cNvPicPr>
          <p:nvPr/>
        </p:nvPicPr>
        <p:blipFill>
          <a:blip r:embed="rId2" cstate="print"/>
          <a:srcRect/>
          <a:stretch>
            <a:fillRect/>
          </a:stretch>
        </p:blipFill>
        <p:spPr bwMode="auto">
          <a:xfrm>
            <a:off x="-142908" y="0"/>
            <a:ext cx="9286908" cy="6858000"/>
          </a:xfrm>
          <a:prstGeom prst="rect">
            <a:avLst/>
          </a:prstGeom>
          <a:noFill/>
        </p:spPr>
      </p:pic>
      <p:cxnSp>
        <p:nvCxnSpPr>
          <p:cNvPr id="3" name="Прямая соединительная линия 2"/>
          <p:cNvCxnSpPr/>
          <p:nvPr/>
        </p:nvCxnSpPr>
        <p:spPr>
          <a:xfrm>
            <a:off x="3000364" y="6715148"/>
            <a:ext cx="1714512" cy="1588"/>
          </a:xfrm>
          <a:prstGeom prst="line">
            <a:avLst/>
          </a:prstGeom>
          <a:ln/>
        </p:spPr>
        <p:style>
          <a:lnRef idx="1">
            <a:schemeClr val="dk1"/>
          </a:lnRef>
          <a:fillRef idx="0">
            <a:schemeClr val="dk1"/>
          </a:fillRef>
          <a:effectRef idx="0">
            <a:schemeClr val="dk1"/>
          </a:effectRef>
          <a:fontRef idx="minor">
            <a:schemeClr val="tx1"/>
          </a:fontRef>
        </p:style>
      </p:cxnSp>
      <p:cxnSp>
        <p:nvCxnSpPr>
          <p:cNvPr id="4" name="Прямая соединительная линия 3"/>
          <p:cNvCxnSpPr/>
          <p:nvPr/>
        </p:nvCxnSpPr>
        <p:spPr>
          <a:xfrm>
            <a:off x="3000364" y="6643710"/>
            <a:ext cx="1714512" cy="1588"/>
          </a:xfrm>
          <a:prstGeom prst="line">
            <a:avLst/>
          </a:prstGeom>
          <a:ln/>
        </p:spPr>
        <p:style>
          <a:lnRef idx="1">
            <a:schemeClr val="dk1"/>
          </a:lnRef>
          <a:fillRef idx="0">
            <a:schemeClr val="dk1"/>
          </a:fillRef>
          <a:effectRef idx="0">
            <a:schemeClr val="dk1"/>
          </a:effectRef>
          <a:fontRef idx="minor">
            <a:schemeClr val="tx1"/>
          </a:fontRef>
        </p:style>
      </p:cxnSp>
      <p:sp>
        <p:nvSpPr>
          <p:cNvPr id="11" name="Овал 10"/>
          <p:cNvSpPr/>
          <p:nvPr/>
        </p:nvSpPr>
        <p:spPr>
          <a:xfrm>
            <a:off x="2643174" y="6357958"/>
            <a:ext cx="142876" cy="142876"/>
          </a:xfrm>
          <a:prstGeom prst="ellipse">
            <a:avLst/>
          </a:prstGeom>
          <a:solidFill>
            <a:srgbClr val="0070C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srgbClr val="00B0F0"/>
              </a:solidFill>
            </a:endParaRPr>
          </a:p>
        </p:txBody>
      </p:sp>
      <p:sp>
        <p:nvSpPr>
          <p:cNvPr id="18" name="Стрелка вправо 17"/>
          <p:cNvSpPr/>
          <p:nvPr/>
        </p:nvSpPr>
        <p:spPr>
          <a:xfrm rot="4337769">
            <a:off x="-211805" y="3157830"/>
            <a:ext cx="2313695" cy="45719"/>
          </a:xfrm>
          <a:prstGeom prst="rightArrow">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9" name="Стрелка вправо 18"/>
          <p:cNvSpPr/>
          <p:nvPr/>
        </p:nvSpPr>
        <p:spPr>
          <a:xfrm rot="21322903" flipH="1">
            <a:off x="4785135" y="6013612"/>
            <a:ext cx="3225873" cy="100814"/>
          </a:xfrm>
          <a:prstGeom prst="rightArrow">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0" name="Стрелка вправо 19"/>
          <p:cNvSpPr/>
          <p:nvPr/>
        </p:nvSpPr>
        <p:spPr>
          <a:xfrm rot="4401353">
            <a:off x="7010424" y="5125337"/>
            <a:ext cx="1636474" cy="45719"/>
          </a:xfrm>
          <a:prstGeom prst="rightArrow">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1" name="Стрелка вправо 20"/>
          <p:cNvSpPr/>
          <p:nvPr/>
        </p:nvSpPr>
        <p:spPr>
          <a:xfrm rot="21151343" flipH="1">
            <a:off x="8430683" y="4101498"/>
            <a:ext cx="457200" cy="45719"/>
          </a:xfrm>
          <a:prstGeom prst="rightArrow">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2" name="Стрелка вправо 21"/>
          <p:cNvSpPr/>
          <p:nvPr/>
        </p:nvSpPr>
        <p:spPr>
          <a:xfrm rot="21004370">
            <a:off x="1341068" y="4110399"/>
            <a:ext cx="2112025" cy="96190"/>
          </a:xfrm>
          <a:prstGeom prst="rightArrow">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3" name="Стрелка вправо 22"/>
          <p:cNvSpPr/>
          <p:nvPr/>
        </p:nvSpPr>
        <p:spPr>
          <a:xfrm rot="20893749" flipH="1">
            <a:off x="765413" y="1671126"/>
            <a:ext cx="2520079" cy="60046"/>
          </a:xfrm>
          <a:prstGeom prst="rightArrow">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4" name="Стрелка вправо 23"/>
          <p:cNvSpPr/>
          <p:nvPr/>
        </p:nvSpPr>
        <p:spPr>
          <a:xfrm rot="20265726">
            <a:off x="3588978" y="3224467"/>
            <a:ext cx="3614355" cy="45719"/>
          </a:xfrm>
          <a:prstGeom prst="rightArrow">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5" name="Стрелка вправо 24"/>
          <p:cNvSpPr/>
          <p:nvPr/>
        </p:nvSpPr>
        <p:spPr>
          <a:xfrm rot="2661725" flipV="1">
            <a:off x="6962461" y="3348243"/>
            <a:ext cx="2148563" cy="51325"/>
          </a:xfrm>
          <a:prstGeom prst="rightArrow">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6" name="Стрелка вправо 25"/>
          <p:cNvSpPr/>
          <p:nvPr/>
        </p:nvSpPr>
        <p:spPr>
          <a:xfrm rot="14678521" flipV="1">
            <a:off x="739809" y="5475790"/>
            <a:ext cx="2034506" cy="64355"/>
          </a:xfrm>
          <a:prstGeom prst="rightArrow">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7" name="Стрелка вправо 26"/>
          <p:cNvSpPr/>
          <p:nvPr/>
        </p:nvSpPr>
        <p:spPr>
          <a:xfrm rot="14711655">
            <a:off x="3047812" y="1768832"/>
            <a:ext cx="790723" cy="45719"/>
          </a:xfrm>
          <a:prstGeom prst="rightArrow">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8" name="Стрелка вправо 27"/>
          <p:cNvSpPr/>
          <p:nvPr/>
        </p:nvSpPr>
        <p:spPr>
          <a:xfrm rot="14879126">
            <a:off x="3154887" y="2964426"/>
            <a:ext cx="1494516" cy="45876"/>
          </a:xfrm>
          <a:prstGeom prst="rightArrow">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9" name="Стрелка вправо 28"/>
          <p:cNvSpPr/>
          <p:nvPr/>
        </p:nvSpPr>
        <p:spPr>
          <a:xfrm rot="15311083" flipV="1">
            <a:off x="3793103" y="4331229"/>
            <a:ext cx="1201086" cy="95500"/>
          </a:xfrm>
          <a:prstGeom prst="rightArrow">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0" name="Стрелка вправо 29"/>
          <p:cNvSpPr/>
          <p:nvPr/>
        </p:nvSpPr>
        <p:spPr>
          <a:xfrm rot="15723761" flipV="1">
            <a:off x="3997014" y="5579260"/>
            <a:ext cx="1224120" cy="48452"/>
          </a:xfrm>
          <a:prstGeom prst="rightArrow">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1" name="Стрелка вправо 30"/>
          <p:cNvSpPr/>
          <p:nvPr/>
        </p:nvSpPr>
        <p:spPr>
          <a:xfrm rot="15661909" flipV="1">
            <a:off x="4446514" y="6444409"/>
            <a:ext cx="517480" cy="45719"/>
          </a:xfrm>
          <a:prstGeom prst="rightArrow">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2" name="Стрелка вправо 31"/>
          <p:cNvSpPr/>
          <p:nvPr/>
        </p:nvSpPr>
        <p:spPr>
          <a:xfrm>
            <a:off x="3071802" y="6643710"/>
            <a:ext cx="1643074" cy="71438"/>
          </a:xfrm>
          <a:prstGeom prst="rightArrow">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 name="Овал 9"/>
          <p:cNvSpPr/>
          <p:nvPr/>
        </p:nvSpPr>
        <p:spPr>
          <a:xfrm>
            <a:off x="2928926" y="6572272"/>
            <a:ext cx="142876" cy="142876"/>
          </a:xfrm>
          <a:prstGeom prst="ellipse">
            <a:avLst/>
          </a:prstGeom>
          <a:solidFill>
            <a:srgbClr val="0070C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srgbClr val="00B0F0"/>
              </a:solidFill>
            </a:endParaRPr>
          </a:p>
        </p:txBody>
      </p:sp>
      <p:sp>
        <p:nvSpPr>
          <p:cNvPr id="17" name="Овал 16"/>
          <p:cNvSpPr/>
          <p:nvPr/>
        </p:nvSpPr>
        <p:spPr>
          <a:xfrm>
            <a:off x="4572000" y="6072206"/>
            <a:ext cx="142876" cy="142876"/>
          </a:xfrm>
          <a:prstGeom prst="ellipse">
            <a:avLst/>
          </a:prstGeom>
          <a:solidFill>
            <a:srgbClr val="0070C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srgbClr val="00B0F0"/>
              </a:solidFill>
            </a:endParaRPr>
          </a:p>
        </p:txBody>
      </p:sp>
      <p:sp>
        <p:nvSpPr>
          <p:cNvPr id="16" name="Овал 15"/>
          <p:cNvSpPr/>
          <p:nvPr/>
        </p:nvSpPr>
        <p:spPr>
          <a:xfrm>
            <a:off x="4429124" y="4786322"/>
            <a:ext cx="142876" cy="142876"/>
          </a:xfrm>
          <a:prstGeom prst="ellipse">
            <a:avLst/>
          </a:prstGeom>
          <a:solidFill>
            <a:srgbClr val="0070C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srgbClr val="00B0F0"/>
              </a:solidFill>
            </a:endParaRPr>
          </a:p>
        </p:txBody>
      </p:sp>
      <p:sp>
        <p:nvSpPr>
          <p:cNvPr id="12" name="Овал 11"/>
          <p:cNvSpPr/>
          <p:nvPr/>
        </p:nvSpPr>
        <p:spPr>
          <a:xfrm>
            <a:off x="8215338" y="4143380"/>
            <a:ext cx="142876" cy="142876"/>
          </a:xfrm>
          <a:prstGeom prst="ellipse">
            <a:avLst/>
          </a:prstGeom>
          <a:solidFill>
            <a:srgbClr val="0070C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srgbClr val="00B0F0"/>
              </a:solidFill>
            </a:endParaRPr>
          </a:p>
        </p:txBody>
      </p:sp>
      <p:sp>
        <p:nvSpPr>
          <p:cNvPr id="7" name="Овал 6"/>
          <p:cNvSpPr/>
          <p:nvPr/>
        </p:nvSpPr>
        <p:spPr>
          <a:xfrm>
            <a:off x="7143768" y="2428868"/>
            <a:ext cx="142876" cy="142876"/>
          </a:xfrm>
          <a:prstGeom prst="ellipse">
            <a:avLst/>
          </a:prstGeom>
          <a:solidFill>
            <a:srgbClr val="0070C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srgbClr val="00B0F0"/>
              </a:solidFill>
            </a:endParaRPr>
          </a:p>
        </p:txBody>
      </p:sp>
      <p:sp>
        <p:nvSpPr>
          <p:cNvPr id="15" name="Овал 14"/>
          <p:cNvSpPr/>
          <p:nvPr/>
        </p:nvSpPr>
        <p:spPr>
          <a:xfrm>
            <a:off x="4071934" y="3571876"/>
            <a:ext cx="142876" cy="142876"/>
          </a:xfrm>
          <a:prstGeom prst="ellipse">
            <a:avLst/>
          </a:prstGeom>
          <a:solidFill>
            <a:srgbClr val="0070C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srgbClr val="00B0F0"/>
              </a:solidFill>
            </a:endParaRPr>
          </a:p>
        </p:txBody>
      </p:sp>
      <p:sp>
        <p:nvSpPr>
          <p:cNvPr id="8" name="Овал 7"/>
          <p:cNvSpPr/>
          <p:nvPr/>
        </p:nvSpPr>
        <p:spPr>
          <a:xfrm>
            <a:off x="3500430" y="3857628"/>
            <a:ext cx="142876" cy="142876"/>
          </a:xfrm>
          <a:prstGeom prst="ellipse">
            <a:avLst/>
          </a:prstGeom>
          <a:solidFill>
            <a:srgbClr val="0070C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srgbClr val="00B0F0"/>
              </a:solidFill>
            </a:endParaRPr>
          </a:p>
        </p:txBody>
      </p:sp>
      <p:sp>
        <p:nvSpPr>
          <p:cNvPr id="9" name="Овал 8"/>
          <p:cNvSpPr/>
          <p:nvPr/>
        </p:nvSpPr>
        <p:spPr>
          <a:xfrm>
            <a:off x="1214414" y="4357694"/>
            <a:ext cx="142876" cy="142876"/>
          </a:xfrm>
          <a:prstGeom prst="ellipse">
            <a:avLst/>
          </a:prstGeom>
          <a:solidFill>
            <a:srgbClr val="0070C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srgbClr val="00B0F0"/>
              </a:solidFill>
            </a:endParaRPr>
          </a:p>
        </p:txBody>
      </p:sp>
      <p:sp>
        <p:nvSpPr>
          <p:cNvPr id="13" name="Овал 12"/>
          <p:cNvSpPr/>
          <p:nvPr/>
        </p:nvSpPr>
        <p:spPr>
          <a:xfrm>
            <a:off x="571472" y="1928802"/>
            <a:ext cx="142876" cy="142876"/>
          </a:xfrm>
          <a:prstGeom prst="ellipse">
            <a:avLst/>
          </a:prstGeom>
          <a:solidFill>
            <a:srgbClr val="0070C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srgbClr val="00B0F0"/>
              </a:solidFill>
            </a:endParaRPr>
          </a:p>
        </p:txBody>
      </p:sp>
      <p:sp>
        <p:nvSpPr>
          <p:cNvPr id="14" name="Овал 13"/>
          <p:cNvSpPr/>
          <p:nvPr/>
        </p:nvSpPr>
        <p:spPr>
          <a:xfrm>
            <a:off x="3571868" y="2071678"/>
            <a:ext cx="142876" cy="142876"/>
          </a:xfrm>
          <a:prstGeom prst="ellipse">
            <a:avLst/>
          </a:prstGeom>
          <a:solidFill>
            <a:srgbClr val="0070C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srgbClr val="00B0F0"/>
              </a:solidFill>
            </a:endParaRPr>
          </a:p>
        </p:txBody>
      </p:sp>
      <p:sp>
        <p:nvSpPr>
          <p:cNvPr id="33" name="Стрелка вправо 32"/>
          <p:cNvSpPr/>
          <p:nvPr/>
        </p:nvSpPr>
        <p:spPr>
          <a:xfrm rot="21151343" flipH="1">
            <a:off x="7644864" y="4244373"/>
            <a:ext cx="457200" cy="45719"/>
          </a:xfrm>
          <a:prstGeom prst="rightArrow">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4" name="Стрелка вправо 33"/>
          <p:cNvSpPr/>
          <p:nvPr/>
        </p:nvSpPr>
        <p:spPr>
          <a:xfrm rot="21322903" flipH="1">
            <a:off x="2787372" y="6211323"/>
            <a:ext cx="1863548" cy="108008"/>
          </a:xfrm>
          <a:prstGeom prst="rightArrow">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5" name="Стрелка вправо 34"/>
          <p:cNvSpPr/>
          <p:nvPr/>
        </p:nvSpPr>
        <p:spPr>
          <a:xfrm rot="21322903" flipH="1">
            <a:off x="2288036" y="6414721"/>
            <a:ext cx="361890" cy="65570"/>
          </a:xfrm>
          <a:prstGeom prst="rightArrow">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6" name="Прямоугольник 35"/>
          <p:cNvSpPr/>
          <p:nvPr/>
        </p:nvSpPr>
        <p:spPr>
          <a:xfrm>
            <a:off x="1428728" y="4429132"/>
            <a:ext cx="1357322" cy="21431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конечная</a:t>
            </a:r>
            <a:endParaRPr lang="ru-RU" dirty="0"/>
          </a:p>
        </p:txBody>
      </p:sp>
      <p:sp>
        <p:nvSpPr>
          <p:cNvPr id="37" name="TextBox 36"/>
          <p:cNvSpPr txBox="1"/>
          <p:nvPr/>
        </p:nvSpPr>
        <p:spPr>
          <a:xfrm>
            <a:off x="2500298" y="5786454"/>
            <a:ext cx="1571636" cy="307777"/>
          </a:xfrm>
          <a:prstGeom prst="rect">
            <a:avLst/>
          </a:prstGeom>
          <a:solidFill>
            <a:srgbClr val="0070C0"/>
          </a:solidFill>
        </p:spPr>
        <p:txBody>
          <a:bodyPr wrap="square" rtlCol="0">
            <a:spAutoFit/>
          </a:bodyPr>
          <a:lstStyle/>
          <a:p>
            <a:r>
              <a:rPr lang="ru-RU" sz="1400" b="1" dirty="0" smtClean="0">
                <a:solidFill>
                  <a:srgbClr val="C00000"/>
                </a:solidFill>
                <a:effectLst>
                  <a:outerShdw blurRad="38100" dist="38100" dir="2700000" algn="tl">
                    <a:srgbClr val="000000">
                      <a:alpha val="43137"/>
                    </a:srgbClr>
                  </a:outerShdw>
                </a:effectLst>
              </a:rPr>
              <a:t>(Л)  Автовокзал</a:t>
            </a:r>
            <a:endParaRPr lang="ru-RU" sz="1400" b="1" dirty="0">
              <a:solidFill>
                <a:srgbClr val="C00000"/>
              </a:solidFill>
              <a:effectLst>
                <a:outerShdw blurRad="38100" dist="38100" dir="2700000" algn="tl">
                  <a:srgbClr val="000000">
                    <a:alpha val="43137"/>
                  </a:srgbClr>
                </a:outerShdw>
              </a:effectLst>
            </a:endParaRPr>
          </a:p>
        </p:txBody>
      </p:sp>
      <p:sp>
        <p:nvSpPr>
          <p:cNvPr id="38" name="TextBox 37"/>
          <p:cNvSpPr txBox="1"/>
          <p:nvPr/>
        </p:nvSpPr>
        <p:spPr>
          <a:xfrm>
            <a:off x="7215206" y="3714752"/>
            <a:ext cx="1214446" cy="461665"/>
          </a:xfrm>
          <a:prstGeom prst="rect">
            <a:avLst/>
          </a:prstGeom>
          <a:solidFill>
            <a:srgbClr val="0070C0"/>
          </a:solidFill>
        </p:spPr>
        <p:txBody>
          <a:bodyPr wrap="square" rtlCol="0">
            <a:spAutoFit/>
          </a:bodyPr>
          <a:lstStyle/>
          <a:p>
            <a:r>
              <a:rPr lang="ru-RU" sz="1200" b="1" dirty="0" smtClean="0">
                <a:solidFill>
                  <a:srgbClr val="C00000"/>
                </a:solidFill>
                <a:effectLst>
                  <a:outerShdw blurRad="38100" dist="38100" dir="2700000" algn="tl">
                    <a:srgbClr val="000000">
                      <a:alpha val="43137"/>
                    </a:srgbClr>
                  </a:outerShdw>
                </a:effectLst>
              </a:rPr>
              <a:t>(К) Городская больница </a:t>
            </a:r>
            <a:endParaRPr lang="ru-RU" sz="1200" b="1" dirty="0">
              <a:solidFill>
                <a:srgbClr val="C00000"/>
              </a:solidFill>
              <a:effectLst>
                <a:outerShdw blurRad="38100" dist="38100" dir="2700000" algn="tl">
                  <a:srgbClr val="000000">
                    <a:alpha val="43137"/>
                  </a:srgbClr>
                </a:outerShdw>
              </a:effectLst>
            </a:endParaRPr>
          </a:p>
        </p:txBody>
      </p:sp>
      <p:sp>
        <p:nvSpPr>
          <p:cNvPr id="40" name="TextBox 39"/>
          <p:cNvSpPr txBox="1"/>
          <p:nvPr/>
        </p:nvSpPr>
        <p:spPr>
          <a:xfrm>
            <a:off x="7500958" y="2214554"/>
            <a:ext cx="1500198" cy="307777"/>
          </a:xfrm>
          <a:prstGeom prst="rect">
            <a:avLst/>
          </a:prstGeom>
          <a:solidFill>
            <a:srgbClr val="0070C0"/>
          </a:solidFill>
        </p:spPr>
        <p:txBody>
          <a:bodyPr wrap="square" rtlCol="0">
            <a:spAutoFit/>
          </a:bodyPr>
          <a:lstStyle/>
          <a:p>
            <a:r>
              <a:rPr lang="ru-RU" sz="1400" b="1" dirty="0" smtClean="0">
                <a:solidFill>
                  <a:srgbClr val="C00000"/>
                </a:solidFill>
                <a:effectLst>
                  <a:outerShdw blurRad="38100" dist="38100" dir="2700000" algn="tl">
                    <a:srgbClr val="000000">
                      <a:alpha val="43137"/>
                    </a:srgbClr>
                  </a:outerShdw>
                </a:effectLst>
              </a:rPr>
              <a:t>(И) Церковь </a:t>
            </a:r>
            <a:endParaRPr lang="ru-RU" sz="1400" b="1" dirty="0">
              <a:solidFill>
                <a:srgbClr val="C00000"/>
              </a:solidFill>
              <a:effectLst>
                <a:outerShdw blurRad="38100" dist="38100" dir="2700000" algn="tl">
                  <a:srgbClr val="000000">
                    <a:alpha val="43137"/>
                  </a:srgbClr>
                </a:outerShdw>
              </a:effectLst>
            </a:endParaRPr>
          </a:p>
        </p:txBody>
      </p:sp>
      <p:sp>
        <p:nvSpPr>
          <p:cNvPr id="41" name="TextBox 40"/>
          <p:cNvSpPr txBox="1"/>
          <p:nvPr/>
        </p:nvSpPr>
        <p:spPr>
          <a:xfrm>
            <a:off x="2928926" y="4143380"/>
            <a:ext cx="1357322" cy="461665"/>
          </a:xfrm>
          <a:prstGeom prst="rect">
            <a:avLst/>
          </a:prstGeom>
          <a:solidFill>
            <a:srgbClr val="0070C0"/>
          </a:solidFill>
        </p:spPr>
        <p:txBody>
          <a:bodyPr wrap="square" rtlCol="0">
            <a:spAutoFit/>
          </a:bodyPr>
          <a:lstStyle/>
          <a:p>
            <a:r>
              <a:rPr lang="ru-RU" sz="1200" b="1" dirty="0" smtClean="0">
                <a:solidFill>
                  <a:srgbClr val="C00000"/>
                </a:solidFill>
                <a:effectLst>
                  <a:outerShdw blurRad="38100" dist="38100" dir="2700000" algn="tl">
                    <a:srgbClr val="000000">
                      <a:alpha val="43137"/>
                    </a:srgbClr>
                  </a:outerShdw>
                </a:effectLst>
              </a:rPr>
              <a:t>(З) Городская парикмахерская</a:t>
            </a:r>
            <a:endParaRPr lang="ru-RU" sz="1200" b="1" dirty="0">
              <a:solidFill>
                <a:srgbClr val="C00000"/>
              </a:solidFill>
              <a:effectLst>
                <a:outerShdw blurRad="38100" dist="38100" dir="2700000" algn="tl">
                  <a:srgbClr val="000000">
                    <a:alpha val="43137"/>
                  </a:srgbClr>
                </a:outerShdw>
              </a:effectLst>
            </a:endParaRPr>
          </a:p>
        </p:txBody>
      </p:sp>
      <p:sp>
        <p:nvSpPr>
          <p:cNvPr id="42" name="TextBox 41"/>
          <p:cNvSpPr txBox="1"/>
          <p:nvPr/>
        </p:nvSpPr>
        <p:spPr>
          <a:xfrm>
            <a:off x="214282" y="4286256"/>
            <a:ext cx="864339" cy="307777"/>
          </a:xfrm>
          <a:prstGeom prst="rect">
            <a:avLst/>
          </a:prstGeom>
          <a:solidFill>
            <a:srgbClr val="0070C0"/>
          </a:solidFill>
        </p:spPr>
        <p:txBody>
          <a:bodyPr wrap="none" rtlCol="0">
            <a:spAutoFit/>
          </a:bodyPr>
          <a:lstStyle/>
          <a:p>
            <a:r>
              <a:rPr lang="ru-RU" sz="1400" b="1" dirty="0" smtClean="0">
                <a:solidFill>
                  <a:srgbClr val="C00000"/>
                </a:solidFill>
                <a:effectLst>
                  <a:outerShdw blurRad="38100" dist="38100" dir="2700000" algn="tl">
                    <a:srgbClr val="000000">
                      <a:alpha val="43137"/>
                    </a:srgbClr>
                  </a:outerShdw>
                </a:effectLst>
              </a:rPr>
              <a:t>(Ж) Парк</a:t>
            </a:r>
            <a:endParaRPr lang="ru-RU" sz="1400" b="1" dirty="0">
              <a:solidFill>
                <a:srgbClr val="C00000"/>
              </a:solidFill>
              <a:effectLst>
                <a:outerShdw blurRad="38100" dist="38100" dir="2700000" algn="tl">
                  <a:srgbClr val="000000">
                    <a:alpha val="43137"/>
                  </a:srgbClr>
                </a:outerShdw>
              </a:effectLst>
            </a:endParaRPr>
          </a:p>
        </p:txBody>
      </p:sp>
      <p:sp>
        <p:nvSpPr>
          <p:cNvPr id="43" name="TextBox 42"/>
          <p:cNvSpPr txBox="1"/>
          <p:nvPr/>
        </p:nvSpPr>
        <p:spPr>
          <a:xfrm>
            <a:off x="214282" y="1214422"/>
            <a:ext cx="1285884" cy="523220"/>
          </a:xfrm>
          <a:prstGeom prst="rect">
            <a:avLst/>
          </a:prstGeom>
          <a:solidFill>
            <a:srgbClr val="0070C0"/>
          </a:solidFill>
        </p:spPr>
        <p:txBody>
          <a:bodyPr wrap="square" rtlCol="0">
            <a:spAutoFit/>
          </a:bodyPr>
          <a:lstStyle/>
          <a:p>
            <a:r>
              <a:rPr lang="ru-RU" sz="1400" b="1" dirty="0" smtClean="0">
                <a:solidFill>
                  <a:srgbClr val="C00000"/>
                </a:solidFill>
                <a:effectLst>
                  <a:outerShdw blurRad="38100" dist="38100" dir="2700000" algn="tl">
                    <a:srgbClr val="000000">
                      <a:alpha val="43137"/>
                    </a:srgbClr>
                  </a:outerShdw>
                </a:effectLst>
              </a:rPr>
              <a:t>(Е) Ул. Набережная</a:t>
            </a:r>
            <a:endParaRPr lang="ru-RU" sz="1400" b="1" dirty="0">
              <a:solidFill>
                <a:srgbClr val="C00000"/>
              </a:solidFill>
              <a:effectLst>
                <a:outerShdw blurRad="38100" dist="38100" dir="2700000" algn="tl">
                  <a:srgbClr val="000000">
                    <a:alpha val="43137"/>
                  </a:srgbClr>
                </a:outerShdw>
              </a:effectLst>
            </a:endParaRPr>
          </a:p>
        </p:txBody>
      </p:sp>
      <p:sp>
        <p:nvSpPr>
          <p:cNvPr id="44" name="TextBox 43"/>
          <p:cNvSpPr txBox="1"/>
          <p:nvPr/>
        </p:nvSpPr>
        <p:spPr>
          <a:xfrm>
            <a:off x="3786182" y="1928802"/>
            <a:ext cx="1500198" cy="523220"/>
          </a:xfrm>
          <a:prstGeom prst="rect">
            <a:avLst/>
          </a:prstGeom>
          <a:solidFill>
            <a:srgbClr val="0070C0"/>
          </a:solidFill>
        </p:spPr>
        <p:txBody>
          <a:bodyPr wrap="square" rtlCol="0">
            <a:spAutoFit/>
          </a:bodyPr>
          <a:lstStyle/>
          <a:p>
            <a:r>
              <a:rPr lang="ru-RU" sz="1400" b="1" dirty="0" smtClean="0">
                <a:solidFill>
                  <a:srgbClr val="C00000"/>
                </a:solidFill>
                <a:effectLst>
                  <a:outerShdw blurRad="38100" dist="38100" dir="2700000" algn="tl">
                    <a:srgbClr val="000000">
                      <a:alpha val="43137"/>
                    </a:srgbClr>
                  </a:outerShdw>
                </a:effectLst>
              </a:rPr>
              <a:t>(Д) Городская стоматология</a:t>
            </a:r>
            <a:endParaRPr lang="ru-RU" sz="1400" b="1" dirty="0">
              <a:solidFill>
                <a:srgbClr val="C00000"/>
              </a:solidFill>
              <a:effectLst>
                <a:outerShdw blurRad="38100" dist="38100" dir="2700000" algn="tl">
                  <a:srgbClr val="000000">
                    <a:alpha val="43137"/>
                  </a:srgbClr>
                </a:outerShdw>
              </a:effectLst>
            </a:endParaRPr>
          </a:p>
        </p:txBody>
      </p:sp>
      <p:sp>
        <p:nvSpPr>
          <p:cNvPr id="45" name="TextBox 44"/>
          <p:cNvSpPr txBox="1"/>
          <p:nvPr/>
        </p:nvSpPr>
        <p:spPr>
          <a:xfrm>
            <a:off x="4429124" y="3643314"/>
            <a:ext cx="1714512" cy="461665"/>
          </a:xfrm>
          <a:prstGeom prst="rect">
            <a:avLst/>
          </a:prstGeom>
          <a:solidFill>
            <a:srgbClr val="0070C0"/>
          </a:solidFill>
        </p:spPr>
        <p:txBody>
          <a:bodyPr wrap="square" rtlCol="0">
            <a:spAutoFit/>
          </a:bodyPr>
          <a:lstStyle/>
          <a:p>
            <a:r>
              <a:rPr lang="ru-RU" sz="1200" b="1" dirty="0" smtClean="0">
                <a:solidFill>
                  <a:srgbClr val="C00000"/>
                </a:solidFill>
                <a:effectLst>
                  <a:outerShdw blurRad="38100" dist="38100" dir="2700000" algn="tl">
                    <a:srgbClr val="000000">
                      <a:alpha val="43137"/>
                    </a:srgbClr>
                  </a:outerShdw>
                </a:effectLst>
              </a:rPr>
              <a:t>(Г) Площадь Романовского</a:t>
            </a:r>
            <a:endParaRPr lang="ru-RU" sz="1200" b="1" dirty="0">
              <a:solidFill>
                <a:srgbClr val="C00000"/>
              </a:solidFill>
              <a:effectLst>
                <a:outerShdw blurRad="38100" dist="38100" dir="2700000" algn="tl">
                  <a:srgbClr val="000000">
                    <a:alpha val="43137"/>
                  </a:srgbClr>
                </a:outerShdw>
              </a:effectLst>
            </a:endParaRPr>
          </a:p>
        </p:txBody>
      </p:sp>
      <p:sp>
        <p:nvSpPr>
          <p:cNvPr id="46" name="TextBox 45"/>
          <p:cNvSpPr txBox="1"/>
          <p:nvPr/>
        </p:nvSpPr>
        <p:spPr>
          <a:xfrm>
            <a:off x="4643438" y="4572008"/>
            <a:ext cx="1285884" cy="523220"/>
          </a:xfrm>
          <a:prstGeom prst="rect">
            <a:avLst/>
          </a:prstGeom>
          <a:solidFill>
            <a:srgbClr val="0070C0"/>
          </a:solidFill>
        </p:spPr>
        <p:txBody>
          <a:bodyPr wrap="square" rtlCol="0">
            <a:spAutoFit/>
          </a:bodyPr>
          <a:lstStyle/>
          <a:p>
            <a:r>
              <a:rPr lang="ru-RU" sz="1400" b="1" dirty="0" smtClean="0">
                <a:solidFill>
                  <a:srgbClr val="C00000"/>
                </a:solidFill>
                <a:effectLst>
                  <a:outerShdw blurRad="38100" dist="38100" dir="2700000" algn="tl">
                    <a:srgbClr val="000000">
                      <a:alpha val="43137"/>
                    </a:srgbClr>
                  </a:outerShdw>
                </a:effectLst>
              </a:rPr>
              <a:t>(В) Городской рынок</a:t>
            </a:r>
            <a:endParaRPr lang="ru-RU" sz="1400" b="1" dirty="0">
              <a:solidFill>
                <a:srgbClr val="C00000"/>
              </a:solidFill>
              <a:effectLst>
                <a:outerShdw blurRad="38100" dist="38100" dir="2700000" algn="tl">
                  <a:srgbClr val="000000">
                    <a:alpha val="43137"/>
                  </a:srgbClr>
                </a:outerShdw>
              </a:effectLst>
            </a:endParaRPr>
          </a:p>
        </p:txBody>
      </p:sp>
      <p:sp>
        <p:nvSpPr>
          <p:cNvPr id="47" name="TextBox 46"/>
          <p:cNvSpPr txBox="1"/>
          <p:nvPr/>
        </p:nvSpPr>
        <p:spPr>
          <a:xfrm>
            <a:off x="4714876" y="5643578"/>
            <a:ext cx="1428760" cy="307777"/>
          </a:xfrm>
          <a:prstGeom prst="rect">
            <a:avLst/>
          </a:prstGeom>
          <a:solidFill>
            <a:srgbClr val="0070C0"/>
          </a:solidFill>
        </p:spPr>
        <p:txBody>
          <a:bodyPr wrap="square" rtlCol="0">
            <a:spAutoFit/>
          </a:bodyPr>
          <a:lstStyle/>
          <a:p>
            <a:r>
              <a:rPr lang="ru-RU" sz="1400" b="1" dirty="0" smtClean="0">
                <a:solidFill>
                  <a:srgbClr val="C00000"/>
                </a:solidFill>
                <a:effectLst>
                  <a:outerShdw blurRad="38100" dist="38100" dir="2700000" algn="tl">
                    <a:srgbClr val="000000">
                      <a:alpha val="43137"/>
                    </a:srgbClr>
                  </a:outerShdw>
                </a:effectLst>
              </a:rPr>
              <a:t>(Б) перекресток</a:t>
            </a:r>
            <a:endParaRPr lang="ru-RU" sz="1400" b="1" dirty="0">
              <a:solidFill>
                <a:srgbClr val="C00000"/>
              </a:solidFill>
              <a:effectLst>
                <a:outerShdw blurRad="38100" dist="38100" dir="2700000" algn="tl">
                  <a:srgbClr val="000000">
                    <a:alpha val="43137"/>
                  </a:srgbClr>
                </a:outerShdw>
              </a:effectLst>
            </a:endParaRPr>
          </a:p>
        </p:txBody>
      </p:sp>
      <p:sp>
        <p:nvSpPr>
          <p:cNvPr id="48" name="TextBox 47"/>
          <p:cNvSpPr txBox="1"/>
          <p:nvPr/>
        </p:nvSpPr>
        <p:spPr>
          <a:xfrm>
            <a:off x="2143108" y="6550223"/>
            <a:ext cx="763351" cy="307777"/>
          </a:xfrm>
          <a:prstGeom prst="rect">
            <a:avLst/>
          </a:prstGeom>
          <a:solidFill>
            <a:srgbClr val="0070C0"/>
          </a:solidFill>
        </p:spPr>
        <p:txBody>
          <a:bodyPr wrap="none" rtlCol="0">
            <a:spAutoFit/>
          </a:bodyPr>
          <a:lstStyle/>
          <a:p>
            <a:r>
              <a:rPr lang="ru-RU" sz="1400" b="1" dirty="0" smtClean="0">
                <a:solidFill>
                  <a:srgbClr val="C00000"/>
                </a:solidFill>
                <a:effectLst>
                  <a:outerShdw blurRad="38100" dist="38100" dir="2700000" algn="tl">
                    <a:srgbClr val="000000">
                      <a:alpha val="43137"/>
                    </a:srgbClr>
                  </a:outerShdw>
                </a:effectLst>
              </a:rPr>
              <a:t>(А) Ж/Д</a:t>
            </a:r>
            <a:endParaRPr lang="ru-RU" sz="1400" b="1" dirty="0">
              <a:solidFill>
                <a:srgbClr val="C00000"/>
              </a:solidFill>
              <a:effectLst>
                <a:outerShdw blurRad="38100" dist="38100" dir="2700000" algn="tl">
                  <a:srgbClr val="000000">
                    <a:alpha val="43137"/>
                  </a:srgbClr>
                </a:outerShdw>
              </a:effectLst>
            </a:endParaRPr>
          </a:p>
        </p:txBody>
      </p:sp>
      <p:sp>
        <p:nvSpPr>
          <p:cNvPr id="49" name="TextBox 48"/>
          <p:cNvSpPr txBox="1"/>
          <p:nvPr/>
        </p:nvSpPr>
        <p:spPr>
          <a:xfrm>
            <a:off x="5500694" y="0"/>
            <a:ext cx="3643306" cy="646331"/>
          </a:xfrm>
          <a:prstGeom prst="rect">
            <a:avLst/>
          </a:prstGeom>
          <a:solidFill>
            <a:srgbClr val="0070C0"/>
          </a:solidFill>
        </p:spPr>
        <p:txBody>
          <a:bodyPr wrap="square" rtlCol="0">
            <a:spAutoFit/>
          </a:bodyPr>
          <a:lstStyle/>
          <a:p>
            <a:r>
              <a:rPr lang="ru-RU" dirty="0" smtClean="0"/>
              <a:t>Движение автобуса:</a:t>
            </a:r>
          </a:p>
          <a:p>
            <a:r>
              <a:rPr lang="ru-RU" dirty="0" smtClean="0"/>
              <a:t>А-Б-В-Г-Д-Е-Ж-З-Г-И-К-Б-Л-Ж</a:t>
            </a:r>
            <a:r>
              <a:rPr lang="ru-RU" sz="1050" dirty="0" smtClean="0"/>
              <a:t>КОНЕЧНАЯ</a:t>
            </a:r>
            <a:endParaRPr lang="ru-RU"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28794" y="357166"/>
            <a:ext cx="5429288" cy="523220"/>
          </a:xfrm>
          <a:prstGeom prst="rect">
            <a:avLst/>
          </a:prstGeom>
          <a:noFill/>
        </p:spPr>
        <p:txBody>
          <a:bodyPr wrap="square" rtlCol="0">
            <a:spAutoFit/>
          </a:bodyPr>
          <a:lstStyle/>
          <a:p>
            <a:pPr algn="ctr"/>
            <a:r>
              <a:rPr lang="uk-UA" sz="2800" b="1" dirty="0" err="1" smtClean="0">
                <a:effectLst>
                  <a:outerShdw blurRad="38100" dist="38100" dir="2700000" algn="tl">
                    <a:srgbClr val="000000">
                      <a:alpha val="43137"/>
                    </a:srgbClr>
                  </a:outerShdw>
                </a:effectLst>
              </a:rPr>
              <a:t>Содержание</a:t>
            </a:r>
            <a:endParaRPr lang="ru-RU" sz="2800" b="1" dirty="0">
              <a:effectLst>
                <a:outerShdw blurRad="38100" dist="38100" dir="2700000" algn="tl">
                  <a:srgbClr val="000000">
                    <a:alpha val="43137"/>
                  </a:srgbClr>
                </a:outerShdw>
              </a:effectLst>
            </a:endParaRPr>
          </a:p>
        </p:txBody>
      </p:sp>
      <p:sp>
        <p:nvSpPr>
          <p:cNvPr id="5" name="TextBox 4"/>
          <p:cNvSpPr txBox="1"/>
          <p:nvPr/>
        </p:nvSpPr>
        <p:spPr>
          <a:xfrm>
            <a:off x="214282" y="1071546"/>
            <a:ext cx="8715404" cy="4247317"/>
          </a:xfrm>
          <a:prstGeom prst="rect">
            <a:avLst/>
          </a:prstGeom>
          <a:noFill/>
        </p:spPr>
        <p:txBody>
          <a:bodyPr wrap="square" rtlCol="0">
            <a:spAutoFit/>
          </a:bodyPr>
          <a:lstStyle/>
          <a:p>
            <a:pPr marL="342900" indent="-342900"/>
            <a:endParaRPr lang="uk-UA" dirty="0" smtClean="0"/>
          </a:p>
          <a:p>
            <a:pPr marL="342900" indent="-342900">
              <a:buAutoNum type="arabicPeriod"/>
            </a:pPr>
            <a:r>
              <a:rPr lang="uk-UA" dirty="0" err="1" smtClean="0"/>
              <a:t>Вступление</a:t>
            </a:r>
            <a:r>
              <a:rPr lang="uk-UA" dirty="0" smtClean="0"/>
              <a:t> </a:t>
            </a:r>
          </a:p>
          <a:p>
            <a:pPr marL="342900" indent="-342900">
              <a:buAutoNum type="arabicPeriod"/>
            </a:pPr>
            <a:r>
              <a:rPr lang="uk-UA" dirty="0" err="1" smtClean="0"/>
              <a:t>Раздел</a:t>
            </a:r>
            <a:r>
              <a:rPr lang="en-US" dirty="0" smtClean="0"/>
              <a:t> </a:t>
            </a:r>
            <a:r>
              <a:rPr lang="uk-UA" dirty="0" smtClean="0"/>
              <a:t>1</a:t>
            </a:r>
            <a:r>
              <a:rPr lang="en-US" dirty="0" smtClean="0"/>
              <a:t> –</a:t>
            </a:r>
            <a:endParaRPr lang="uk-UA" dirty="0" smtClean="0"/>
          </a:p>
          <a:p>
            <a:pPr marL="342900" indent="-342900"/>
            <a:r>
              <a:rPr lang="uk-UA" dirty="0" smtClean="0"/>
              <a:t>3. </a:t>
            </a:r>
            <a:r>
              <a:rPr lang="ru-RU" dirty="0" smtClean="0"/>
              <a:t>Раздел 2 - Применение моделирование при решении задач на движение</a:t>
            </a:r>
          </a:p>
          <a:p>
            <a:pPr marL="342900" indent="-342900"/>
            <a:r>
              <a:rPr lang="ru-RU" dirty="0" smtClean="0"/>
              <a:t>4. Раздел 3 - Сравнительный анализ решений задачи на движение </a:t>
            </a:r>
          </a:p>
          <a:p>
            <a:pPr marL="342900" indent="-342900"/>
            <a:r>
              <a:rPr lang="ru-RU" dirty="0" smtClean="0"/>
              <a:t>         3.1. Решение  уравнением</a:t>
            </a:r>
          </a:p>
          <a:p>
            <a:pPr marL="342900" indent="-342900"/>
            <a:r>
              <a:rPr lang="ru-RU" dirty="0" smtClean="0"/>
              <a:t>         3.2. Решение системой</a:t>
            </a:r>
          </a:p>
          <a:p>
            <a:pPr marL="342900" indent="-342900"/>
            <a:r>
              <a:rPr lang="ru-RU" dirty="0" smtClean="0"/>
              <a:t>         3.3. Решение графически</a:t>
            </a:r>
            <a:endParaRPr lang="uk-UA" dirty="0" smtClean="0"/>
          </a:p>
          <a:p>
            <a:pPr marL="342900" indent="-342900"/>
            <a:r>
              <a:rPr lang="ru-RU" dirty="0" smtClean="0"/>
              <a:t> 5. Раздел 4 -  Модели в виде «Графов» </a:t>
            </a:r>
          </a:p>
          <a:p>
            <a:pPr marL="342900" indent="-342900"/>
            <a:r>
              <a:rPr lang="ru-RU" dirty="0" smtClean="0"/>
              <a:t> 6. Выводы</a:t>
            </a:r>
          </a:p>
          <a:p>
            <a:pPr marL="342900" indent="-342900"/>
            <a:r>
              <a:rPr lang="ru-RU" dirty="0" smtClean="0"/>
              <a:t> 7. Литература</a:t>
            </a:r>
          </a:p>
          <a:p>
            <a:pPr marL="342900" indent="-342900"/>
            <a:endParaRPr lang="ru-RU" dirty="0" smtClean="0"/>
          </a:p>
          <a:p>
            <a:pPr marL="342900" indent="-342900"/>
            <a:r>
              <a:rPr lang="ru-RU" dirty="0" smtClean="0"/>
              <a:t>     </a:t>
            </a:r>
          </a:p>
          <a:p>
            <a:pPr marL="342900" indent="-342900"/>
            <a:r>
              <a:rPr lang="uk-UA" dirty="0" smtClean="0"/>
              <a:t>      </a:t>
            </a:r>
          </a:p>
          <a:p>
            <a:pPr marL="342900" indent="-342900"/>
            <a:r>
              <a:rPr lang="en-US" dirty="0" smtClean="0"/>
              <a:t>    </a:t>
            </a:r>
            <a:r>
              <a:rPr lang="uk-UA" dirty="0" smtClean="0"/>
              <a:t> </a:t>
            </a:r>
          </a:p>
        </p:txBody>
      </p:sp>
      <p:sp>
        <p:nvSpPr>
          <p:cNvPr id="6" name="Прямоугольник 5"/>
          <p:cNvSpPr/>
          <p:nvPr/>
        </p:nvSpPr>
        <p:spPr>
          <a:xfrm>
            <a:off x="1643042" y="1643050"/>
            <a:ext cx="6568337" cy="369332"/>
          </a:xfrm>
          <a:prstGeom prst="rect">
            <a:avLst/>
          </a:prstGeom>
        </p:spPr>
        <p:txBody>
          <a:bodyPr wrap="none">
            <a:spAutoFit/>
          </a:bodyPr>
          <a:lstStyle/>
          <a:p>
            <a:r>
              <a:rPr lang="ru-RU" dirty="0" smtClean="0"/>
              <a:t>Применение моделирование при решении задач по экономике</a:t>
            </a:r>
            <a:endParaRPr lang="uk-UA" dirty="0" smtClean="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E:\skf57.bmp"/>
          <p:cNvPicPr>
            <a:picLocks noChangeAspect="1" noChangeArrowheads="1"/>
          </p:cNvPicPr>
          <p:nvPr/>
        </p:nvPicPr>
        <p:blipFill>
          <a:blip r:embed="rId2" cstate="print"/>
          <a:srcRect/>
          <a:stretch>
            <a:fillRect/>
          </a:stretch>
        </p:blipFill>
        <p:spPr bwMode="auto">
          <a:xfrm>
            <a:off x="357158" y="1428736"/>
            <a:ext cx="4071966" cy="3006980"/>
          </a:xfrm>
          <a:prstGeom prst="rect">
            <a:avLst/>
          </a:prstGeom>
          <a:noFill/>
        </p:spPr>
      </p:pic>
      <p:sp>
        <p:nvSpPr>
          <p:cNvPr id="3" name="Заголовок 2"/>
          <p:cNvSpPr>
            <a:spLocks noGrp="1"/>
          </p:cNvSpPr>
          <p:nvPr>
            <p:ph type="title"/>
          </p:nvPr>
        </p:nvSpPr>
        <p:spPr/>
        <p:txBody>
          <a:bodyPr/>
          <a:lstStyle/>
          <a:p>
            <a:pPr algn="ctr"/>
            <a:r>
              <a:rPr lang="ru-RU" dirty="0" smtClean="0"/>
              <a:t>Жадные Графы </a:t>
            </a:r>
            <a:endParaRPr lang="ru-RU" dirty="0"/>
          </a:p>
        </p:txBody>
      </p:sp>
      <p:sp>
        <p:nvSpPr>
          <p:cNvPr id="4" name="Овал 3"/>
          <p:cNvSpPr/>
          <p:nvPr/>
        </p:nvSpPr>
        <p:spPr>
          <a:xfrm>
            <a:off x="1214414" y="4071942"/>
            <a:ext cx="285752" cy="28575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b="1" dirty="0" smtClean="0">
                <a:solidFill>
                  <a:schemeClr val="tx1"/>
                </a:solidFill>
                <a:effectLst>
                  <a:outerShdw blurRad="38100" dist="38100" dir="2700000" algn="tl">
                    <a:srgbClr val="000000">
                      <a:alpha val="43137"/>
                    </a:srgbClr>
                  </a:outerShdw>
                </a:effectLst>
                <a:latin typeface="Arial" pitchFamily="34" charset="0"/>
                <a:cs typeface="Arial" pitchFamily="34" charset="0"/>
              </a:rPr>
              <a:t>1</a:t>
            </a:r>
            <a:endParaRPr lang="ru-RU" sz="1600" b="1" dirty="0">
              <a:solidFill>
                <a:schemeClr val="tx1"/>
              </a:solidFill>
              <a:effectLst>
                <a:outerShdw blurRad="38100" dist="38100" dir="2700000" algn="tl">
                  <a:srgbClr val="000000">
                    <a:alpha val="43137"/>
                  </a:srgbClr>
                </a:outerShdw>
              </a:effectLst>
              <a:latin typeface="Arial" pitchFamily="34" charset="0"/>
              <a:cs typeface="Arial" pitchFamily="34" charset="0"/>
            </a:endParaRPr>
          </a:p>
        </p:txBody>
      </p:sp>
      <p:sp>
        <p:nvSpPr>
          <p:cNvPr id="6" name="Овал 5"/>
          <p:cNvSpPr/>
          <p:nvPr/>
        </p:nvSpPr>
        <p:spPr>
          <a:xfrm>
            <a:off x="857224" y="3214686"/>
            <a:ext cx="285752" cy="28575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b="1" dirty="0" smtClean="0">
                <a:solidFill>
                  <a:schemeClr val="tx1"/>
                </a:solidFill>
                <a:effectLst>
                  <a:outerShdw blurRad="38100" dist="38100" dir="2700000" algn="tl">
                    <a:srgbClr val="000000">
                      <a:alpha val="43137"/>
                    </a:srgbClr>
                  </a:outerShdw>
                </a:effectLst>
                <a:latin typeface="Arial" pitchFamily="34" charset="0"/>
                <a:cs typeface="Arial" pitchFamily="34" charset="0"/>
              </a:rPr>
              <a:t>5</a:t>
            </a:r>
            <a:endParaRPr lang="ru-RU" sz="1600" b="1" dirty="0">
              <a:solidFill>
                <a:schemeClr val="tx1"/>
              </a:solidFill>
              <a:effectLst>
                <a:outerShdw blurRad="38100" dist="38100" dir="2700000" algn="tl">
                  <a:srgbClr val="000000">
                    <a:alpha val="43137"/>
                  </a:srgbClr>
                </a:outerShdw>
              </a:effectLst>
              <a:latin typeface="Arial" pitchFamily="34" charset="0"/>
              <a:cs typeface="Arial" pitchFamily="34" charset="0"/>
            </a:endParaRPr>
          </a:p>
        </p:txBody>
      </p:sp>
      <p:sp>
        <p:nvSpPr>
          <p:cNvPr id="7" name="Овал 6"/>
          <p:cNvSpPr/>
          <p:nvPr/>
        </p:nvSpPr>
        <p:spPr>
          <a:xfrm>
            <a:off x="1714480" y="1928802"/>
            <a:ext cx="285752" cy="28575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b="1" dirty="0" smtClean="0">
                <a:solidFill>
                  <a:schemeClr val="tx1"/>
                </a:solidFill>
                <a:effectLst>
                  <a:outerShdw blurRad="38100" dist="38100" dir="2700000" algn="tl">
                    <a:srgbClr val="000000">
                      <a:alpha val="43137"/>
                    </a:srgbClr>
                  </a:outerShdw>
                </a:effectLst>
                <a:latin typeface="Arial" pitchFamily="34" charset="0"/>
                <a:cs typeface="Arial" pitchFamily="34" charset="0"/>
              </a:rPr>
              <a:t>4</a:t>
            </a:r>
            <a:endParaRPr lang="ru-RU" sz="1600" b="1" dirty="0">
              <a:solidFill>
                <a:schemeClr val="tx1"/>
              </a:solidFill>
              <a:effectLst>
                <a:outerShdw blurRad="38100" dist="38100" dir="2700000" algn="tl">
                  <a:srgbClr val="000000">
                    <a:alpha val="43137"/>
                  </a:srgbClr>
                </a:outerShdw>
              </a:effectLst>
              <a:latin typeface="Arial" pitchFamily="34" charset="0"/>
              <a:cs typeface="Arial" pitchFamily="34" charset="0"/>
            </a:endParaRPr>
          </a:p>
        </p:txBody>
      </p:sp>
      <p:sp>
        <p:nvSpPr>
          <p:cNvPr id="8" name="Овал 7"/>
          <p:cNvSpPr/>
          <p:nvPr/>
        </p:nvSpPr>
        <p:spPr>
          <a:xfrm>
            <a:off x="2071670" y="3000372"/>
            <a:ext cx="285752" cy="28575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b="1" dirty="0" smtClean="0">
                <a:solidFill>
                  <a:schemeClr val="tx1"/>
                </a:solidFill>
                <a:effectLst>
                  <a:outerShdw blurRad="38100" dist="38100" dir="2700000" algn="tl">
                    <a:srgbClr val="000000">
                      <a:alpha val="43137"/>
                    </a:srgbClr>
                  </a:outerShdw>
                </a:effectLst>
                <a:latin typeface="Arial" pitchFamily="34" charset="0"/>
                <a:cs typeface="Arial" pitchFamily="34" charset="0"/>
              </a:rPr>
              <a:t>3</a:t>
            </a:r>
            <a:endParaRPr lang="ru-RU" sz="1600" b="1" dirty="0">
              <a:solidFill>
                <a:schemeClr val="tx1"/>
              </a:solidFill>
              <a:effectLst>
                <a:outerShdw blurRad="38100" dist="38100" dir="2700000" algn="tl">
                  <a:srgbClr val="000000">
                    <a:alpha val="43137"/>
                  </a:srgbClr>
                </a:outerShdw>
              </a:effectLst>
              <a:latin typeface="Arial" pitchFamily="34" charset="0"/>
              <a:cs typeface="Arial" pitchFamily="34" charset="0"/>
            </a:endParaRPr>
          </a:p>
        </p:txBody>
      </p:sp>
      <p:sp>
        <p:nvSpPr>
          <p:cNvPr id="9" name="Овал 8"/>
          <p:cNvSpPr/>
          <p:nvPr/>
        </p:nvSpPr>
        <p:spPr>
          <a:xfrm>
            <a:off x="2285984" y="3929066"/>
            <a:ext cx="285752" cy="28575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b="1" dirty="0" smtClean="0">
                <a:solidFill>
                  <a:schemeClr val="tx1"/>
                </a:solidFill>
                <a:effectLst>
                  <a:outerShdw blurRad="38100" dist="38100" dir="2700000" algn="tl">
                    <a:srgbClr val="000000">
                      <a:alpha val="43137"/>
                    </a:srgbClr>
                  </a:outerShdw>
                </a:effectLst>
                <a:latin typeface="Arial" pitchFamily="34" charset="0"/>
                <a:cs typeface="Arial" pitchFamily="34" charset="0"/>
              </a:rPr>
              <a:t>2</a:t>
            </a:r>
            <a:endParaRPr lang="ru-RU" sz="1600" b="1" dirty="0">
              <a:solidFill>
                <a:schemeClr val="tx1"/>
              </a:solidFill>
              <a:effectLst>
                <a:outerShdw blurRad="38100" dist="38100" dir="2700000" algn="tl">
                  <a:srgbClr val="000000">
                    <a:alpha val="43137"/>
                  </a:srgbClr>
                </a:outerShdw>
              </a:effectLst>
              <a:latin typeface="Arial" pitchFamily="34" charset="0"/>
              <a:cs typeface="Arial" pitchFamily="34" charset="0"/>
            </a:endParaRPr>
          </a:p>
        </p:txBody>
      </p:sp>
      <p:sp>
        <p:nvSpPr>
          <p:cNvPr id="10" name="Прямоугольник 9"/>
          <p:cNvSpPr/>
          <p:nvPr/>
        </p:nvSpPr>
        <p:spPr>
          <a:xfrm>
            <a:off x="1428728" y="6429396"/>
            <a:ext cx="928694" cy="1428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Прямоугольник 10"/>
          <p:cNvSpPr/>
          <p:nvPr/>
        </p:nvSpPr>
        <p:spPr>
          <a:xfrm rot="4579415">
            <a:off x="1787785" y="5956709"/>
            <a:ext cx="869083" cy="98624"/>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Прямоугольник 11"/>
          <p:cNvSpPr/>
          <p:nvPr/>
        </p:nvSpPr>
        <p:spPr>
          <a:xfrm rot="4579415">
            <a:off x="1407213" y="5004691"/>
            <a:ext cx="1111485" cy="93939"/>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3" name="Прямоугольник 12"/>
          <p:cNvSpPr/>
          <p:nvPr/>
        </p:nvSpPr>
        <p:spPr>
          <a:xfrm>
            <a:off x="500034" y="5572140"/>
            <a:ext cx="1571636" cy="142876"/>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5" name="Овал 14"/>
          <p:cNvSpPr/>
          <p:nvPr/>
        </p:nvSpPr>
        <p:spPr>
          <a:xfrm>
            <a:off x="285720" y="5429264"/>
            <a:ext cx="285752" cy="28575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b="1" dirty="0" smtClean="0">
                <a:solidFill>
                  <a:schemeClr val="tx1"/>
                </a:solidFill>
                <a:effectLst>
                  <a:outerShdw blurRad="38100" dist="38100" dir="2700000" algn="tl">
                    <a:srgbClr val="000000">
                      <a:alpha val="43137"/>
                    </a:srgbClr>
                  </a:outerShdw>
                </a:effectLst>
                <a:latin typeface="Arial" pitchFamily="34" charset="0"/>
                <a:cs typeface="Arial" pitchFamily="34" charset="0"/>
              </a:rPr>
              <a:t>5</a:t>
            </a:r>
            <a:endParaRPr lang="ru-RU" sz="1600" b="1" dirty="0">
              <a:solidFill>
                <a:schemeClr val="tx1"/>
              </a:solidFill>
              <a:effectLst>
                <a:outerShdw blurRad="38100" dist="38100" dir="2700000" algn="tl">
                  <a:srgbClr val="000000">
                    <a:alpha val="43137"/>
                  </a:srgbClr>
                </a:outerShdw>
              </a:effectLst>
              <a:latin typeface="Arial" pitchFamily="34" charset="0"/>
              <a:cs typeface="Arial" pitchFamily="34" charset="0"/>
            </a:endParaRPr>
          </a:p>
        </p:txBody>
      </p:sp>
      <p:sp>
        <p:nvSpPr>
          <p:cNvPr id="16" name="Овал 15"/>
          <p:cNvSpPr/>
          <p:nvPr/>
        </p:nvSpPr>
        <p:spPr>
          <a:xfrm>
            <a:off x="1643042" y="4429132"/>
            <a:ext cx="285752" cy="28575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b="1" dirty="0" smtClean="0">
                <a:solidFill>
                  <a:schemeClr val="tx1"/>
                </a:solidFill>
                <a:effectLst>
                  <a:outerShdw blurRad="38100" dist="38100" dir="2700000" algn="tl">
                    <a:srgbClr val="000000">
                      <a:alpha val="43137"/>
                    </a:srgbClr>
                  </a:outerShdw>
                </a:effectLst>
                <a:latin typeface="Arial" pitchFamily="34" charset="0"/>
                <a:cs typeface="Arial" pitchFamily="34" charset="0"/>
              </a:rPr>
              <a:t>4</a:t>
            </a:r>
            <a:endParaRPr lang="ru-RU" sz="1600" b="1" dirty="0">
              <a:solidFill>
                <a:schemeClr val="tx1"/>
              </a:solidFill>
              <a:effectLst>
                <a:outerShdw blurRad="38100" dist="38100" dir="2700000" algn="tl">
                  <a:srgbClr val="000000">
                    <a:alpha val="43137"/>
                  </a:srgbClr>
                </a:outerShdw>
              </a:effectLst>
              <a:latin typeface="Arial" pitchFamily="34" charset="0"/>
              <a:cs typeface="Arial" pitchFamily="34" charset="0"/>
            </a:endParaRPr>
          </a:p>
        </p:txBody>
      </p:sp>
      <p:sp>
        <p:nvSpPr>
          <p:cNvPr id="17" name="Овал 16"/>
          <p:cNvSpPr/>
          <p:nvPr/>
        </p:nvSpPr>
        <p:spPr>
          <a:xfrm>
            <a:off x="1857356" y="5429264"/>
            <a:ext cx="285752" cy="28575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b="1" dirty="0" smtClean="0">
                <a:solidFill>
                  <a:schemeClr val="tx1"/>
                </a:solidFill>
                <a:effectLst>
                  <a:outerShdw blurRad="38100" dist="38100" dir="2700000" algn="tl">
                    <a:srgbClr val="000000">
                      <a:alpha val="43137"/>
                    </a:srgbClr>
                  </a:outerShdw>
                </a:effectLst>
                <a:latin typeface="Arial" pitchFamily="34" charset="0"/>
                <a:cs typeface="Arial" pitchFamily="34" charset="0"/>
              </a:rPr>
              <a:t>3</a:t>
            </a:r>
            <a:endParaRPr lang="ru-RU" sz="1600" b="1" dirty="0">
              <a:solidFill>
                <a:schemeClr val="tx1"/>
              </a:solidFill>
              <a:effectLst>
                <a:outerShdw blurRad="38100" dist="38100" dir="2700000" algn="tl">
                  <a:srgbClr val="000000">
                    <a:alpha val="43137"/>
                  </a:srgbClr>
                </a:outerShdw>
              </a:effectLst>
              <a:latin typeface="Arial" pitchFamily="34" charset="0"/>
              <a:cs typeface="Arial" pitchFamily="34" charset="0"/>
            </a:endParaRPr>
          </a:p>
        </p:txBody>
      </p:sp>
      <p:sp>
        <p:nvSpPr>
          <p:cNvPr id="18" name="Овал 17"/>
          <p:cNvSpPr/>
          <p:nvPr/>
        </p:nvSpPr>
        <p:spPr>
          <a:xfrm>
            <a:off x="1142976" y="6286520"/>
            <a:ext cx="285752" cy="28575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b="1" dirty="0" smtClean="0">
                <a:solidFill>
                  <a:schemeClr val="tx1"/>
                </a:solidFill>
                <a:effectLst>
                  <a:outerShdw blurRad="38100" dist="38100" dir="2700000" algn="tl">
                    <a:srgbClr val="000000">
                      <a:alpha val="43137"/>
                    </a:srgbClr>
                  </a:outerShdw>
                </a:effectLst>
                <a:latin typeface="Arial" pitchFamily="34" charset="0"/>
                <a:cs typeface="Arial" pitchFamily="34" charset="0"/>
              </a:rPr>
              <a:t>1</a:t>
            </a:r>
            <a:endParaRPr lang="ru-RU" sz="1600" b="1" dirty="0">
              <a:solidFill>
                <a:schemeClr val="tx1"/>
              </a:solidFill>
              <a:effectLst>
                <a:outerShdw blurRad="38100" dist="38100" dir="2700000" algn="tl">
                  <a:srgbClr val="000000">
                    <a:alpha val="43137"/>
                  </a:srgbClr>
                </a:outerShdw>
              </a:effectLst>
              <a:latin typeface="Arial" pitchFamily="34" charset="0"/>
              <a:cs typeface="Arial" pitchFamily="34" charset="0"/>
            </a:endParaRPr>
          </a:p>
        </p:txBody>
      </p:sp>
      <p:sp>
        <p:nvSpPr>
          <p:cNvPr id="19" name="Овал 18"/>
          <p:cNvSpPr/>
          <p:nvPr/>
        </p:nvSpPr>
        <p:spPr>
          <a:xfrm>
            <a:off x="2214546" y="6286520"/>
            <a:ext cx="285752" cy="28575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b="1" dirty="0" smtClean="0">
                <a:solidFill>
                  <a:schemeClr val="tx1"/>
                </a:solidFill>
                <a:effectLst>
                  <a:outerShdw blurRad="38100" dist="38100" dir="2700000" algn="tl">
                    <a:srgbClr val="000000">
                      <a:alpha val="43137"/>
                    </a:srgbClr>
                  </a:outerShdw>
                </a:effectLst>
                <a:latin typeface="Arial" pitchFamily="34" charset="0"/>
                <a:cs typeface="Arial" pitchFamily="34" charset="0"/>
              </a:rPr>
              <a:t>2</a:t>
            </a:r>
            <a:endParaRPr lang="ru-RU" sz="1600" b="1" dirty="0">
              <a:solidFill>
                <a:schemeClr val="tx1"/>
              </a:solidFill>
              <a:effectLst>
                <a:outerShdw blurRad="38100" dist="38100" dir="2700000" algn="tl">
                  <a:srgbClr val="000000">
                    <a:alpha val="43137"/>
                  </a:srgbClr>
                </a:outerShdw>
              </a:effectLst>
              <a:latin typeface="Arial" pitchFamily="34" charset="0"/>
              <a:cs typeface="Arial" pitchFamily="34" charset="0"/>
            </a:endParaRPr>
          </a:p>
        </p:txBody>
      </p:sp>
      <p:graphicFrame>
        <p:nvGraphicFramePr>
          <p:cNvPr id="20" name="Таблица 19"/>
          <p:cNvGraphicFramePr>
            <a:graphicFrameLocks noGrp="1"/>
          </p:cNvGraphicFramePr>
          <p:nvPr/>
        </p:nvGraphicFramePr>
        <p:xfrm>
          <a:off x="4643440" y="2000240"/>
          <a:ext cx="4357716" cy="2264742"/>
        </p:xfrm>
        <a:graphic>
          <a:graphicData uri="http://schemas.openxmlformats.org/drawingml/2006/table">
            <a:tbl>
              <a:tblPr firstRow="1" bandRow="1">
                <a:tableStyleId>{00A15C55-8517-42AA-B614-E9B94910E393}</a:tableStyleId>
              </a:tblPr>
              <a:tblGrid>
                <a:gridCol w="726286"/>
                <a:gridCol w="726286"/>
                <a:gridCol w="726286"/>
                <a:gridCol w="726286"/>
                <a:gridCol w="726286"/>
                <a:gridCol w="726286"/>
              </a:tblGrid>
              <a:tr h="410542">
                <a:tc>
                  <a:txBody>
                    <a:bodyPr/>
                    <a:lstStyle/>
                    <a:p>
                      <a:pPr algn="ctr"/>
                      <a:r>
                        <a:rPr lang="ru-RU" b="1" baseline="0" dirty="0" smtClean="0">
                          <a:solidFill>
                            <a:schemeClr val="tx1"/>
                          </a:solidFill>
                        </a:rPr>
                        <a:t> </a:t>
                      </a:r>
                      <a:endParaRPr lang="ru-RU"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ru-RU" b="1" dirty="0" smtClean="0">
                          <a:solidFill>
                            <a:schemeClr val="tx1"/>
                          </a:solidFill>
                        </a:rPr>
                        <a:t> 1 </a:t>
                      </a:r>
                      <a:endParaRPr lang="ru-RU"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ru-RU" b="1" dirty="0" smtClean="0">
                          <a:solidFill>
                            <a:schemeClr val="tx1"/>
                          </a:solidFill>
                        </a:rPr>
                        <a:t>2</a:t>
                      </a:r>
                      <a:endParaRPr lang="ru-RU"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ru-RU" b="1" dirty="0" smtClean="0">
                          <a:solidFill>
                            <a:schemeClr val="tx1"/>
                          </a:solidFill>
                        </a:rPr>
                        <a:t>3</a:t>
                      </a:r>
                      <a:endParaRPr lang="ru-RU"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ru-RU" b="1" dirty="0" smtClean="0">
                          <a:solidFill>
                            <a:schemeClr val="tx1"/>
                          </a:solidFill>
                        </a:rPr>
                        <a:t>4</a:t>
                      </a:r>
                      <a:endParaRPr lang="ru-RU"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ru-RU" b="1" dirty="0" smtClean="0">
                          <a:solidFill>
                            <a:schemeClr val="tx1"/>
                          </a:solidFill>
                        </a:rPr>
                        <a:t>5</a:t>
                      </a:r>
                      <a:endParaRPr lang="ru-RU"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70840">
                <a:tc>
                  <a:txBody>
                    <a:bodyPr/>
                    <a:lstStyle/>
                    <a:p>
                      <a:pPr algn="ctr"/>
                      <a:r>
                        <a:rPr lang="ru-RU" b="1" dirty="0" smtClean="0">
                          <a:solidFill>
                            <a:schemeClr val="tx1"/>
                          </a:solidFill>
                        </a:rPr>
                        <a:t>1</a:t>
                      </a:r>
                      <a:endParaRPr lang="ru-RU"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ru-RU" b="1" dirty="0" smtClean="0">
                          <a:solidFill>
                            <a:schemeClr val="tx1"/>
                          </a:solidFill>
                        </a:rPr>
                        <a:t>-</a:t>
                      </a:r>
                      <a:endParaRPr lang="ru-RU"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ru-RU" b="1" dirty="0" smtClean="0">
                          <a:solidFill>
                            <a:schemeClr val="tx1"/>
                          </a:solidFill>
                        </a:rPr>
                        <a:t>0,4</a:t>
                      </a:r>
                      <a:endParaRPr lang="ru-RU"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ru-RU" b="1" dirty="0" smtClean="0">
                          <a:solidFill>
                            <a:schemeClr val="tx1"/>
                          </a:solidFill>
                        </a:rPr>
                        <a:t>0,8</a:t>
                      </a:r>
                      <a:endParaRPr lang="ru-RU"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ru-RU" b="1" dirty="0" smtClean="0">
                          <a:solidFill>
                            <a:schemeClr val="tx1"/>
                          </a:solidFill>
                        </a:rPr>
                        <a:t>0,9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ru-RU" b="1" dirty="0" smtClean="0">
                          <a:solidFill>
                            <a:schemeClr val="tx1"/>
                          </a:solidFill>
                        </a:rPr>
                        <a:t>1,5</a:t>
                      </a:r>
                      <a:endParaRPr lang="ru-RU"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70840">
                <a:tc>
                  <a:txBody>
                    <a:bodyPr/>
                    <a:lstStyle/>
                    <a:p>
                      <a:pPr algn="ctr"/>
                      <a:r>
                        <a:rPr lang="ru-RU" b="1" dirty="0" smtClean="0">
                          <a:solidFill>
                            <a:schemeClr val="tx1"/>
                          </a:solidFill>
                        </a:rPr>
                        <a:t>2</a:t>
                      </a:r>
                      <a:endParaRPr lang="ru-RU"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ru-RU" b="1" dirty="0" smtClean="0">
                          <a:solidFill>
                            <a:schemeClr val="tx1"/>
                          </a:solidFill>
                        </a:rPr>
                        <a:t>0,4</a:t>
                      </a:r>
                      <a:endParaRPr lang="ru-RU"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ru-RU" b="1" dirty="0" smtClean="0">
                          <a:solidFill>
                            <a:schemeClr val="tx1"/>
                          </a:solidFill>
                        </a:rPr>
                        <a:t>-</a:t>
                      </a:r>
                      <a:endParaRPr lang="ru-RU"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ru-RU" b="1" dirty="0" smtClean="0">
                          <a:solidFill>
                            <a:schemeClr val="tx1"/>
                          </a:solidFill>
                        </a:rPr>
                        <a:t>0,6</a:t>
                      </a:r>
                      <a:endParaRPr lang="ru-RU"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ru-RU" b="1" dirty="0" smtClean="0">
                          <a:solidFill>
                            <a:schemeClr val="tx1"/>
                          </a:solidFill>
                        </a:rPr>
                        <a:t>1,3</a:t>
                      </a:r>
                      <a:endParaRPr lang="ru-RU"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ru-RU" b="1" dirty="0" smtClean="0">
                          <a:solidFill>
                            <a:schemeClr val="tx1"/>
                          </a:solidFill>
                        </a:rPr>
                        <a:t>1,1</a:t>
                      </a:r>
                      <a:endParaRPr lang="ru-RU"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70840">
                <a:tc>
                  <a:txBody>
                    <a:bodyPr/>
                    <a:lstStyle/>
                    <a:p>
                      <a:pPr algn="ctr"/>
                      <a:r>
                        <a:rPr lang="ru-RU" b="1" dirty="0" smtClean="0">
                          <a:solidFill>
                            <a:schemeClr val="tx1"/>
                          </a:solidFill>
                        </a:rPr>
                        <a:t>3</a:t>
                      </a:r>
                      <a:endParaRPr lang="ru-RU"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ru-RU" b="1" dirty="0" smtClean="0">
                          <a:solidFill>
                            <a:schemeClr val="tx1"/>
                          </a:solidFill>
                        </a:rPr>
                        <a:t>0,8</a:t>
                      </a:r>
                      <a:endParaRPr lang="ru-RU"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ru-RU" b="1" dirty="0" smtClean="0">
                          <a:solidFill>
                            <a:schemeClr val="tx1"/>
                          </a:solidFill>
                        </a:rPr>
                        <a:t>0,6</a:t>
                      </a:r>
                      <a:endParaRPr lang="ru-RU"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ru-RU" b="1" dirty="0" smtClean="0">
                          <a:solidFill>
                            <a:schemeClr val="tx1"/>
                          </a:solidFill>
                        </a:rPr>
                        <a:t>-</a:t>
                      </a:r>
                      <a:endParaRPr lang="ru-RU"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ru-RU" b="1" dirty="0" smtClean="0">
                          <a:solidFill>
                            <a:schemeClr val="tx1"/>
                          </a:solidFill>
                        </a:rPr>
                        <a:t>0,7</a:t>
                      </a:r>
                      <a:endParaRPr lang="ru-RU"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ru-RU" b="1" dirty="0" smtClean="0">
                          <a:solidFill>
                            <a:schemeClr val="tx1"/>
                          </a:solidFill>
                        </a:rPr>
                        <a:t>0,8</a:t>
                      </a:r>
                      <a:endParaRPr lang="ru-RU"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70840">
                <a:tc>
                  <a:txBody>
                    <a:bodyPr/>
                    <a:lstStyle/>
                    <a:p>
                      <a:pPr algn="ctr"/>
                      <a:r>
                        <a:rPr lang="ru-RU" b="1" dirty="0" smtClean="0">
                          <a:solidFill>
                            <a:schemeClr val="tx1"/>
                          </a:solidFill>
                        </a:rPr>
                        <a:t>4</a:t>
                      </a:r>
                      <a:endParaRPr lang="ru-RU"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ru-RU" b="1" dirty="0" smtClean="0">
                          <a:solidFill>
                            <a:schemeClr val="tx1"/>
                          </a:solidFill>
                        </a:rPr>
                        <a:t>0,9</a:t>
                      </a:r>
                      <a:endParaRPr lang="ru-RU"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ru-RU" b="1" dirty="0" smtClean="0">
                          <a:solidFill>
                            <a:schemeClr val="tx1"/>
                          </a:solidFill>
                        </a:rPr>
                        <a:t>1,3</a:t>
                      </a:r>
                      <a:endParaRPr lang="ru-RU"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ru-RU" b="1" dirty="0" smtClean="0">
                          <a:solidFill>
                            <a:schemeClr val="tx1"/>
                          </a:solidFill>
                        </a:rPr>
                        <a:t>0,7</a:t>
                      </a:r>
                      <a:endParaRPr lang="ru-RU"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ru-RU" b="1" dirty="0" smtClean="0">
                          <a:solidFill>
                            <a:schemeClr val="tx1"/>
                          </a:solidFill>
                        </a:rPr>
                        <a:t>-</a:t>
                      </a:r>
                      <a:endParaRPr lang="ru-RU"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ru-RU" b="1" dirty="0" smtClean="0">
                          <a:solidFill>
                            <a:schemeClr val="tx1"/>
                          </a:solidFill>
                        </a:rPr>
                        <a:t>0,5</a:t>
                      </a:r>
                      <a:endParaRPr lang="ru-RU"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70840">
                <a:tc>
                  <a:txBody>
                    <a:bodyPr/>
                    <a:lstStyle/>
                    <a:p>
                      <a:pPr algn="ctr"/>
                      <a:r>
                        <a:rPr lang="ru-RU" b="1" dirty="0" smtClean="0">
                          <a:solidFill>
                            <a:schemeClr val="tx1"/>
                          </a:solidFill>
                        </a:rPr>
                        <a:t>5</a:t>
                      </a:r>
                      <a:endParaRPr lang="ru-RU"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ru-RU" b="1" smtClean="0">
                          <a:solidFill>
                            <a:schemeClr val="tx1"/>
                          </a:solidFill>
                        </a:rPr>
                        <a:t>1,5</a:t>
                      </a:r>
                      <a:endParaRPr lang="ru-RU" b="1">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ru-RU" b="1" dirty="0" smtClean="0">
                          <a:solidFill>
                            <a:schemeClr val="tx1"/>
                          </a:solidFill>
                        </a:rPr>
                        <a:t>1,1</a:t>
                      </a:r>
                      <a:endParaRPr lang="ru-RU"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ru-RU" b="1" dirty="0" smtClean="0">
                          <a:solidFill>
                            <a:schemeClr val="tx1"/>
                          </a:solidFill>
                        </a:rPr>
                        <a:t>0,8</a:t>
                      </a:r>
                      <a:endParaRPr lang="ru-RU"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ru-RU" b="1" dirty="0" smtClean="0">
                          <a:solidFill>
                            <a:schemeClr val="tx1"/>
                          </a:solidFill>
                        </a:rPr>
                        <a:t>0,5</a:t>
                      </a:r>
                      <a:endParaRPr lang="ru-RU"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ru-RU" b="1" dirty="0" smtClean="0">
                          <a:solidFill>
                            <a:schemeClr val="tx1"/>
                          </a:solidFill>
                        </a:rPr>
                        <a:t>-</a:t>
                      </a:r>
                      <a:endParaRPr lang="ru-RU"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571868" y="357166"/>
            <a:ext cx="1785950" cy="369332"/>
          </a:xfrm>
          <a:prstGeom prst="rect">
            <a:avLst/>
          </a:prstGeom>
          <a:noFill/>
        </p:spPr>
        <p:txBody>
          <a:bodyPr wrap="square" rtlCol="0">
            <a:spAutoFit/>
          </a:bodyPr>
          <a:lstStyle/>
          <a:p>
            <a:pPr algn="ctr"/>
            <a:r>
              <a:rPr lang="ru-RU" b="1" dirty="0" smtClean="0">
                <a:effectLst>
                  <a:outerShdw blurRad="38100" dist="38100" dir="2700000" algn="tl">
                    <a:srgbClr val="000000">
                      <a:alpha val="43137"/>
                    </a:srgbClr>
                  </a:outerShdw>
                </a:effectLst>
              </a:rPr>
              <a:t>Вывод</a:t>
            </a:r>
            <a:endParaRPr lang="ru-RU" b="1" dirty="0">
              <a:effectLst>
                <a:outerShdw blurRad="38100" dist="38100" dir="2700000" algn="tl">
                  <a:srgbClr val="000000">
                    <a:alpha val="43137"/>
                  </a:srgbClr>
                </a:outerShdw>
              </a:effectLst>
            </a:endParaRPr>
          </a:p>
        </p:txBody>
      </p:sp>
      <p:sp>
        <p:nvSpPr>
          <p:cNvPr id="3" name="TextBox 2"/>
          <p:cNvSpPr txBox="1"/>
          <p:nvPr/>
        </p:nvSpPr>
        <p:spPr>
          <a:xfrm>
            <a:off x="285720" y="857232"/>
            <a:ext cx="8715436" cy="2585323"/>
          </a:xfrm>
          <a:prstGeom prst="rect">
            <a:avLst/>
          </a:prstGeom>
          <a:noFill/>
        </p:spPr>
        <p:txBody>
          <a:bodyPr wrap="square" rtlCol="0">
            <a:spAutoFit/>
          </a:bodyPr>
          <a:lstStyle/>
          <a:p>
            <a:r>
              <a:rPr lang="ru-RU" dirty="0" smtClean="0"/>
              <a:t>Итак в ходе работы я понял, что моделирование незаменимо в нашей жизни.</a:t>
            </a:r>
          </a:p>
          <a:p>
            <a:r>
              <a:rPr lang="ru-RU" dirty="0" smtClean="0"/>
              <a:t>Оно помогает:</a:t>
            </a:r>
          </a:p>
          <a:p>
            <a:r>
              <a:rPr lang="ru-RU" dirty="0" smtClean="0"/>
              <a:t>                          - ученикам углубленно и расширенно понимать факты.</a:t>
            </a:r>
          </a:p>
          <a:p>
            <a:r>
              <a:rPr lang="ru-RU" dirty="0" smtClean="0"/>
              <a:t>                          - эффективно формировать научные понятия.</a:t>
            </a:r>
          </a:p>
          <a:p>
            <a:r>
              <a:rPr lang="ru-RU" dirty="0" smtClean="0"/>
              <a:t>                          - осознано усваивать теорию, которую изучает каждая дисциплина</a:t>
            </a:r>
          </a:p>
          <a:p>
            <a:r>
              <a:rPr lang="ru-RU" dirty="0" smtClean="0"/>
              <a:t>                            естественных  и точных наук.</a:t>
            </a:r>
          </a:p>
          <a:p>
            <a:r>
              <a:rPr lang="ru-RU" dirty="0" smtClean="0"/>
              <a:t>                          - Формированию целостной картины природы.</a:t>
            </a:r>
          </a:p>
          <a:p>
            <a:r>
              <a:rPr lang="ru-RU" dirty="0" smtClean="0"/>
              <a:t>                          </a:t>
            </a:r>
          </a:p>
          <a:p>
            <a:r>
              <a:rPr lang="ru-RU" dirty="0" smtClean="0"/>
              <a:t> </a:t>
            </a:r>
            <a:endParaRPr lang="ru-RU"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786050" y="142852"/>
            <a:ext cx="3571900" cy="369332"/>
          </a:xfrm>
          <a:prstGeom prst="rect">
            <a:avLst/>
          </a:prstGeom>
          <a:noFill/>
        </p:spPr>
        <p:txBody>
          <a:bodyPr wrap="square" rtlCol="0">
            <a:spAutoFit/>
          </a:bodyPr>
          <a:lstStyle/>
          <a:p>
            <a:pPr algn="ctr"/>
            <a:r>
              <a:rPr lang="ru-RU" b="1" dirty="0" smtClean="0">
                <a:effectLst>
                  <a:outerShdw blurRad="38100" dist="38100" dir="2700000" algn="tl">
                    <a:srgbClr val="000000">
                      <a:alpha val="43137"/>
                    </a:srgbClr>
                  </a:outerShdw>
                </a:effectLst>
              </a:rPr>
              <a:t>Литература</a:t>
            </a:r>
            <a:endParaRPr lang="ru-RU" b="1" dirty="0">
              <a:effectLst>
                <a:outerShdw blurRad="38100" dist="38100" dir="2700000" algn="tl">
                  <a:srgbClr val="000000">
                    <a:alpha val="43137"/>
                  </a:srgbClr>
                </a:outerShdw>
              </a:effectLst>
            </a:endParaRPr>
          </a:p>
        </p:txBody>
      </p:sp>
      <p:sp>
        <p:nvSpPr>
          <p:cNvPr id="3" name="TextBox 2"/>
          <p:cNvSpPr txBox="1"/>
          <p:nvPr/>
        </p:nvSpPr>
        <p:spPr>
          <a:xfrm>
            <a:off x="500034" y="1285860"/>
            <a:ext cx="6858048" cy="2585323"/>
          </a:xfrm>
          <a:prstGeom prst="rect">
            <a:avLst/>
          </a:prstGeom>
          <a:noFill/>
        </p:spPr>
        <p:txBody>
          <a:bodyPr wrap="square" rtlCol="0">
            <a:spAutoFit/>
          </a:bodyPr>
          <a:lstStyle/>
          <a:p>
            <a:r>
              <a:rPr lang="ru-RU" dirty="0" smtClean="0"/>
              <a:t>1. Г.В. Апостолова  В.В. Ясинский «Первая встреча с параметром»</a:t>
            </a:r>
          </a:p>
          <a:p>
            <a:r>
              <a:rPr lang="ru-RU" dirty="0" smtClean="0"/>
              <a:t>2. Журнал «Математика в школе»  2</a:t>
            </a:r>
            <a:r>
              <a:rPr lang="en-US" dirty="0" smtClean="0"/>
              <a:t>’</a:t>
            </a:r>
            <a:r>
              <a:rPr lang="ru-RU" dirty="0" smtClean="0"/>
              <a:t>2003</a:t>
            </a:r>
          </a:p>
          <a:p>
            <a:r>
              <a:rPr lang="ru-RU" dirty="0" smtClean="0"/>
              <a:t>3. Журнал « Математика в школах Украины»</a:t>
            </a:r>
          </a:p>
          <a:p>
            <a:r>
              <a:rPr lang="ru-RU" dirty="0" smtClean="0"/>
              <a:t>4. Г.П </a:t>
            </a:r>
            <a:r>
              <a:rPr lang="ru-RU" dirty="0" err="1" smtClean="0"/>
              <a:t>Бевз</a:t>
            </a:r>
            <a:r>
              <a:rPr lang="ru-RU" dirty="0" smtClean="0"/>
              <a:t> «Алгебра 9»</a:t>
            </a:r>
          </a:p>
          <a:p>
            <a:r>
              <a:rPr lang="ru-RU" dirty="0" smtClean="0"/>
              <a:t>5. А.Г. </a:t>
            </a:r>
            <a:r>
              <a:rPr lang="ru-RU" dirty="0" err="1" smtClean="0"/>
              <a:t>Берзляк</a:t>
            </a:r>
            <a:r>
              <a:rPr lang="ru-RU" dirty="0" smtClean="0"/>
              <a:t> В.Б. </a:t>
            </a:r>
            <a:r>
              <a:rPr lang="ru-RU" dirty="0" err="1" smtClean="0"/>
              <a:t>Полнский</a:t>
            </a:r>
            <a:r>
              <a:rPr lang="ru-RU" dirty="0" smtClean="0"/>
              <a:t> М.С. Якир «Алгебра 8»</a:t>
            </a:r>
          </a:p>
          <a:p>
            <a:r>
              <a:rPr lang="ru-RU" dirty="0" smtClean="0"/>
              <a:t>6. «</a:t>
            </a:r>
            <a:r>
              <a:rPr lang="ru-RU" dirty="0" err="1" smtClean="0"/>
              <a:t>Аванта+</a:t>
            </a:r>
            <a:r>
              <a:rPr lang="ru-RU" dirty="0" smtClean="0"/>
              <a:t>» Энциклопедия для детей.</a:t>
            </a:r>
          </a:p>
          <a:p>
            <a:r>
              <a:rPr lang="ru-RU" dirty="0" smtClean="0"/>
              <a:t>7. Квант 1979г. (6)</a:t>
            </a:r>
          </a:p>
          <a:p>
            <a:r>
              <a:rPr lang="ru-RU" dirty="0" smtClean="0"/>
              <a:t>8. Интернет</a:t>
            </a:r>
          </a:p>
          <a:p>
            <a:endParaRPr lang="ru-RU"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286116" y="428604"/>
            <a:ext cx="2928958" cy="584775"/>
          </a:xfrm>
          <a:prstGeom prst="rect">
            <a:avLst/>
          </a:prstGeom>
          <a:noFill/>
        </p:spPr>
        <p:txBody>
          <a:bodyPr wrap="square" rtlCol="0">
            <a:spAutoFit/>
          </a:bodyPr>
          <a:lstStyle/>
          <a:p>
            <a:pPr algn="ctr"/>
            <a:r>
              <a:rPr lang="uk-UA" sz="3200" b="1" dirty="0" err="1" smtClean="0">
                <a:effectLst>
                  <a:outerShdw blurRad="38100" dist="38100" dir="2700000" algn="tl">
                    <a:srgbClr val="000000">
                      <a:alpha val="43137"/>
                    </a:srgbClr>
                  </a:outerShdw>
                </a:effectLst>
              </a:rPr>
              <a:t>Вступление</a:t>
            </a:r>
            <a:endParaRPr lang="ru-RU" sz="3200" b="1" dirty="0">
              <a:effectLst>
                <a:outerShdw blurRad="38100" dist="38100" dir="2700000" algn="tl">
                  <a:srgbClr val="000000">
                    <a:alpha val="43137"/>
                  </a:srgbClr>
                </a:outerShdw>
              </a:effectLst>
            </a:endParaRPr>
          </a:p>
        </p:txBody>
      </p:sp>
      <p:sp>
        <p:nvSpPr>
          <p:cNvPr id="3" name="TextBox 2"/>
          <p:cNvSpPr txBox="1"/>
          <p:nvPr/>
        </p:nvSpPr>
        <p:spPr>
          <a:xfrm>
            <a:off x="285720" y="1214422"/>
            <a:ext cx="8143932" cy="3323987"/>
          </a:xfrm>
          <a:prstGeom prst="rect">
            <a:avLst/>
          </a:prstGeom>
          <a:noFill/>
        </p:spPr>
        <p:txBody>
          <a:bodyPr wrap="square" rtlCol="0">
            <a:spAutoFit/>
          </a:bodyPr>
          <a:lstStyle/>
          <a:p>
            <a:r>
              <a:rPr lang="ru-RU" sz="1400" dirty="0" smtClean="0">
                <a:latin typeface="Times New Roman" pitchFamily="18" charset="0"/>
                <a:cs typeface="Times New Roman" pitchFamily="18" charset="0"/>
              </a:rPr>
              <a:t>        </a:t>
            </a:r>
            <a:r>
              <a:rPr lang="ru-RU" sz="1500" dirty="0" smtClean="0">
                <a:latin typeface="Times New Roman" pitchFamily="18" charset="0"/>
                <a:cs typeface="Times New Roman" pitchFamily="18" charset="0"/>
              </a:rPr>
              <a:t>Математическими методами решают не только абстрактные математические задачи о числах, фигурах, уравнениях, функциях и т. д., но и многие прикладные задачи. </a:t>
            </a:r>
            <a:r>
              <a:rPr lang="ru-RU" sz="1500" b="1" dirty="0" smtClean="0">
                <a:latin typeface="Times New Roman" pitchFamily="18" charset="0"/>
                <a:cs typeface="Times New Roman" pitchFamily="18" charset="0"/>
              </a:rPr>
              <a:t>Прикладными </a:t>
            </a:r>
            <a:r>
              <a:rPr lang="ru-RU" sz="1500" dirty="0" smtClean="0">
                <a:latin typeface="Times New Roman" pitchFamily="18" charset="0"/>
                <a:cs typeface="Times New Roman" pitchFamily="18" charset="0"/>
              </a:rPr>
              <a:t>задачами в математике называют  задачи, условия которых содержат нематематические понятия. Решая прикладную задачу математическими методами, сначала создают её </a:t>
            </a:r>
            <a:r>
              <a:rPr lang="ru-RU" sz="1500" b="1" dirty="0" smtClean="0">
                <a:effectLst>
                  <a:outerShdw blurRad="38100" dist="38100" dir="2700000" algn="tl">
                    <a:srgbClr val="000000">
                      <a:alpha val="43137"/>
                    </a:srgbClr>
                  </a:outerShdw>
                </a:effectLst>
                <a:latin typeface="Times New Roman" pitchFamily="18" charset="0"/>
                <a:cs typeface="Times New Roman" pitchFamily="18" charset="0"/>
              </a:rPr>
              <a:t>математическую  модель</a:t>
            </a:r>
            <a:r>
              <a:rPr lang="ru-RU" sz="1500" dirty="0" smtClean="0">
                <a:latin typeface="Times New Roman" pitchFamily="18" charset="0"/>
                <a:cs typeface="Times New Roman" pitchFamily="18" charset="0"/>
              </a:rPr>
              <a:t>.</a:t>
            </a:r>
          </a:p>
          <a:p>
            <a:r>
              <a:rPr lang="ru-RU" sz="1500" dirty="0" smtClean="0">
                <a:latin typeface="Times New Roman" pitchFamily="18" charset="0"/>
                <a:cs typeface="Times New Roman" pitchFamily="18" charset="0"/>
              </a:rPr>
              <a:t>        Моделью называют специально созданный объект,  отображающий свойства исследуемого предмета.</a:t>
            </a:r>
          </a:p>
          <a:p>
            <a:r>
              <a:rPr lang="ru-RU" sz="1500" dirty="0" smtClean="0">
                <a:latin typeface="Times New Roman" pitchFamily="18" charset="0"/>
                <a:cs typeface="Times New Roman" pitchFamily="18" charset="0"/>
              </a:rPr>
              <a:t>Например уменьшенные модели самолета, плотины, автомобиля – это примеры физических моделей. </a:t>
            </a:r>
            <a:r>
              <a:rPr lang="ru-RU" sz="1500" b="1" dirty="0" smtClean="0">
                <a:latin typeface="Times New Roman" pitchFamily="18" charset="0"/>
                <a:cs typeface="Times New Roman" pitchFamily="18" charset="0"/>
              </a:rPr>
              <a:t>Математические модели </a:t>
            </a:r>
            <a:r>
              <a:rPr lang="ru-RU" sz="1500" dirty="0" smtClean="0">
                <a:latin typeface="Times New Roman" pitchFamily="18" charset="0"/>
                <a:cs typeface="Times New Roman" pitchFamily="18" charset="0"/>
              </a:rPr>
              <a:t>создают, используя математические понятия и отношения: геометрические фигуры, числа, выражения и т. п. В большинстве случаев математическими объектами  бывают функции, уравнения, неравенства и  их системы.</a:t>
            </a:r>
          </a:p>
          <a:p>
            <a:r>
              <a:rPr lang="ru-RU" sz="1500" dirty="0" smtClean="0">
                <a:latin typeface="Times New Roman" pitchFamily="18" charset="0"/>
                <a:cs typeface="Times New Roman" pitchFamily="18" charset="0"/>
              </a:rPr>
              <a:t>        Решение прикладной задачи математическими методами осуществляется в три этапа:</a:t>
            </a:r>
          </a:p>
          <a:p>
            <a:r>
              <a:rPr lang="ru-RU" sz="1500" dirty="0" smtClean="0">
                <a:latin typeface="Times New Roman" pitchFamily="18" charset="0"/>
                <a:cs typeface="Times New Roman" pitchFamily="18" charset="0"/>
              </a:rPr>
              <a:t>     1) создание математической модели данной задачи;</a:t>
            </a:r>
          </a:p>
          <a:p>
            <a:r>
              <a:rPr lang="ru-RU" sz="1500" dirty="0" smtClean="0">
                <a:latin typeface="Times New Roman" pitchFamily="18" charset="0"/>
                <a:cs typeface="Times New Roman" pitchFamily="18" charset="0"/>
              </a:rPr>
              <a:t>     2) решение соответствующей   математической задачи;</a:t>
            </a:r>
          </a:p>
          <a:p>
            <a:r>
              <a:rPr lang="ru-RU" sz="1500" dirty="0" smtClean="0">
                <a:latin typeface="Times New Roman" pitchFamily="18" charset="0"/>
                <a:cs typeface="Times New Roman" pitchFamily="18" charset="0"/>
              </a:rPr>
              <a:t>     3) анализ ответа.</a:t>
            </a:r>
          </a:p>
        </p:txBody>
      </p:sp>
      <p:sp>
        <p:nvSpPr>
          <p:cNvPr id="15373" name="Oval 13"/>
          <p:cNvSpPr>
            <a:spLocks noChangeArrowheads="1"/>
          </p:cNvSpPr>
          <p:nvPr/>
        </p:nvSpPr>
        <p:spPr bwMode="auto">
          <a:xfrm>
            <a:off x="4659325" y="4643446"/>
            <a:ext cx="404812" cy="449263"/>
          </a:xfrm>
          <a:prstGeom prst="ellipse">
            <a:avLst/>
          </a:prstGeom>
          <a:solidFill>
            <a:srgbClr val="FFFFF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uk-UA" sz="2000" b="0" i="0" u="none" strike="noStrike" cap="none" normalizeH="0" baseline="0" smtClean="0">
                <a:ln>
                  <a:noFill/>
                </a:ln>
                <a:solidFill>
                  <a:schemeClr val="tx1"/>
                </a:solidFill>
                <a:effectLst/>
                <a:latin typeface="Calibri" pitchFamily="34" charset="0"/>
              </a:rPr>
              <a:t>А</a:t>
            </a:r>
            <a:endParaRPr kumimoji="0" lang="ru-RU" sz="1800" b="0" i="0" u="none" strike="noStrike" cap="none" normalizeH="0" baseline="0" smtClean="0">
              <a:ln>
                <a:noFill/>
              </a:ln>
              <a:solidFill>
                <a:schemeClr val="tx1"/>
              </a:solidFill>
              <a:effectLst/>
              <a:latin typeface="Arial" pitchFamily="34" charset="0"/>
            </a:endParaRPr>
          </a:p>
        </p:txBody>
      </p:sp>
      <p:sp>
        <p:nvSpPr>
          <p:cNvPr id="15374" name="Oval 14"/>
          <p:cNvSpPr>
            <a:spLocks noChangeArrowheads="1"/>
          </p:cNvSpPr>
          <p:nvPr/>
        </p:nvSpPr>
        <p:spPr bwMode="auto">
          <a:xfrm>
            <a:off x="4659325" y="5775334"/>
            <a:ext cx="512762" cy="522287"/>
          </a:xfrm>
          <a:prstGeom prst="ellipse">
            <a:avLst/>
          </a:prstGeom>
          <a:solidFill>
            <a:srgbClr val="FFFFF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US" sz="2000" b="0" i="0" u="none" strike="noStrike" cap="none" normalizeH="0" baseline="0" smtClean="0">
                <a:ln>
                  <a:noFill/>
                </a:ln>
                <a:solidFill>
                  <a:schemeClr val="tx1"/>
                </a:solidFill>
                <a:effectLst/>
                <a:latin typeface="Calibri" pitchFamily="34" charset="0"/>
              </a:rPr>
              <a:t>B</a:t>
            </a:r>
            <a:endParaRPr kumimoji="0" lang="ru-RU" sz="1800" b="0" i="0" u="none" strike="noStrike" cap="none" normalizeH="0" baseline="0" smtClean="0">
              <a:ln>
                <a:noFill/>
              </a:ln>
              <a:solidFill>
                <a:schemeClr val="tx1"/>
              </a:solidFill>
              <a:effectLst/>
              <a:latin typeface="Arial" pitchFamily="34" charset="0"/>
            </a:endParaRPr>
          </a:p>
        </p:txBody>
      </p:sp>
      <p:sp>
        <p:nvSpPr>
          <p:cNvPr id="15375" name="Oval 15"/>
          <p:cNvSpPr>
            <a:spLocks noChangeArrowheads="1"/>
          </p:cNvSpPr>
          <p:nvPr/>
        </p:nvSpPr>
        <p:spPr bwMode="auto">
          <a:xfrm>
            <a:off x="6357950" y="5775334"/>
            <a:ext cx="512762" cy="522287"/>
          </a:xfrm>
          <a:prstGeom prst="ellipse">
            <a:avLst/>
          </a:prstGeom>
          <a:solidFill>
            <a:srgbClr val="FFFFF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US" sz="2000" b="0" i="0" u="none" strike="noStrike" cap="none" normalizeH="0" baseline="0" smtClean="0">
                <a:ln>
                  <a:noFill/>
                </a:ln>
                <a:solidFill>
                  <a:schemeClr val="tx1"/>
                </a:solidFill>
                <a:effectLst/>
                <a:latin typeface="Calibri" pitchFamily="34" charset="0"/>
              </a:rPr>
              <a:t>C</a:t>
            </a:r>
            <a:endParaRPr kumimoji="0" lang="ru-RU" sz="1800" b="0" i="0" u="none" strike="noStrike" cap="none" normalizeH="0" baseline="0" smtClean="0">
              <a:ln>
                <a:noFill/>
              </a:ln>
              <a:solidFill>
                <a:schemeClr val="tx1"/>
              </a:solidFill>
              <a:effectLst/>
              <a:latin typeface="Arial" pitchFamily="34" charset="0"/>
            </a:endParaRPr>
          </a:p>
        </p:txBody>
      </p:sp>
      <p:sp>
        <p:nvSpPr>
          <p:cNvPr id="15376" name="Oval 16"/>
          <p:cNvSpPr>
            <a:spLocks noChangeArrowheads="1"/>
          </p:cNvSpPr>
          <p:nvPr/>
        </p:nvSpPr>
        <p:spPr bwMode="auto">
          <a:xfrm>
            <a:off x="6357950" y="4643446"/>
            <a:ext cx="512762" cy="522288"/>
          </a:xfrm>
          <a:prstGeom prst="ellipse">
            <a:avLst/>
          </a:prstGeom>
          <a:solidFill>
            <a:srgbClr val="FFFFF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sz="2000" b="0" i="0" u="none" strike="noStrike" cap="none" normalizeH="0" baseline="0" smtClean="0">
                <a:ln>
                  <a:noFill/>
                </a:ln>
                <a:solidFill>
                  <a:schemeClr val="tx1"/>
                </a:solidFill>
                <a:effectLst/>
                <a:latin typeface="Calibri" pitchFamily="34" charset="0"/>
              </a:rPr>
              <a:t>D</a:t>
            </a:r>
            <a:endParaRPr kumimoji="0" lang="ru-RU" sz="1800" b="0" i="0" u="none" strike="noStrike" cap="none" normalizeH="0" baseline="0" smtClean="0">
              <a:ln>
                <a:noFill/>
              </a:ln>
              <a:solidFill>
                <a:schemeClr val="tx1"/>
              </a:solidFill>
              <a:effectLst/>
              <a:latin typeface="Arial" pitchFamily="34" charset="0"/>
            </a:endParaRPr>
          </a:p>
        </p:txBody>
      </p:sp>
      <p:cxnSp>
        <p:nvCxnSpPr>
          <p:cNvPr id="15377" name="AutoShape 17"/>
          <p:cNvCxnSpPr>
            <a:cxnSpLocks noChangeShapeType="1"/>
          </p:cNvCxnSpPr>
          <p:nvPr/>
        </p:nvCxnSpPr>
        <p:spPr bwMode="auto">
          <a:xfrm>
            <a:off x="4845062" y="5091121"/>
            <a:ext cx="0" cy="733425"/>
          </a:xfrm>
          <a:prstGeom prst="straightConnector1">
            <a:avLst/>
          </a:prstGeom>
          <a:noFill/>
          <a:ln w="9525">
            <a:solidFill>
              <a:srgbClr val="000000"/>
            </a:solidFill>
            <a:round/>
            <a:headEnd/>
            <a:tailEnd type="triangle" w="med" len="med"/>
          </a:ln>
        </p:spPr>
      </p:cxnSp>
      <p:cxnSp>
        <p:nvCxnSpPr>
          <p:cNvPr id="15378" name="AutoShape 18"/>
          <p:cNvCxnSpPr>
            <a:cxnSpLocks noChangeShapeType="1"/>
          </p:cNvCxnSpPr>
          <p:nvPr/>
        </p:nvCxnSpPr>
        <p:spPr bwMode="auto">
          <a:xfrm>
            <a:off x="5172087" y="6057909"/>
            <a:ext cx="1185863" cy="0"/>
          </a:xfrm>
          <a:prstGeom prst="straightConnector1">
            <a:avLst/>
          </a:prstGeom>
          <a:noFill/>
          <a:ln w="9525">
            <a:solidFill>
              <a:srgbClr val="000000"/>
            </a:solidFill>
            <a:round/>
            <a:headEnd/>
            <a:tailEnd type="triangle" w="med" len="med"/>
          </a:ln>
        </p:spPr>
      </p:cxnSp>
      <p:cxnSp>
        <p:nvCxnSpPr>
          <p:cNvPr id="15379" name="AutoShape 19"/>
          <p:cNvCxnSpPr>
            <a:cxnSpLocks noChangeShapeType="1"/>
          </p:cNvCxnSpPr>
          <p:nvPr/>
        </p:nvCxnSpPr>
        <p:spPr bwMode="auto">
          <a:xfrm flipH="1" flipV="1">
            <a:off x="6597662" y="5165734"/>
            <a:ext cx="9525" cy="609600"/>
          </a:xfrm>
          <a:prstGeom prst="straightConnector1">
            <a:avLst/>
          </a:prstGeom>
          <a:noFill/>
          <a:ln w="9525">
            <a:solidFill>
              <a:srgbClr val="000000"/>
            </a:solidFill>
            <a:round/>
            <a:headEnd/>
            <a:tailEnd type="triangle" w="med" len="med"/>
          </a:ln>
        </p:spPr>
      </p:cxn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000100" y="714356"/>
            <a:ext cx="7715304" cy="369332"/>
          </a:xfrm>
          <a:prstGeom prst="rect">
            <a:avLst/>
          </a:prstGeom>
          <a:noFill/>
        </p:spPr>
        <p:txBody>
          <a:bodyPr wrap="square" rtlCol="0">
            <a:spAutoFit/>
          </a:bodyPr>
          <a:lstStyle/>
          <a:p>
            <a:endParaRPr lang="ru-RU" dirty="0"/>
          </a:p>
        </p:txBody>
      </p:sp>
      <p:sp>
        <p:nvSpPr>
          <p:cNvPr id="5" name="TextBox 4"/>
          <p:cNvSpPr txBox="1"/>
          <p:nvPr/>
        </p:nvSpPr>
        <p:spPr>
          <a:xfrm>
            <a:off x="1785918" y="428604"/>
            <a:ext cx="5643602" cy="1200329"/>
          </a:xfrm>
          <a:prstGeom prst="rect">
            <a:avLst/>
          </a:prstGeom>
          <a:noFill/>
        </p:spPr>
        <p:txBody>
          <a:bodyPr wrap="square" rtlCol="0">
            <a:spAutoFit/>
          </a:bodyPr>
          <a:lstStyle/>
          <a:p>
            <a:pPr algn="ctr"/>
            <a:r>
              <a:rPr lang="ru-RU" sz="2400" b="1" dirty="0" smtClean="0">
                <a:effectLst>
                  <a:outerShdw blurRad="38100" dist="38100" dir="2700000" algn="tl">
                    <a:srgbClr val="000000">
                      <a:alpha val="43137"/>
                    </a:srgbClr>
                  </a:outerShdw>
                </a:effectLst>
              </a:rPr>
              <a:t>Раздел 1 –Применение моделирование при решении задач по экономике</a:t>
            </a:r>
            <a:endParaRPr lang="uk-UA" sz="2400" b="1" dirty="0" smtClean="0">
              <a:effectLst>
                <a:outerShdw blurRad="38100" dist="38100" dir="2700000" algn="tl">
                  <a:srgbClr val="000000">
                    <a:alpha val="43137"/>
                  </a:srgbClr>
                </a:outerShdw>
              </a:effectLst>
            </a:endParaRPr>
          </a:p>
          <a:p>
            <a:pPr algn="ctr"/>
            <a:r>
              <a:rPr lang="ru-RU" sz="2400" b="1" dirty="0" smtClean="0">
                <a:effectLst>
                  <a:outerShdw blurRad="38100" dist="38100" dir="2700000" algn="tl">
                    <a:srgbClr val="000000">
                      <a:alpha val="43137"/>
                    </a:srgbClr>
                  </a:outerShdw>
                </a:effectLst>
              </a:rPr>
              <a:t> </a:t>
            </a:r>
            <a:endParaRPr lang="ru-RU" sz="2400" b="1" dirty="0">
              <a:effectLst>
                <a:outerShdw blurRad="38100" dist="38100" dir="2700000" algn="tl">
                  <a:srgbClr val="000000">
                    <a:alpha val="43137"/>
                  </a:srgbClr>
                </a:outerShdw>
              </a:effectLst>
            </a:endParaRPr>
          </a:p>
        </p:txBody>
      </p:sp>
      <p:sp>
        <p:nvSpPr>
          <p:cNvPr id="6" name="TextBox 5"/>
          <p:cNvSpPr txBox="1"/>
          <p:nvPr/>
        </p:nvSpPr>
        <p:spPr>
          <a:xfrm>
            <a:off x="2786050" y="1285860"/>
            <a:ext cx="4286280" cy="400110"/>
          </a:xfrm>
          <a:prstGeom prst="rect">
            <a:avLst/>
          </a:prstGeom>
          <a:noFill/>
        </p:spPr>
        <p:txBody>
          <a:bodyPr wrap="square" rtlCol="0">
            <a:spAutoFit/>
          </a:bodyPr>
          <a:lstStyle/>
          <a:p>
            <a:pPr algn="ctr"/>
            <a:r>
              <a:rPr lang="ru-RU" sz="2000" b="1" dirty="0" smtClean="0">
                <a:effectLst>
                  <a:outerShdw blurRad="38100" dist="38100" dir="2700000" algn="tl">
                    <a:srgbClr val="000000">
                      <a:alpha val="43137"/>
                    </a:srgbClr>
                  </a:outerShdw>
                </a:effectLst>
              </a:rPr>
              <a:t>Задача 1</a:t>
            </a:r>
            <a:endParaRPr lang="ru-RU" sz="2000" b="1" dirty="0">
              <a:effectLst>
                <a:outerShdw blurRad="38100" dist="38100" dir="2700000" algn="tl">
                  <a:srgbClr val="000000">
                    <a:alpha val="43137"/>
                  </a:srgbClr>
                </a:outerShdw>
              </a:effectLst>
            </a:endParaRPr>
          </a:p>
        </p:txBody>
      </p:sp>
      <p:sp>
        <p:nvSpPr>
          <p:cNvPr id="20" name="TextBox 19"/>
          <p:cNvSpPr txBox="1"/>
          <p:nvPr/>
        </p:nvSpPr>
        <p:spPr>
          <a:xfrm>
            <a:off x="571472" y="1571612"/>
            <a:ext cx="7340664" cy="2031325"/>
          </a:xfrm>
          <a:prstGeom prst="rect">
            <a:avLst/>
          </a:prstGeom>
          <a:noFill/>
        </p:spPr>
        <p:txBody>
          <a:bodyPr wrap="none" rtlCol="0">
            <a:spAutoFit/>
          </a:bodyPr>
          <a:lstStyle/>
          <a:p>
            <a:r>
              <a:rPr lang="ru-RU" dirty="0" smtClean="0"/>
              <a:t>Затраты на перевозку груза двумя видами </a:t>
            </a:r>
          </a:p>
          <a:p>
            <a:r>
              <a:rPr lang="ru-RU" dirty="0" smtClean="0"/>
              <a:t>транспорта вычисляются по формулам:</a:t>
            </a:r>
          </a:p>
          <a:p>
            <a:endParaRPr lang="ru-RU" dirty="0" smtClean="0"/>
          </a:p>
          <a:p>
            <a:r>
              <a:rPr lang="ru-RU" dirty="0" smtClean="0"/>
              <a:t>Где </a:t>
            </a:r>
            <a:r>
              <a:rPr lang="ru-RU" dirty="0" err="1" smtClean="0"/>
              <a:t>х</a:t>
            </a:r>
            <a:r>
              <a:rPr lang="ru-RU" dirty="0" smtClean="0"/>
              <a:t> – расстояние перевозок в сотнях километров,</a:t>
            </a:r>
          </a:p>
          <a:p>
            <a:r>
              <a:rPr lang="ru-RU" dirty="0" smtClean="0"/>
              <a:t>            – транспортные затраты при перевозке груза первым и вторым </a:t>
            </a:r>
          </a:p>
          <a:p>
            <a:r>
              <a:rPr lang="ru-RU" dirty="0" smtClean="0"/>
              <a:t>видами транспорта в сотнях гривен. Определить, на какие расстояния </a:t>
            </a:r>
          </a:p>
          <a:p>
            <a:r>
              <a:rPr lang="ru-RU" dirty="0" smtClean="0"/>
              <a:t>и каким транспортом лучше всего перевозить груз.</a:t>
            </a:r>
          </a:p>
        </p:txBody>
      </p:sp>
      <p:sp>
        <p:nvSpPr>
          <p:cNvPr id="14338"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14339" name="Rectangle 3"/>
          <p:cNvSpPr>
            <a:spLocks noChangeArrowheads="1"/>
          </p:cNvSpPr>
          <p:nvPr/>
        </p:nvSpPr>
        <p:spPr bwMode="auto">
          <a:xfrm>
            <a:off x="0" y="6477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smtClean="0">
              <a:ln>
                <a:noFill/>
              </a:ln>
              <a:solidFill>
                <a:schemeClr val="tx1"/>
              </a:solidFill>
              <a:effectLst/>
              <a:latin typeface="Arial" pitchFamily="34" charset="0"/>
            </a:endParaRPr>
          </a:p>
        </p:txBody>
      </p:sp>
      <p:sp>
        <p:nvSpPr>
          <p:cNvPr id="14341" name="Rectangle 5"/>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pic>
        <p:nvPicPr>
          <p:cNvPr id="14340" name="Picture 4"/>
          <p:cNvPicPr>
            <a:picLocks noChangeAspect="1" noChangeArrowheads="1"/>
          </p:cNvPicPr>
          <p:nvPr/>
        </p:nvPicPr>
        <p:blipFill>
          <a:blip r:embed="rId2">
            <a:clrChange>
              <a:clrFrom>
                <a:srgbClr val="FFFFFF"/>
              </a:clrFrom>
              <a:clrTo>
                <a:srgbClr val="FFFFFF">
                  <a:alpha val="0"/>
                </a:srgbClr>
              </a:clrTo>
            </a:clrChange>
          </a:blip>
          <a:srcRect/>
          <a:stretch>
            <a:fillRect/>
          </a:stretch>
        </p:blipFill>
        <p:spPr bwMode="auto">
          <a:xfrm>
            <a:off x="714348" y="2143116"/>
            <a:ext cx="3238500" cy="304800"/>
          </a:xfrm>
          <a:prstGeom prst="rect">
            <a:avLst/>
          </a:prstGeom>
          <a:noFill/>
        </p:spPr>
      </p:pic>
      <p:sp>
        <p:nvSpPr>
          <p:cNvPr id="14342" name="Rectangle 6"/>
          <p:cNvSpPr>
            <a:spLocks noChangeArrowheads="1"/>
          </p:cNvSpPr>
          <p:nvPr/>
        </p:nvSpPr>
        <p:spPr bwMode="auto">
          <a:xfrm>
            <a:off x="0" y="7620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smtClean="0">
              <a:ln>
                <a:noFill/>
              </a:ln>
              <a:solidFill>
                <a:schemeClr val="tx1"/>
              </a:solidFill>
              <a:effectLst/>
              <a:latin typeface="Arial" pitchFamily="34" charset="0"/>
            </a:endParaRPr>
          </a:p>
        </p:txBody>
      </p:sp>
      <p:sp>
        <p:nvSpPr>
          <p:cNvPr id="14344" name="Rectangle 8"/>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pic>
        <p:nvPicPr>
          <p:cNvPr id="14343" name="Picture 7"/>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714348" y="2714620"/>
            <a:ext cx="619125" cy="304800"/>
          </a:xfrm>
          <a:prstGeom prst="rect">
            <a:avLst/>
          </a:prstGeom>
          <a:noFill/>
        </p:spPr>
      </p:pic>
      <p:sp>
        <p:nvSpPr>
          <p:cNvPr id="14345" name="Rectangle 9"/>
          <p:cNvSpPr>
            <a:spLocks noChangeArrowheads="1"/>
          </p:cNvSpPr>
          <p:nvPr/>
        </p:nvSpPr>
        <p:spPr bwMode="auto">
          <a:xfrm>
            <a:off x="0" y="7620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smtClean="0">
              <a:ln>
                <a:noFill/>
              </a:ln>
              <a:solidFill>
                <a:schemeClr val="tx1"/>
              </a:solidFill>
              <a:effectLst/>
              <a:latin typeface="Arial" pitchFamily="34" charset="0"/>
            </a:endParaRPr>
          </a:p>
        </p:txBody>
      </p:sp>
      <p:sp>
        <p:nvSpPr>
          <p:cNvPr id="30" name="TextBox 29"/>
          <p:cNvSpPr txBox="1"/>
          <p:nvPr/>
        </p:nvSpPr>
        <p:spPr>
          <a:xfrm>
            <a:off x="3000364" y="3571876"/>
            <a:ext cx="2635017" cy="369332"/>
          </a:xfrm>
          <a:prstGeom prst="rect">
            <a:avLst/>
          </a:prstGeom>
          <a:noFill/>
        </p:spPr>
        <p:txBody>
          <a:bodyPr wrap="none" rtlCol="0">
            <a:spAutoFit/>
          </a:bodyPr>
          <a:lstStyle/>
          <a:p>
            <a:r>
              <a:rPr lang="ru-RU" b="1" dirty="0" smtClean="0"/>
              <a:t>Аналитическое решение</a:t>
            </a:r>
            <a:endParaRPr lang="ru-RU" b="1" dirty="0"/>
          </a:p>
        </p:txBody>
      </p:sp>
      <p:pic>
        <p:nvPicPr>
          <p:cNvPr id="14351" name="Picture 15"/>
          <p:cNvPicPr>
            <a:picLocks noChangeAspect="1" noChangeArrowheads="1"/>
          </p:cNvPicPr>
          <p:nvPr/>
        </p:nvPicPr>
        <p:blipFill>
          <a:blip r:embed="rId4">
            <a:clrChange>
              <a:clrFrom>
                <a:srgbClr val="FFFFFF"/>
              </a:clrFrom>
              <a:clrTo>
                <a:srgbClr val="FFFFFF">
                  <a:alpha val="0"/>
                </a:srgbClr>
              </a:clrTo>
            </a:clrChange>
          </a:blip>
          <a:srcRect/>
          <a:stretch>
            <a:fillRect/>
          </a:stretch>
        </p:blipFill>
        <p:spPr bwMode="auto">
          <a:xfrm>
            <a:off x="3214678" y="4286256"/>
            <a:ext cx="1266826" cy="304800"/>
          </a:xfrm>
          <a:prstGeom prst="rect">
            <a:avLst/>
          </a:prstGeom>
          <a:noFill/>
        </p:spPr>
      </p:pic>
      <p:pic>
        <p:nvPicPr>
          <p:cNvPr id="14350" name="Picture 14"/>
          <p:cNvPicPr>
            <a:picLocks noChangeAspect="1" noChangeArrowheads="1"/>
          </p:cNvPicPr>
          <p:nvPr/>
        </p:nvPicPr>
        <p:blipFill>
          <a:blip r:embed="rId5">
            <a:clrChange>
              <a:clrFrom>
                <a:srgbClr val="FFFFFF"/>
              </a:clrFrom>
              <a:clrTo>
                <a:srgbClr val="FFFFFF">
                  <a:alpha val="0"/>
                </a:srgbClr>
              </a:clrTo>
            </a:clrChange>
          </a:blip>
          <a:srcRect/>
          <a:stretch>
            <a:fillRect/>
          </a:stretch>
        </p:blipFill>
        <p:spPr bwMode="auto">
          <a:xfrm>
            <a:off x="4572000" y="4286256"/>
            <a:ext cx="1247775" cy="304800"/>
          </a:xfrm>
          <a:prstGeom prst="rect">
            <a:avLst/>
          </a:prstGeom>
          <a:noFill/>
        </p:spPr>
      </p:pic>
      <p:pic>
        <p:nvPicPr>
          <p:cNvPr id="14349" name="Picture 13"/>
          <p:cNvPicPr>
            <a:picLocks noChangeAspect="1" noChangeArrowheads="1"/>
          </p:cNvPicPr>
          <p:nvPr/>
        </p:nvPicPr>
        <p:blipFill>
          <a:blip r:embed="rId6">
            <a:clrChange>
              <a:clrFrom>
                <a:srgbClr val="FFFFFF"/>
              </a:clrFrom>
              <a:clrTo>
                <a:srgbClr val="FFFFFF">
                  <a:alpha val="0"/>
                </a:srgbClr>
              </a:clrTo>
            </a:clrChange>
          </a:blip>
          <a:srcRect/>
          <a:stretch>
            <a:fillRect/>
          </a:stretch>
        </p:blipFill>
        <p:spPr bwMode="auto">
          <a:xfrm>
            <a:off x="3071802" y="4643446"/>
            <a:ext cx="3200400" cy="304800"/>
          </a:xfrm>
          <a:prstGeom prst="rect">
            <a:avLst/>
          </a:prstGeom>
          <a:noFill/>
        </p:spPr>
      </p:pic>
      <p:pic>
        <p:nvPicPr>
          <p:cNvPr id="14348" name="Picture 12"/>
          <p:cNvPicPr>
            <a:picLocks noChangeAspect="1" noChangeArrowheads="1"/>
          </p:cNvPicPr>
          <p:nvPr/>
        </p:nvPicPr>
        <p:blipFill>
          <a:blip r:embed="rId7">
            <a:clrChange>
              <a:clrFrom>
                <a:srgbClr val="FFFFFF"/>
              </a:clrFrom>
              <a:clrTo>
                <a:srgbClr val="FFFFFF">
                  <a:alpha val="0"/>
                </a:srgbClr>
              </a:clrTo>
            </a:clrChange>
          </a:blip>
          <a:srcRect/>
          <a:stretch>
            <a:fillRect/>
          </a:stretch>
        </p:blipFill>
        <p:spPr bwMode="auto">
          <a:xfrm>
            <a:off x="3143240" y="5143512"/>
            <a:ext cx="1381125" cy="304800"/>
          </a:xfrm>
          <a:prstGeom prst="rect">
            <a:avLst/>
          </a:prstGeom>
          <a:noFill/>
        </p:spPr>
      </p:pic>
      <p:pic>
        <p:nvPicPr>
          <p:cNvPr id="14347" name="Picture 11"/>
          <p:cNvPicPr>
            <a:picLocks noChangeAspect="1" noChangeArrowheads="1"/>
          </p:cNvPicPr>
          <p:nvPr/>
        </p:nvPicPr>
        <p:blipFill>
          <a:blip r:embed="rId8">
            <a:clrChange>
              <a:clrFrom>
                <a:srgbClr val="FFFFFF"/>
              </a:clrFrom>
              <a:clrTo>
                <a:srgbClr val="FFFFFF">
                  <a:alpha val="0"/>
                </a:srgbClr>
              </a:clrTo>
            </a:clrChange>
          </a:blip>
          <a:srcRect/>
          <a:stretch>
            <a:fillRect/>
          </a:stretch>
        </p:blipFill>
        <p:spPr bwMode="auto">
          <a:xfrm>
            <a:off x="4929190" y="5072074"/>
            <a:ext cx="981075" cy="304800"/>
          </a:xfrm>
          <a:prstGeom prst="rect">
            <a:avLst/>
          </a:prstGeom>
          <a:noFill/>
        </p:spPr>
      </p:pic>
      <p:pic>
        <p:nvPicPr>
          <p:cNvPr id="14346" name="Picture 10"/>
          <p:cNvPicPr>
            <a:picLocks noChangeAspect="1" noChangeArrowheads="1"/>
          </p:cNvPicPr>
          <p:nvPr/>
        </p:nvPicPr>
        <p:blipFill>
          <a:blip r:embed="rId9">
            <a:clrChange>
              <a:clrFrom>
                <a:srgbClr val="FFFFFF"/>
              </a:clrFrom>
              <a:clrTo>
                <a:srgbClr val="FFFFFF">
                  <a:alpha val="0"/>
                </a:srgbClr>
              </a:clrTo>
            </a:clrChange>
          </a:blip>
          <a:srcRect/>
          <a:stretch>
            <a:fillRect/>
          </a:stretch>
        </p:blipFill>
        <p:spPr bwMode="auto">
          <a:xfrm>
            <a:off x="4357686" y="5572140"/>
            <a:ext cx="609600" cy="304800"/>
          </a:xfrm>
          <a:prstGeom prst="rect">
            <a:avLst/>
          </a:prstGeom>
          <a:noFill/>
        </p:spPr>
      </p:pic>
      <p:sp>
        <p:nvSpPr>
          <p:cNvPr id="14352" name="Rectangle 16"/>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14353" name="Rectangle 17"/>
          <p:cNvSpPr>
            <a:spLocks noChangeArrowheads="1"/>
          </p:cNvSpPr>
          <p:nvPr/>
        </p:nvSpPr>
        <p:spPr bwMode="auto">
          <a:xfrm>
            <a:off x="0" y="7620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smtClean="0">
              <a:ln>
                <a:noFill/>
              </a:ln>
              <a:solidFill>
                <a:schemeClr val="tx1"/>
              </a:solidFill>
              <a:effectLst/>
              <a:latin typeface="Arial" pitchFamily="34" charset="0"/>
            </a:endParaRPr>
          </a:p>
        </p:txBody>
      </p:sp>
      <p:sp>
        <p:nvSpPr>
          <p:cNvPr id="14354" name="Rectangle 18"/>
          <p:cNvSpPr>
            <a:spLocks noChangeArrowheads="1"/>
          </p:cNvSpPr>
          <p:nvPr/>
        </p:nvSpPr>
        <p:spPr bwMode="auto">
          <a:xfrm>
            <a:off x="0" y="10668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smtClean="0">
              <a:ln>
                <a:noFill/>
              </a:ln>
              <a:solidFill>
                <a:schemeClr val="tx1"/>
              </a:solidFill>
              <a:effectLst/>
              <a:latin typeface="Arial" pitchFamily="34" charset="0"/>
            </a:endParaRPr>
          </a:p>
        </p:txBody>
      </p:sp>
      <p:sp>
        <p:nvSpPr>
          <p:cNvPr id="14355" name="Rectangle 19"/>
          <p:cNvSpPr>
            <a:spLocks noChangeArrowheads="1"/>
          </p:cNvSpPr>
          <p:nvPr/>
        </p:nvSpPr>
        <p:spPr bwMode="auto">
          <a:xfrm>
            <a:off x="0" y="13716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smtClean="0">
              <a:ln>
                <a:noFill/>
              </a:ln>
              <a:solidFill>
                <a:schemeClr val="tx1"/>
              </a:solidFill>
              <a:effectLst/>
              <a:latin typeface="Arial" pitchFamily="34" charset="0"/>
            </a:endParaRPr>
          </a:p>
        </p:txBody>
      </p:sp>
      <p:sp>
        <p:nvSpPr>
          <p:cNvPr id="14356" name="Rectangle 20"/>
          <p:cNvSpPr>
            <a:spLocks noChangeArrowheads="1"/>
          </p:cNvSpPr>
          <p:nvPr/>
        </p:nvSpPr>
        <p:spPr bwMode="auto">
          <a:xfrm>
            <a:off x="0" y="16764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smtClean="0">
              <a:ln>
                <a:noFill/>
              </a:ln>
              <a:solidFill>
                <a:schemeClr val="tx1"/>
              </a:solidFill>
              <a:effectLst/>
              <a:latin typeface="Arial" pitchFamily="34" charset="0"/>
            </a:endParaRPr>
          </a:p>
        </p:txBody>
      </p:sp>
      <p:sp>
        <p:nvSpPr>
          <p:cNvPr id="14357" name="Rectangle 21"/>
          <p:cNvSpPr>
            <a:spLocks noChangeArrowheads="1"/>
          </p:cNvSpPr>
          <p:nvPr/>
        </p:nvSpPr>
        <p:spPr bwMode="auto">
          <a:xfrm>
            <a:off x="0" y="19812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smtClean="0">
              <a:ln>
                <a:noFill/>
              </a:ln>
              <a:solidFill>
                <a:schemeClr val="tx1"/>
              </a:solidFill>
              <a:effectLst/>
              <a:latin typeface="Arial" pitchFamily="34" charset="0"/>
            </a:endParaRPr>
          </a:p>
        </p:txBody>
      </p:sp>
      <p:sp>
        <p:nvSpPr>
          <p:cNvPr id="14358" name="Rectangle 22"/>
          <p:cNvSpPr>
            <a:spLocks noChangeArrowheads="1"/>
          </p:cNvSpPr>
          <p:nvPr/>
        </p:nvSpPr>
        <p:spPr bwMode="auto">
          <a:xfrm>
            <a:off x="0" y="22860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smtClean="0">
              <a:ln>
                <a:noFill/>
              </a:ln>
              <a:solidFill>
                <a:schemeClr val="tx1"/>
              </a:solidFill>
              <a:effectLst/>
              <a:latin typeface="Arial" pitchFamily="34" charset="0"/>
            </a:endParaRPr>
          </a:p>
        </p:txBody>
      </p:sp>
      <p:pic>
        <p:nvPicPr>
          <p:cNvPr id="28" name="Picture 4"/>
          <p:cNvPicPr>
            <a:picLocks noChangeAspect="1" noChangeArrowheads="1"/>
          </p:cNvPicPr>
          <p:nvPr/>
        </p:nvPicPr>
        <p:blipFill>
          <a:blip r:embed="rId2">
            <a:clrChange>
              <a:clrFrom>
                <a:srgbClr val="FFFFFF"/>
              </a:clrFrom>
              <a:clrTo>
                <a:srgbClr val="FFFFFF">
                  <a:alpha val="0"/>
                </a:srgbClr>
              </a:clrTo>
            </a:clrChange>
          </a:blip>
          <a:srcRect/>
          <a:stretch>
            <a:fillRect/>
          </a:stretch>
        </p:blipFill>
        <p:spPr bwMode="auto">
          <a:xfrm>
            <a:off x="2857488" y="3929066"/>
            <a:ext cx="3238500" cy="304800"/>
          </a:xfrm>
          <a:prstGeom prst="rect">
            <a:avLst/>
          </a:prstGeom>
          <a:noFill/>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71736" y="500042"/>
            <a:ext cx="4357718" cy="369332"/>
          </a:xfrm>
          <a:prstGeom prst="rect">
            <a:avLst/>
          </a:prstGeom>
          <a:noFill/>
        </p:spPr>
        <p:txBody>
          <a:bodyPr wrap="square" rtlCol="0">
            <a:spAutoFit/>
          </a:bodyPr>
          <a:lstStyle/>
          <a:p>
            <a:pPr algn="ctr"/>
            <a:r>
              <a:rPr lang="ru-RU" b="1" dirty="0" smtClean="0"/>
              <a:t>Решение с помощью модели</a:t>
            </a:r>
            <a:endParaRPr lang="ru-RU" b="1" dirty="0"/>
          </a:p>
        </p:txBody>
      </p:sp>
      <p:sp>
        <p:nvSpPr>
          <p:cNvPr id="32771" name="Rectangle 3"/>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32772" name="Rectangle 4"/>
          <p:cNvSpPr>
            <a:spLocks noChangeArrowheads="1"/>
          </p:cNvSpPr>
          <p:nvPr/>
        </p:nvSpPr>
        <p:spPr bwMode="auto">
          <a:xfrm>
            <a:off x="0" y="7620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smtClean="0">
              <a:ln>
                <a:noFill/>
              </a:ln>
              <a:solidFill>
                <a:schemeClr val="tx1"/>
              </a:solidFill>
              <a:effectLst/>
              <a:latin typeface="Arial" pitchFamily="34" charset="0"/>
            </a:endParaRPr>
          </a:p>
        </p:txBody>
      </p:sp>
      <p:sp>
        <p:nvSpPr>
          <p:cNvPr id="32773" name="Rectangle 5"/>
          <p:cNvSpPr>
            <a:spLocks noChangeArrowheads="1"/>
          </p:cNvSpPr>
          <p:nvPr/>
        </p:nvSpPr>
        <p:spPr bwMode="auto">
          <a:xfrm>
            <a:off x="0" y="10668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smtClean="0">
              <a:ln>
                <a:noFill/>
              </a:ln>
              <a:solidFill>
                <a:schemeClr val="tx1"/>
              </a:solidFill>
              <a:effectLst/>
              <a:latin typeface="Arial" pitchFamily="34" charset="0"/>
            </a:endParaRPr>
          </a:p>
        </p:txBody>
      </p:sp>
      <p:sp>
        <p:nvSpPr>
          <p:cNvPr id="42" name="AutoShape 85"/>
          <p:cNvSpPr>
            <a:spLocks noChangeShapeType="1"/>
          </p:cNvSpPr>
          <p:nvPr/>
        </p:nvSpPr>
        <p:spPr bwMode="auto">
          <a:xfrm flipV="1">
            <a:off x="428596" y="3571875"/>
            <a:ext cx="3857652" cy="1430333"/>
          </a:xfrm>
          <a:prstGeom prst="straightConnector1">
            <a:avLst/>
          </a:prstGeom>
          <a:noFill/>
          <a:ln w="38100">
            <a:solidFill>
              <a:srgbClr val="548DD4"/>
            </a:solidFill>
            <a:round/>
            <a:headEnd/>
            <a:tailEnd/>
          </a:ln>
        </p:spPr>
        <p:txBody>
          <a:bodyPr vert="horz" wrap="square" lIns="91440" tIns="45720" rIns="91440" bIns="45720" numCol="1" anchor="t" anchorCtr="0" compatLnSpc="1">
            <a:prstTxWarp prst="textNoShape">
              <a:avLst/>
            </a:prstTxWarp>
          </a:bodyPr>
          <a:lstStyle/>
          <a:p>
            <a:endParaRPr lang="ru-RU"/>
          </a:p>
        </p:txBody>
      </p:sp>
      <p:sp>
        <p:nvSpPr>
          <p:cNvPr id="43" name="AutoShape 84"/>
          <p:cNvSpPr>
            <a:spLocks noChangeShapeType="1"/>
          </p:cNvSpPr>
          <p:nvPr/>
        </p:nvSpPr>
        <p:spPr bwMode="auto">
          <a:xfrm flipV="1">
            <a:off x="428596" y="2714620"/>
            <a:ext cx="4286280" cy="2538410"/>
          </a:xfrm>
          <a:prstGeom prst="straightConnector1">
            <a:avLst/>
          </a:prstGeom>
          <a:noFill/>
          <a:ln w="38100">
            <a:solidFill>
              <a:srgbClr val="E36C0A"/>
            </a:solidFill>
            <a:round/>
            <a:headEnd/>
            <a:tailEnd/>
          </a:ln>
        </p:spPr>
        <p:txBody>
          <a:bodyPr vert="horz" wrap="square" lIns="91440" tIns="45720" rIns="91440" bIns="45720" numCol="1" anchor="t" anchorCtr="0" compatLnSpc="1">
            <a:prstTxWarp prst="textNoShape">
              <a:avLst/>
            </a:prstTxWarp>
          </a:bodyPr>
          <a:lstStyle/>
          <a:p>
            <a:endParaRPr lang="ru-RU"/>
          </a:p>
        </p:txBody>
      </p:sp>
      <p:sp>
        <p:nvSpPr>
          <p:cNvPr id="44" name="AutoShape 86"/>
          <p:cNvSpPr>
            <a:spLocks noChangeShapeType="1"/>
          </p:cNvSpPr>
          <p:nvPr/>
        </p:nvSpPr>
        <p:spPr bwMode="auto">
          <a:xfrm flipV="1">
            <a:off x="428596" y="1214422"/>
            <a:ext cx="0" cy="4538663"/>
          </a:xfrm>
          <a:prstGeom prst="straightConnector1">
            <a:avLst/>
          </a:prstGeom>
          <a:noFill/>
          <a:ln w="25400">
            <a:solidFill>
              <a:srgbClr val="000000"/>
            </a:solidFill>
            <a:round/>
            <a:headEnd/>
            <a:tailEnd type="stealth" w="lg" len="lg"/>
          </a:ln>
        </p:spPr>
        <p:txBody>
          <a:bodyPr vert="horz" wrap="square" lIns="91440" tIns="45720" rIns="91440" bIns="45720" numCol="1" anchor="t" anchorCtr="0" compatLnSpc="1">
            <a:prstTxWarp prst="textNoShape">
              <a:avLst/>
            </a:prstTxWarp>
          </a:bodyPr>
          <a:lstStyle/>
          <a:p>
            <a:endParaRPr lang="ru-RU"/>
          </a:p>
        </p:txBody>
      </p:sp>
      <p:sp>
        <p:nvSpPr>
          <p:cNvPr id="45" name="AutoShape 70"/>
          <p:cNvSpPr>
            <a:spLocks noChangeShapeType="1"/>
          </p:cNvSpPr>
          <p:nvPr/>
        </p:nvSpPr>
        <p:spPr bwMode="auto">
          <a:xfrm flipV="1">
            <a:off x="142844" y="5643578"/>
            <a:ext cx="6107113" cy="39688"/>
          </a:xfrm>
          <a:prstGeom prst="straightConnector1">
            <a:avLst/>
          </a:prstGeom>
          <a:noFill/>
          <a:ln w="25400">
            <a:solidFill>
              <a:srgbClr val="000000"/>
            </a:solidFill>
            <a:round/>
            <a:headEnd/>
            <a:tailEnd type="stealth" w="lg" len="lg"/>
          </a:ln>
        </p:spPr>
        <p:txBody>
          <a:bodyPr vert="horz" wrap="square" lIns="91440" tIns="45720" rIns="91440" bIns="45720" numCol="1" anchor="t" anchorCtr="0" compatLnSpc="1">
            <a:prstTxWarp prst="textNoShape">
              <a:avLst/>
            </a:prstTxWarp>
          </a:bodyPr>
          <a:lstStyle/>
          <a:p>
            <a:endParaRPr lang="ru-RU"/>
          </a:p>
        </p:txBody>
      </p:sp>
      <p:sp>
        <p:nvSpPr>
          <p:cNvPr id="46" name="AutoShape 71"/>
          <p:cNvSpPr>
            <a:spLocks noChangeShapeType="1"/>
          </p:cNvSpPr>
          <p:nvPr/>
        </p:nvSpPr>
        <p:spPr bwMode="auto">
          <a:xfrm>
            <a:off x="1000100" y="5572140"/>
            <a:ext cx="0" cy="127000"/>
          </a:xfrm>
          <a:prstGeom prst="straightConnector1">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ru-RU"/>
          </a:p>
        </p:txBody>
      </p:sp>
      <p:sp>
        <p:nvSpPr>
          <p:cNvPr id="47" name="AutoShape 72"/>
          <p:cNvSpPr>
            <a:spLocks noChangeShapeType="1"/>
          </p:cNvSpPr>
          <p:nvPr/>
        </p:nvSpPr>
        <p:spPr bwMode="auto">
          <a:xfrm>
            <a:off x="1214414" y="5572140"/>
            <a:ext cx="0" cy="127000"/>
          </a:xfrm>
          <a:prstGeom prst="straightConnector1">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ru-RU"/>
          </a:p>
        </p:txBody>
      </p:sp>
      <p:sp>
        <p:nvSpPr>
          <p:cNvPr id="48" name="AutoShape 73"/>
          <p:cNvSpPr>
            <a:spLocks noChangeShapeType="1"/>
          </p:cNvSpPr>
          <p:nvPr/>
        </p:nvSpPr>
        <p:spPr bwMode="auto">
          <a:xfrm>
            <a:off x="785786" y="5572140"/>
            <a:ext cx="0" cy="127000"/>
          </a:xfrm>
          <a:prstGeom prst="straightConnector1">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ru-RU"/>
          </a:p>
        </p:txBody>
      </p:sp>
      <p:sp>
        <p:nvSpPr>
          <p:cNvPr id="49" name="AutoShape 74"/>
          <p:cNvSpPr>
            <a:spLocks noChangeShapeType="1"/>
          </p:cNvSpPr>
          <p:nvPr/>
        </p:nvSpPr>
        <p:spPr bwMode="auto">
          <a:xfrm>
            <a:off x="571472" y="5572140"/>
            <a:ext cx="0" cy="127000"/>
          </a:xfrm>
          <a:prstGeom prst="straightConnector1">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ru-RU"/>
          </a:p>
        </p:txBody>
      </p:sp>
      <p:sp>
        <p:nvSpPr>
          <p:cNvPr id="50" name="AutoShape 69"/>
          <p:cNvSpPr>
            <a:spLocks noChangeShapeType="1"/>
          </p:cNvSpPr>
          <p:nvPr/>
        </p:nvSpPr>
        <p:spPr bwMode="auto">
          <a:xfrm>
            <a:off x="1500166" y="5500702"/>
            <a:ext cx="0" cy="127000"/>
          </a:xfrm>
          <a:prstGeom prst="straightConnector1">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ru-RU"/>
          </a:p>
        </p:txBody>
      </p:sp>
      <p:sp>
        <p:nvSpPr>
          <p:cNvPr id="51" name="AutoShape 75"/>
          <p:cNvSpPr>
            <a:spLocks noChangeShapeType="1"/>
          </p:cNvSpPr>
          <p:nvPr/>
        </p:nvSpPr>
        <p:spPr bwMode="auto">
          <a:xfrm>
            <a:off x="357158" y="4572008"/>
            <a:ext cx="109537" cy="0"/>
          </a:xfrm>
          <a:prstGeom prst="straightConnector1">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ru-RU"/>
          </a:p>
        </p:txBody>
      </p:sp>
      <p:sp>
        <p:nvSpPr>
          <p:cNvPr id="52" name="AutoShape 76"/>
          <p:cNvSpPr>
            <a:spLocks noChangeShapeType="1"/>
          </p:cNvSpPr>
          <p:nvPr/>
        </p:nvSpPr>
        <p:spPr bwMode="auto">
          <a:xfrm>
            <a:off x="357158" y="4786322"/>
            <a:ext cx="109537" cy="0"/>
          </a:xfrm>
          <a:prstGeom prst="straightConnector1">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ru-RU"/>
          </a:p>
        </p:txBody>
      </p:sp>
      <p:sp>
        <p:nvSpPr>
          <p:cNvPr id="53" name="AutoShape 82"/>
          <p:cNvSpPr>
            <a:spLocks noChangeShapeType="1"/>
          </p:cNvSpPr>
          <p:nvPr/>
        </p:nvSpPr>
        <p:spPr bwMode="auto">
          <a:xfrm>
            <a:off x="357158" y="5429264"/>
            <a:ext cx="109537" cy="0"/>
          </a:xfrm>
          <a:prstGeom prst="straightConnector1">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ru-RU"/>
          </a:p>
        </p:txBody>
      </p:sp>
      <p:sp>
        <p:nvSpPr>
          <p:cNvPr id="54" name="AutoShape 77"/>
          <p:cNvSpPr>
            <a:spLocks noChangeShapeType="1"/>
          </p:cNvSpPr>
          <p:nvPr/>
        </p:nvSpPr>
        <p:spPr bwMode="auto">
          <a:xfrm>
            <a:off x="357158" y="5000636"/>
            <a:ext cx="109537" cy="0"/>
          </a:xfrm>
          <a:prstGeom prst="straightConnector1">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ru-RU"/>
          </a:p>
        </p:txBody>
      </p:sp>
      <p:sp>
        <p:nvSpPr>
          <p:cNvPr id="55" name="AutoShape 78"/>
          <p:cNvSpPr>
            <a:spLocks noChangeShapeType="1"/>
          </p:cNvSpPr>
          <p:nvPr/>
        </p:nvSpPr>
        <p:spPr bwMode="auto">
          <a:xfrm>
            <a:off x="357158" y="5214950"/>
            <a:ext cx="109537" cy="0"/>
          </a:xfrm>
          <a:prstGeom prst="straightConnector1">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ru-RU"/>
          </a:p>
        </p:txBody>
      </p:sp>
      <p:sp>
        <p:nvSpPr>
          <p:cNvPr id="56" name="AutoShape 80"/>
          <p:cNvSpPr>
            <a:spLocks noChangeShapeType="1"/>
          </p:cNvSpPr>
          <p:nvPr/>
        </p:nvSpPr>
        <p:spPr bwMode="auto">
          <a:xfrm>
            <a:off x="1500166" y="4572008"/>
            <a:ext cx="19050" cy="1057275"/>
          </a:xfrm>
          <a:prstGeom prst="straightConnector1">
            <a:avLst/>
          </a:prstGeom>
          <a:noFill/>
          <a:ln w="12700">
            <a:solidFill>
              <a:srgbClr val="000000"/>
            </a:solidFill>
            <a:prstDash val="lgDash"/>
            <a:round/>
            <a:headEnd/>
            <a:tailEnd/>
          </a:ln>
        </p:spPr>
        <p:txBody>
          <a:bodyPr vert="horz" wrap="square" lIns="91440" tIns="45720" rIns="91440" bIns="45720" numCol="1" anchor="t" anchorCtr="0" compatLnSpc="1">
            <a:prstTxWarp prst="textNoShape">
              <a:avLst/>
            </a:prstTxWarp>
          </a:bodyPr>
          <a:lstStyle/>
          <a:p>
            <a:endParaRPr lang="ru-RU"/>
          </a:p>
        </p:txBody>
      </p:sp>
      <p:sp>
        <p:nvSpPr>
          <p:cNvPr id="57" name="Прямоугольник 56"/>
          <p:cNvSpPr/>
          <p:nvPr/>
        </p:nvSpPr>
        <p:spPr>
          <a:xfrm>
            <a:off x="0" y="1142984"/>
            <a:ext cx="274434" cy="307777"/>
          </a:xfrm>
          <a:prstGeom prst="rect">
            <a:avLst/>
          </a:prstGeom>
        </p:spPr>
        <p:txBody>
          <a:bodyPr wrap="none">
            <a:spAutoFit/>
          </a:bodyPr>
          <a:lstStyle/>
          <a:p>
            <a:pPr lvl="0" eaLnBrk="0" hangingPunct="0"/>
            <a:r>
              <a:rPr lang="en-US" sz="1400" dirty="0">
                <a:solidFill>
                  <a:prstClr val="black"/>
                </a:solidFill>
                <a:latin typeface="Times New Roman" pitchFamily="18" charset="0"/>
                <a:ea typeface="Times New Roman" pitchFamily="18" charset="0"/>
                <a:cs typeface="Times New Roman" pitchFamily="18" charset="0"/>
              </a:rPr>
              <a:t>y</a:t>
            </a:r>
            <a:endParaRPr lang="ru-RU" sz="900" dirty="0">
              <a:solidFill>
                <a:prstClr val="black"/>
              </a:solidFill>
              <a:latin typeface="Arial" pitchFamily="34" charset="0"/>
            </a:endParaRPr>
          </a:p>
        </p:txBody>
      </p:sp>
      <p:sp>
        <p:nvSpPr>
          <p:cNvPr id="58" name="Прямоугольник 57"/>
          <p:cNvSpPr/>
          <p:nvPr/>
        </p:nvSpPr>
        <p:spPr>
          <a:xfrm>
            <a:off x="6072198" y="5715016"/>
            <a:ext cx="226344" cy="292388"/>
          </a:xfrm>
          <a:prstGeom prst="rect">
            <a:avLst/>
          </a:prstGeom>
        </p:spPr>
        <p:txBody>
          <a:bodyPr wrap="none">
            <a:spAutoFit/>
          </a:bodyPr>
          <a:lstStyle/>
          <a:p>
            <a:r>
              <a:rPr lang="uk-UA" sz="1300" dirty="0">
                <a:solidFill>
                  <a:prstClr val="black"/>
                </a:solidFill>
                <a:latin typeface="Times New Roman" pitchFamily="18" charset="0"/>
                <a:ea typeface="Times New Roman" pitchFamily="18" charset="0"/>
                <a:cs typeface="Times New Roman" pitchFamily="18" charset="0"/>
              </a:rPr>
              <a:t> </a:t>
            </a:r>
            <a:endParaRPr lang="ru-RU" dirty="0"/>
          </a:p>
        </p:txBody>
      </p:sp>
      <p:cxnSp>
        <p:nvCxnSpPr>
          <p:cNvPr id="59" name="Прямая соединительная линия 58"/>
          <p:cNvCxnSpPr/>
          <p:nvPr/>
        </p:nvCxnSpPr>
        <p:spPr>
          <a:xfrm>
            <a:off x="428596" y="4572008"/>
            <a:ext cx="1071570" cy="1588"/>
          </a:xfrm>
          <a:prstGeom prst="line">
            <a:avLst/>
          </a:prstGeom>
          <a:ln w="9525">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60" name="TextBox 59"/>
          <p:cNvSpPr txBox="1"/>
          <p:nvPr/>
        </p:nvSpPr>
        <p:spPr>
          <a:xfrm>
            <a:off x="0" y="4357694"/>
            <a:ext cx="428596" cy="1785104"/>
          </a:xfrm>
          <a:prstGeom prst="rect">
            <a:avLst/>
          </a:prstGeom>
          <a:noFill/>
        </p:spPr>
        <p:txBody>
          <a:bodyPr wrap="square" rtlCol="0">
            <a:spAutoFit/>
          </a:bodyPr>
          <a:lstStyle/>
          <a:p>
            <a:r>
              <a:rPr lang="en-US" sz="1000" dirty="0" smtClean="0"/>
              <a:t>250</a:t>
            </a:r>
          </a:p>
          <a:p>
            <a:endParaRPr lang="en-US" sz="1000" dirty="0"/>
          </a:p>
          <a:p>
            <a:endParaRPr lang="en-US" sz="1000" dirty="0" smtClean="0"/>
          </a:p>
          <a:p>
            <a:endParaRPr lang="en-US" sz="1000" dirty="0" smtClean="0"/>
          </a:p>
          <a:p>
            <a:r>
              <a:rPr lang="en-US" sz="1000" dirty="0" smtClean="0"/>
              <a:t>150</a:t>
            </a:r>
          </a:p>
          <a:p>
            <a:r>
              <a:rPr lang="en-US" sz="1000" dirty="0" smtClean="0"/>
              <a:t>100</a:t>
            </a:r>
          </a:p>
          <a:p>
            <a:r>
              <a:rPr lang="en-US" sz="1000" dirty="0" smtClean="0"/>
              <a:t>50</a:t>
            </a:r>
          </a:p>
          <a:p>
            <a:endParaRPr lang="en-US" sz="1000" dirty="0" smtClean="0"/>
          </a:p>
          <a:p>
            <a:endParaRPr lang="en-US" sz="1000" dirty="0"/>
          </a:p>
          <a:p>
            <a:endParaRPr lang="en-US" sz="1000" dirty="0" smtClean="0"/>
          </a:p>
          <a:p>
            <a:endParaRPr lang="en-US" sz="1000" dirty="0"/>
          </a:p>
        </p:txBody>
      </p:sp>
      <p:sp>
        <p:nvSpPr>
          <p:cNvPr id="62" name="Rectangle 97"/>
          <p:cNvSpPr>
            <a:spLocks noChangeArrowheads="1"/>
          </p:cNvSpPr>
          <p:nvPr/>
        </p:nvSpPr>
        <p:spPr bwMode="auto">
          <a:xfrm>
            <a:off x="-1285916" y="271462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3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y</a:t>
            </a:r>
            <a:r>
              <a:rPr kumimoji="0" lang="en-US" sz="1300" b="0" i="0" u="none" strike="noStrike" cap="none" normalizeH="0" baseline="-30000" dirty="0" smtClean="0">
                <a:ln>
                  <a:noFill/>
                </a:ln>
                <a:solidFill>
                  <a:schemeClr val="tx1"/>
                </a:solidFill>
                <a:effectLst/>
                <a:latin typeface="Times New Roman" pitchFamily="18" charset="0"/>
                <a:ea typeface="Times New Roman" pitchFamily="18" charset="0"/>
                <a:cs typeface="Times New Roman" pitchFamily="18" charset="0"/>
              </a:rPr>
              <a:t>2</a:t>
            </a:r>
            <a:r>
              <a:rPr kumimoji="0" lang="en-US" sz="13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=150+20x</a:t>
            </a:r>
            <a:endParaRPr kumimoji="0" lang="en-US" sz="1800" b="0" i="0" u="none" strike="noStrike" cap="none" normalizeH="0" baseline="0" dirty="0" smtClean="0">
              <a:ln>
                <a:noFill/>
              </a:ln>
              <a:solidFill>
                <a:schemeClr val="tx1"/>
              </a:solidFill>
              <a:effectLst/>
              <a:latin typeface="Arial" pitchFamily="34" charset="0"/>
            </a:endParaRPr>
          </a:p>
        </p:txBody>
      </p:sp>
      <p:sp>
        <p:nvSpPr>
          <p:cNvPr id="63" name="Прямоугольник 62"/>
          <p:cNvSpPr/>
          <p:nvPr/>
        </p:nvSpPr>
        <p:spPr>
          <a:xfrm>
            <a:off x="3571868" y="3857628"/>
            <a:ext cx="1335622" cy="307777"/>
          </a:xfrm>
          <a:prstGeom prst="rect">
            <a:avLst/>
          </a:prstGeom>
        </p:spPr>
        <p:txBody>
          <a:bodyPr wrap="none">
            <a:spAutoFit/>
          </a:bodyPr>
          <a:lstStyle/>
          <a:p>
            <a:r>
              <a:rPr lang="en-US" sz="1400" dirty="0"/>
              <a:t>y</a:t>
            </a:r>
            <a:r>
              <a:rPr lang="uk-UA" sz="1400" baseline="-25000" dirty="0"/>
              <a:t>1</a:t>
            </a:r>
            <a:r>
              <a:rPr lang="uk-UA" sz="1400" dirty="0"/>
              <a:t> = 100+ 30</a:t>
            </a:r>
            <a:r>
              <a:rPr lang="en-US" sz="1400" dirty="0"/>
              <a:t>x </a:t>
            </a:r>
            <a:endParaRPr lang="ru-RU" sz="1400" dirty="0"/>
          </a:p>
        </p:txBody>
      </p:sp>
      <p:sp>
        <p:nvSpPr>
          <p:cNvPr id="64" name="Rectangle 96"/>
          <p:cNvSpPr>
            <a:spLocks noChangeArrowheads="1"/>
          </p:cNvSpPr>
          <p:nvPr/>
        </p:nvSpPr>
        <p:spPr bwMode="auto">
          <a:xfrm>
            <a:off x="0" y="5072074"/>
            <a:ext cx="6102953" cy="1123384"/>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ru-RU" sz="1800" b="0" i="0" u="none" strike="noStrike" cap="none" normalizeH="0" baseline="0" dirty="0" smtClean="0">
                <a:ln>
                  <a:noFill/>
                </a:ln>
                <a:solidFill>
                  <a:schemeClr val="tx1"/>
                </a:solidFill>
                <a:effectLst/>
                <a:latin typeface="Arial" pitchFamily="34" charset="0"/>
              </a:rPr>
              <a:t/>
            </a:r>
            <a:br>
              <a:rPr kumimoji="0" lang="ru-RU" sz="1800" b="0" i="0" u="none" strike="noStrike" cap="none" normalizeH="0" baseline="0" dirty="0" smtClean="0">
                <a:ln>
                  <a:noFill/>
                </a:ln>
                <a:solidFill>
                  <a:schemeClr val="tx1"/>
                </a:solidFill>
                <a:effectLst/>
                <a:latin typeface="Arial" pitchFamily="34" charset="0"/>
              </a:rPr>
            </a:br>
            <a:endParaRPr kumimoji="0" lang="ru-RU" sz="18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uk-UA" sz="13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0    </a:t>
            </a:r>
            <a:r>
              <a:rPr kumimoji="0" lang="en-US" sz="13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uk-UA" sz="13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1                     5                                                                                                         </a:t>
            </a:r>
            <a:r>
              <a:rPr kumimoji="0" lang="en-US" sz="13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x</a:t>
            </a:r>
            <a:endParaRPr kumimoji="0" lang="ru-RU" sz="9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sz="1800" b="0" i="0" u="none" strike="noStrike" cap="none" normalizeH="0" baseline="0" dirty="0" smtClean="0">
              <a:ln>
                <a:noFill/>
              </a:ln>
              <a:solidFill>
                <a:schemeClr val="tx1"/>
              </a:solidFill>
              <a:effectLst/>
              <a:latin typeface="Arial" pitchFamily="34" charset="0"/>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357554" y="428604"/>
            <a:ext cx="2357454" cy="369332"/>
          </a:xfrm>
          <a:prstGeom prst="rect">
            <a:avLst/>
          </a:prstGeom>
          <a:noFill/>
        </p:spPr>
        <p:txBody>
          <a:bodyPr wrap="square" rtlCol="0">
            <a:spAutoFit/>
          </a:bodyPr>
          <a:lstStyle/>
          <a:p>
            <a:pPr algn="ctr"/>
            <a:r>
              <a:rPr lang="ru-RU" b="1" dirty="0" smtClean="0">
                <a:effectLst>
                  <a:outerShdw blurRad="38100" dist="38100" dir="2700000" algn="tl">
                    <a:srgbClr val="000000">
                      <a:alpha val="43137"/>
                    </a:srgbClr>
                  </a:outerShdw>
                </a:effectLst>
              </a:rPr>
              <a:t>Задача 2</a:t>
            </a:r>
            <a:endParaRPr lang="ru-RU" b="1" dirty="0">
              <a:effectLst>
                <a:outerShdw blurRad="38100" dist="38100" dir="2700000" algn="tl">
                  <a:srgbClr val="000000">
                    <a:alpha val="43137"/>
                  </a:srgbClr>
                </a:outerShdw>
              </a:effectLst>
            </a:endParaRPr>
          </a:p>
        </p:txBody>
      </p:sp>
      <p:graphicFrame>
        <p:nvGraphicFramePr>
          <p:cNvPr id="5" name="Таблица 4"/>
          <p:cNvGraphicFramePr>
            <a:graphicFrameLocks noGrp="1"/>
          </p:cNvGraphicFramePr>
          <p:nvPr/>
        </p:nvGraphicFramePr>
        <p:xfrm>
          <a:off x="3786181" y="2428868"/>
          <a:ext cx="5214973" cy="2143140"/>
        </p:xfrm>
        <a:graphic>
          <a:graphicData uri="http://schemas.openxmlformats.org/drawingml/2006/table">
            <a:tbl>
              <a:tblPr firstRow="1" bandRow="1">
                <a:tableStyleId>{616DA210-FB5B-4158-B5E0-FEB733F419BA}</a:tableStyleId>
              </a:tblPr>
              <a:tblGrid>
                <a:gridCol w="714381"/>
                <a:gridCol w="571504"/>
                <a:gridCol w="571504"/>
                <a:gridCol w="785818"/>
                <a:gridCol w="1214446"/>
                <a:gridCol w="1357320"/>
              </a:tblGrid>
              <a:tr h="714380">
                <a:tc>
                  <a:txBody>
                    <a:bodyPr/>
                    <a:lstStyle/>
                    <a:p>
                      <a:endParaRPr lang="ru-RU" dirty="0" smtClean="0"/>
                    </a:p>
                  </a:txBody>
                  <a:tcPr/>
                </a:tc>
                <a:tc>
                  <a:txBody>
                    <a:bodyPr/>
                    <a:lstStyle/>
                    <a:p>
                      <a:pPr algn="ctr"/>
                      <a:r>
                        <a:rPr lang="en-US" dirty="0" smtClean="0"/>
                        <a:t>N</a:t>
                      </a:r>
                      <a:endParaRPr lang="ru-RU" dirty="0"/>
                    </a:p>
                  </a:txBody>
                  <a:tcPr/>
                </a:tc>
                <a:tc>
                  <a:txBody>
                    <a:bodyPr/>
                    <a:lstStyle/>
                    <a:p>
                      <a:pPr algn="ctr"/>
                      <a:r>
                        <a:rPr lang="en-US" dirty="0" smtClean="0"/>
                        <a:t>t</a:t>
                      </a:r>
                      <a:endParaRPr lang="ru-RU" dirty="0"/>
                    </a:p>
                  </a:txBody>
                  <a:tcPr/>
                </a:tc>
                <a:tc>
                  <a:txBody>
                    <a:bodyPr/>
                    <a:lstStyle/>
                    <a:p>
                      <a:pPr algn="ctr"/>
                      <a:r>
                        <a:rPr lang="en-US" dirty="0" smtClean="0"/>
                        <a:t>A</a:t>
                      </a:r>
                      <a:endParaRPr lang="ru-RU" dirty="0"/>
                    </a:p>
                  </a:txBody>
                  <a:tcPr/>
                </a:tc>
                <a:tc>
                  <a:txBody>
                    <a:bodyPr/>
                    <a:lstStyle/>
                    <a:p>
                      <a:pPr algn="ctr"/>
                      <a:r>
                        <a:rPr lang="ru-RU" dirty="0" smtClean="0"/>
                        <a:t>расценки</a:t>
                      </a:r>
                      <a:endParaRPr lang="ru-RU" dirty="0"/>
                    </a:p>
                  </a:txBody>
                  <a:tcPr/>
                </a:tc>
                <a:tc>
                  <a:txBody>
                    <a:bodyPr/>
                    <a:lstStyle/>
                    <a:p>
                      <a:pPr algn="ctr"/>
                      <a:r>
                        <a:rPr lang="ru-RU" dirty="0" smtClean="0"/>
                        <a:t>Зарплата</a:t>
                      </a:r>
                      <a:endParaRPr lang="ru-RU" dirty="0"/>
                    </a:p>
                  </a:txBody>
                  <a:tcPr/>
                </a:tc>
              </a:tr>
              <a:tr h="714380">
                <a:tc>
                  <a:txBody>
                    <a:bodyPr/>
                    <a:lstStyle/>
                    <a:p>
                      <a:r>
                        <a:rPr lang="ru-RU" sz="1600" dirty="0" smtClean="0"/>
                        <a:t>Было</a:t>
                      </a:r>
                      <a:endParaRPr lang="ru-RU" sz="1600" dirty="0"/>
                    </a:p>
                  </a:txBody>
                  <a:tcPr/>
                </a:tc>
                <a:tc>
                  <a:txBody>
                    <a:bodyPr/>
                    <a:lstStyle/>
                    <a:p>
                      <a:pPr algn="ctr"/>
                      <a:r>
                        <a:rPr lang="ru-RU" dirty="0" smtClean="0"/>
                        <a:t>Х</a:t>
                      </a:r>
                      <a:endParaRPr lang="ru-RU" dirty="0"/>
                    </a:p>
                  </a:txBody>
                  <a:tcPr/>
                </a:tc>
                <a:tc>
                  <a:txBody>
                    <a:bodyPr/>
                    <a:lstStyle/>
                    <a:p>
                      <a:pPr algn="ctr"/>
                      <a:r>
                        <a:rPr lang="ru-RU" dirty="0" smtClean="0"/>
                        <a:t>8</a:t>
                      </a:r>
                      <a:endParaRPr lang="ru-RU" dirty="0"/>
                    </a:p>
                  </a:txBody>
                  <a:tcPr/>
                </a:tc>
                <a:tc>
                  <a:txBody>
                    <a:bodyPr/>
                    <a:lstStyle/>
                    <a:p>
                      <a:pPr algn="ctr"/>
                      <a:r>
                        <a:rPr lang="ru-RU" dirty="0" smtClean="0"/>
                        <a:t>8Х</a:t>
                      </a:r>
                      <a:endParaRPr lang="ru-RU" dirty="0"/>
                    </a:p>
                  </a:txBody>
                  <a:tcPr/>
                </a:tc>
                <a:tc>
                  <a:txBody>
                    <a:bodyPr/>
                    <a:lstStyle/>
                    <a:p>
                      <a:pPr algn="ctr"/>
                      <a:r>
                        <a:rPr lang="ru-RU" dirty="0" smtClean="0"/>
                        <a:t>У</a:t>
                      </a:r>
                      <a:endParaRPr lang="ru-RU" dirty="0"/>
                    </a:p>
                  </a:txBody>
                  <a:tcPr/>
                </a:tc>
                <a:tc>
                  <a:txBody>
                    <a:bodyPr/>
                    <a:lstStyle/>
                    <a:p>
                      <a:pPr algn="ctr"/>
                      <a:r>
                        <a:rPr lang="ru-RU" dirty="0" smtClean="0"/>
                        <a:t>8ХУ</a:t>
                      </a:r>
                      <a:endParaRPr lang="ru-RU" dirty="0"/>
                    </a:p>
                  </a:txBody>
                  <a:tcPr/>
                </a:tc>
              </a:tr>
              <a:tr h="714380">
                <a:tc>
                  <a:txBody>
                    <a:bodyPr/>
                    <a:lstStyle/>
                    <a:p>
                      <a:r>
                        <a:rPr lang="ru-RU" sz="1600" dirty="0" smtClean="0"/>
                        <a:t>Стало</a:t>
                      </a:r>
                      <a:endParaRPr lang="ru-RU" sz="1600" dirty="0"/>
                    </a:p>
                  </a:txBody>
                  <a:tcPr/>
                </a:tc>
                <a:tc>
                  <a:txBody>
                    <a:bodyPr/>
                    <a:lstStyle/>
                    <a:p>
                      <a:pPr algn="ctr"/>
                      <a:r>
                        <a:rPr lang="ru-RU" dirty="0" smtClean="0"/>
                        <a:t>?</a:t>
                      </a:r>
                      <a:endParaRPr lang="ru-RU" dirty="0"/>
                    </a:p>
                  </a:txBody>
                  <a:tcPr/>
                </a:tc>
                <a:tc>
                  <a:txBody>
                    <a:bodyPr/>
                    <a:lstStyle/>
                    <a:p>
                      <a:pPr algn="ctr"/>
                      <a:r>
                        <a:rPr lang="ru-RU" dirty="0" smtClean="0"/>
                        <a:t>7</a:t>
                      </a:r>
                      <a:endParaRPr lang="ru-RU" dirty="0"/>
                    </a:p>
                  </a:txBody>
                  <a:tcPr/>
                </a:tc>
                <a:tc>
                  <a:txBody>
                    <a:bodyPr/>
                    <a:lstStyle/>
                    <a:p>
                      <a:pPr algn="ctr"/>
                      <a:r>
                        <a:rPr lang="ru-RU" dirty="0" smtClean="0"/>
                        <a:t>?</a:t>
                      </a:r>
                      <a:endParaRPr lang="ru-RU" dirty="0"/>
                    </a:p>
                  </a:txBody>
                  <a:tcPr/>
                </a:tc>
                <a:tc>
                  <a:txBody>
                    <a:bodyPr/>
                    <a:lstStyle/>
                    <a:p>
                      <a:pPr algn="ctr"/>
                      <a:r>
                        <a:rPr lang="ru-RU" dirty="0" smtClean="0"/>
                        <a:t>У</a:t>
                      </a:r>
                      <a:endParaRPr lang="ru-RU" dirty="0"/>
                    </a:p>
                  </a:txBody>
                  <a:tcPr/>
                </a:tc>
                <a:tc>
                  <a:txBody>
                    <a:bodyPr/>
                    <a:lstStyle/>
                    <a:p>
                      <a:r>
                        <a:rPr lang="ru-RU" dirty="0" smtClean="0"/>
                        <a:t>На 5% больше</a:t>
                      </a:r>
                      <a:endParaRPr lang="ru-RU" dirty="0"/>
                    </a:p>
                  </a:txBody>
                  <a:tcPr/>
                </a:tc>
              </a:tr>
            </a:tbl>
          </a:graphicData>
        </a:graphic>
      </p:graphicFrame>
      <p:sp>
        <p:nvSpPr>
          <p:cNvPr id="6" name="Прямоугольник 5"/>
          <p:cNvSpPr/>
          <p:nvPr/>
        </p:nvSpPr>
        <p:spPr>
          <a:xfrm>
            <a:off x="142844" y="1500174"/>
            <a:ext cx="3571900" cy="2800767"/>
          </a:xfrm>
          <a:prstGeom prst="rect">
            <a:avLst/>
          </a:prstGeom>
        </p:spPr>
        <p:txBody>
          <a:bodyPr wrap="square">
            <a:spAutoFit/>
          </a:bodyPr>
          <a:lstStyle/>
          <a:p>
            <a:r>
              <a:rPr lang="ru-RU" sz="2200" dirty="0" smtClean="0"/>
              <a:t>Рабочий день уменьшился с 8 до 7 часов. На сколько процентов нужно повысить производительность труда, чтобы при  тех же расценках, заработная плата возросла на 5 процентов?</a:t>
            </a:r>
            <a:endParaRPr lang="ru-RU" sz="2200" dirty="0"/>
          </a:p>
        </p:txBody>
      </p:sp>
      <p:sp>
        <p:nvSpPr>
          <p:cNvPr id="7" name="Стрелка углом 6"/>
          <p:cNvSpPr/>
          <p:nvPr/>
        </p:nvSpPr>
        <p:spPr>
          <a:xfrm flipH="1">
            <a:off x="8572528" y="3357562"/>
            <a:ext cx="142876" cy="642942"/>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285984" y="357166"/>
            <a:ext cx="4572000" cy="369332"/>
          </a:xfrm>
          <a:prstGeom prst="rect">
            <a:avLst/>
          </a:prstGeom>
        </p:spPr>
        <p:txBody>
          <a:bodyPr>
            <a:spAutoFit/>
          </a:bodyPr>
          <a:lstStyle/>
          <a:p>
            <a:pPr algn="ctr"/>
            <a:r>
              <a:rPr lang="ru-RU" b="1" dirty="0" smtClean="0">
                <a:effectLst>
                  <a:outerShdw blurRad="38100" dist="38100" dir="2700000" algn="tl">
                    <a:srgbClr val="000000">
                      <a:alpha val="43137"/>
                    </a:srgbClr>
                  </a:outerShdw>
                </a:effectLst>
              </a:rPr>
              <a:t>Задача 3</a:t>
            </a:r>
            <a:endParaRPr lang="ru-RU" b="1" dirty="0">
              <a:effectLst>
                <a:outerShdw blurRad="38100" dist="38100" dir="2700000" algn="tl">
                  <a:srgbClr val="000000">
                    <a:alpha val="43137"/>
                  </a:srgbClr>
                </a:outerShdw>
              </a:effectLst>
            </a:endParaRPr>
          </a:p>
        </p:txBody>
      </p:sp>
      <p:sp>
        <p:nvSpPr>
          <p:cNvPr id="3" name="Прямоугольник 2"/>
          <p:cNvSpPr/>
          <p:nvPr/>
        </p:nvSpPr>
        <p:spPr>
          <a:xfrm>
            <a:off x="428596" y="1571612"/>
            <a:ext cx="4572000" cy="3970318"/>
          </a:xfrm>
          <a:prstGeom prst="rect">
            <a:avLst/>
          </a:prstGeom>
        </p:spPr>
        <p:txBody>
          <a:bodyPr>
            <a:spAutoFit/>
          </a:bodyPr>
          <a:lstStyle/>
          <a:p>
            <a:r>
              <a:rPr lang="ru-RU" dirty="0" smtClean="0"/>
              <a:t>Предприятие выпускает изделия двух типов. Обработка каждого изделия первого типа занимает 5 часов в цехе А и 3 часа в цехе В. обработка каждого изделия второго типа занимает 2 часа в цехе А и 4 ч в цехе В. Цех А может работать не более 150 ч в месяц, а цех В – не более 132 ч в месяц. Из каждого изделия первого и второго типов производство получает прибыль в 300 и 200 </a:t>
            </a:r>
            <a:r>
              <a:rPr lang="ru-RU" dirty="0" err="1" smtClean="0"/>
              <a:t>грн</a:t>
            </a:r>
            <a:r>
              <a:rPr lang="ru-RU" dirty="0" smtClean="0"/>
              <a:t> соответственно. Определить, сколько изделий каждого типа следует производить ежемесячно, чтобы обеспечить производству наибольшую прибыль. Найти эту прибыль.</a:t>
            </a:r>
            <a:endParaRPr lang="ru-RU" dirty="0"/>
          </a:p>
        </p:txBody>
      </p:sp>
      <p:pic>
        <p:nvPicPr>
          <p:cNvPr id="4" name="Picture 2"/>
          <p:cNvPicPr>
            <a:picLocks noChangeAspect="1" noChangeArrowheads="1"/>
          </p:cNvPicPr>
          <p:nvPr/>
        </p:nvPicPr>
        <p:blipFill>
          <a:blip r:embed="rId2"/>
          <a:srcRect/>
          <a:stretch>
            <a:fillRect/>
          </a:stretch>
        </p:blipFill>
        <p:spPr bwMode="auto">
          <a:xfrm>
            <a:off x="5143503" y="1714488"/>
            <a:ext cx="3786215" cy="321893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71802" y="428604"/>
            <a:ext cx="3000396" cy="369332"/>
          </a:xfrm>
          <a:prstGeom prst="rect">
            <a:avLst/>
          </a:prstGeom>
          <a:noFill/>
        </p:spPr>
        <p:txBody>
          <a:bodyPr wrap="square" rtlCol="0">
            <a:spAutoFit/>
          </a:bodyPr>
          <a:lstStyle/>
          <a:p>
            <a:pPr algn="ctr"/>
            <a:r>
              <a:rPr lang="ru-RU" b="1" dirty="0" smtClean="0">
                <a:effectLst>
                  <a:outerShdw blurRad="38100" dist="38100" dir="2700000" algn="tl">
                    <a:srgbClr val="000000">
                      <a:alpha val="43137"/>
                    </a:srgbClr>
                  </a:outerShdw>
                </a:effectLst>
              </a:rPr>
              <a:t>Решение</a:t>
            </a:r>
            <a:endParaRPr lang="ru-RU" b="1" dirty="0">
              <a:effectLst>
                <a:outerShdw blurRad="38100" dist="38100" dir="2700000" algn="tl">
                  <a:srgbClr val="000000">
                    <a:alpha val="43137"/>
                  </a:srgbClr>
                </a:outerShdw>
              </a:effectLst>
            </a:endParaRPr>
          </a:p>
        </p:txBody>
      </p:sp>
      <p:pic>
        <p:nvPicPr>
          <p:cNvPr id="1027" name="Picture 3" descr="E:\skf72.bmp"/>
          <p:cNvPicPr>
            <a:picLocks noChangeAspect="1" noChangeArrowheads="1"/>
          </p:cNvPicPr>
          <p:nvPr/>
        </p:nvPicPr>
        <p:blipFill>
          <a:blip r:embed="rId2"/>
          <a:srcRect/>
          <a:stretch>
            <a:fillRect/>
          </a:stretch>
        </p:blipFill>
        <p:spPr bwMode="auto">
          <a:xfrm>
            <a:off x="4714876" y="928670"/>
            <a:ext cx="4297722" cy="4357718"/>
          </a:xfrm>
          <a:prstGeom prst="rect">
            <a:avLst/>
          </a:prstGeom>
          <a:noFill/>
        </p:spPr>
      </p:pic>
      <p:sp>
        <p:nvSpPr>
          <p:cNvPr id="1034" name="Rectangle 10"/>
          <p:cNvSpPr>
            <a:spLocks noChangeArrowheads="1"/>
          </p:cNvSpPr>
          <p:nvPr/>
        </p:nvSpPr>
        <p:spPr bwMode="auto">
          <a:xfrm>
            <a:off x="142844" y="714357"/>
            <a:ext cx="4429156" cy="138499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ru-RU" sz="1600" b="0" i="0" u="none" strike="noStrike" cap="none" normalizeH="0" baseline="0" dirty="0" smtClean="0">
                <a:ln>
                  <a:noFill/>
                </a:ln>
                <a:solidFill>
                  <a:schemeClr val="tx1"/>
                </a:solidFill>
                <a:effectLst/>
                <a:latin typeface="Arial" charset="0"/>
              </a:rPr>
              <a:t>Обозначим через </a:t>
            </a:r>
            <a:r>
              <a:rPr kumimoji="0" lang="ru-RU" sz="1600" b="0" i="0" u="none" strike="noStrike" cap="none" normalizeH="0" baseline="0" dirty="0" err="1" smtClean="0">
                <a:ln>
                  <a:noFill/>
                </a:ln>
                <a:solidFill>
                  <a:schemeClr val="tx1"/>
                </a:solidFill>
                <a:effectLst/>
                <a:latin typeface="Arial" charset="0"/>
              </a:rPr>
              <a:t>х</a:t>
            </a:r>
            <a:r>
              <a:rPr kumimoji="0" lang="ru-RU" sz="1600" b="0" i="0" u="none" strike="noStrike" cap="none" normalizeH="0" baseline="0" dirty="0" smtClean="0">
                <a:ln>
                  <a:noFill/>
                </a:ln>
                <a:solidFill>
                  <a:schemeClr val="tx1"/>
                </a:solidFill>
                <a:effectLst/>
                <a:latin typeface="Arial" charset="0"/>
              </a:rPr>
              <a:t> и у искомое количество изделий первого и второго типов соответственно, а через F - прибыль производства</a:t>
            </a:r>
            <a:r>
              <a:rPr kumimoji="0" lang="ru-RU" b="0" i="0" u="none" strike="noStrike" cap="none" normalizeH="0" baseline="0" dirty="0" smtClean="0">
                <a:ln>
                  <a:noFill/>
                </a:ln>
                <a:solidFill>
                  <a:schemeClr val="tx1"/>
                </a:solidFill>
                <a:effectLst/>
                <a:latin typeface="Arial" charset="0"/>
              </a:rPr>
              <a:t>.</a:t>
            </a:r>
            <a:endParaRPr kumimoji="0" lang="en-US" b="0" i="0" u="none" strike="noStrike" cap="none" normalizeH="0" baseline="0" dirty="0" smtClean="0">
              <a:ln>
                <a:noFill/>
              </a:ln>
              <a:solidFill>
                <a:schemeClr val="tx1"/>
              </a:solidFill>
              <a:effectLst/>
              <a:latin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b="0" i="0" u="none" strike="noStrike" cap="none" normalizeH="0" baseline="0" dirty="0" smtClean="0">
              <a:ln>
                <a:noFill/>
              </a:ln>
              <a:solidFill>
                <a:schemeClr val="tx1"/>
              </a:solidFill>
              <a:effectLst/>
              <a:latin typeface="Arial" charset="0"/>
            </a:endParaRPr>
          </a:p>
        </p:txBody>
      </p:sp>
      <p:pic>
        <p:nvPicPr>
          <p:cNvPr id="1041" name="Picture 17"/>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928662" y="2071678"/>
            <a:ext cx="1181100" cy="647700"/>
          </a:xfrm>
          <a:prstGeom prst="rect">
            <a:avLst/>
          </a:prstGeom>
          <a:noFill/>
        </p:spPr>
      </p:pic>
      <p:pic>
        <p:nvPicPr>
          <p:cNvPr id="1040" name="Picture 16"/>
          <p:cNvPicPr>
            <a:picLocks noChangeAspect="1" noChangeArrowheads="1"/>
          </p:cNvPicPr>
          <p:nvPr/>
        </p:nvPicPr>
        <p:blipFill>
          <a:blip r:embed="rId4">
            <a:clrChange>
              <a:clrFrom>
                <a:srgbClr val="FFFFFF"/>
              </a:clrFrom>
              <a:clrTo>
                <a:srgbClr val="FFFFFF">
                  <a:alpha val="0"/>
                </a:srgbClr>
              </a:clrTo>
            </a:clrChange>
          </a:blip>
          <a:srcRect/>
          <a:stretch>
            <a:fillRect/>
          </a:stretch>
        </p:blipFill>
        <p:spPr bwMode="auto">
          <a:xfrm>
            <a:off x="2643174" y="2071678"/>
            <a:ext cx="1219200" cy="642942"/>
          </a:xfrm>
          <a:prstGeom prst="rect">
            <a:avLst/>
          </a:prstGeom>
          <a:noFill/>
        </p:spPr>
      </p:pic>
      <p:sp>
        <p:nvSpPr>
          <p:cNvPr id="1042" name="AutoShape 18"/>
          <p:cNvSpPr>
            <a:spLocks noChangeArrowheads="1"/>
          </p:cNvSpPr>
          <p:nvPr/>
        </p:nvSpPr>
        <p:spPr bwMode="auto">
          <a:xfrm>
            <a:off x="2143108" y="2285992"/>
            <a:ext cx="446088" cy="130175"/>
          </a:xfrm>
          <a:prstGeom prst="leftRightArrow">
            <a:avLst>
              <a:gd name="adj1" fmla="val 50000"/>
              <a:gd name="adj2" fmla="val 68537"/>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ru-RU"/>
          </a:p>
        </p:txBody>
      </p:sp>
      <p:sp>
        <p:nvSpPr>
          <p:cNvPr id="1043" name="Rectangle 19"/>
          <p:cNvSpPr>
            <a:spLocks noChangeArrowheads="1"/>
          </p:cNvSpPr>
          <p:nvPr/>
        </p:nvSpPr>
        <p:spPr bwMode="auto">
          <a:xfrm>
            <a:off x="142844" y="1714488"/>
            <a:ext cx="2460866" cy="615553"/>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3962400" algn="l"/>
              </a:tabLst>
            </a:pPr>
            <a:r>
              <a:rPr kumimoji="0" lang="ru-RU" sz="16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тогда</a:t>
            </a:r>
            <a:r>
              <a:rPr kumimoji="0" lang="uk-UA" sz="16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16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F</a:t>
            </a:r>
            <a:r>
              <a:rPr kumimoji="0" lang="ru-RU" sz="16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a:t>
            </a:r>
            <a:r>
              <a:rPr kumimoji="0" lang="en-US" sz="16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x</a:t>
            </a:r>
            <a:r>
              <a:rPr kumimoji="0" lang="uk-UA" sz="16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a:t>
            </a:r>
            <a:r>
              <a:rPr kumimoji="0" lang="en-US" sz="16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y</a:t>
            </a:r>
            <a:r>
              <a:rPr kumimoji="0" lang="ru-RU" sz="16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a:t>
            </a:r>
            <a:r>
              <a:rPr kumimoji="0" lang="uk-UA" sz="16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 300х + 200у</a:t>
            </a:r>
            <a:endParaRPr kumimoji="0" lang="ru-RU" sz="16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3962400" algn="l"/>
              </a:tabLst>
            </a:pPr>
            <a:endParaRPr kumimoji="0" lang="ru-RU" sz="1800" b="0" i="0" u="none" strike="noStrike" cap="none" normalizeH="0" baseline="0" dirty="0" smtClean="0">
              <a:ln>
                <a:noFill/>
              </a:ln>
              <a:solidFill>
                <a:schemeClr val="tx1"/>
              </a:solidFill>
              <a:effectLst/>
              <a:latin typeface="Arial" pitchFamily="34" charset="0"/>
            </a:endParaRPr>
          </a:p>
        </p:txBody>
      </p:sp>
      <p:sp>
        <p:nvSpPr>
          <p:cNvPr id="1044" name="Rectangle 20"/>
          <p:cNvSpPr>
            <a:spLocks noChangeArrowheads="1"/>
          </p:cNvSpPr>
          <p:nvPr/>
        </p:nvSpPr>
        <p:spPr bwMode="auto">
          <a:xfrm>
            <a:off x="214282" y="2071678"/>
            <a:ext cx="829073" cy="307777"/>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Причем</a:t>
            </a:r>
            <a:r>
              <a:rPr kumimoji="0" lang="ru-RU" sz="1400" b="0" i="0" u="none" strike="noStrike" cap="none" normalizeH="0" dirty="0" smtClean="0">
                <a:ln>
                  <a:noFill/>
                </a:ln>
                <a:solidFill>
                  <a:schemeClr val="tx1"/>
                </a:solidFill>
                <a:effectLst/>
                <a:latin typeface="Times New Roman" pitchFamily="18" charset="0"/>
                <a:ea typeface="Calibri" pitchFamily="34" charset="0"/>
                <a:cs typeface="Times New Roman" pitchFamily="18" charset="0"/>
              </a:rPr>
              <a:t> </a:t>
            </a:r>
            <a:endParaRPr kumimoji="0" lang="ru-RU" sz="1800" b="0" i="0" u="none" strike="noStrike" cap="none" normalizeH="0" baseline="0" dirty="0" smtClean="0">
              <a:ln>
                <a:noFill/>
              </a:ln>
              <a:solidFill>
                <a:schemeClr val="tx1"/>
              </a:solidFill>
              <a:effectLst/>
              <a:latin typeface="Arial" pitchFamily="34" charset="0"/>
            </a:endParaRPr>
          </a:p>
        </p:txBody>
      </p:sp>
      <p:sp>
        <p:nvSpPr>
          <p:cNvPr id="1045" name="Rectangle 21"/>
          <p:cNvSpPr>
            <a:spLocks noChangeArrowheads="1"/>
          </p:cNvSpPr>
          <p:nvPr/>
        </p:nvSpPr>
        <p:spPr bwMode="auto">
          <a:xfrm>
            <a:off x="0" y="11049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uk-UA" sz="1400" b="0" i="0" u="none" strike="noStrike" cap="none" normalizeH="0" baseline="0" smtClean="0">
                <a:ln>
                  <a:noFill/>
                </a:ln>
                <a:solidFill>
                  <a:schemeClr val="tx1"/>
                </a:solidFill>
                <a:effectLst/>
                <a:latin typeface="Calibri" pitchFamily="34" charset="0"/>
                <a:ea typeface="Times New Roman" pitchFamily="18" charset="0"/>
                <a:cs typeface="Times New Roman" pitchFamily="18" charset="0"/>
              </a:rPr>
              <a:t>                 </a:t>
            </a:r>
            <a:endParaRPr kumimoji="0" lang="uk-UA" sz="1800" b="0" i="0" u="none" strike="noStrike" cap="none" normalizeH="0" baseline="0" smtClean="0">
              <a:ln>
                <a:noFill/>
              </a:ln>
              <a:solidFill>
                <a:schemeClr val="tx1"/>
              </a:solidFill>
              <a:effectLst/>
              <a:latin typeface="Arial" pitchFamily="34" charset="0"/>
            </a:endParaRPr>
          </a:p>
        </p:txBody>
      </p:sp>
      <p:sp>
        <p:nvSpPr>
          <p:cNvPr id="1046" name="Rectangle 22"/>
          <p:cNvSpPr>
            <a:spLocks noChangeArrowheads="1"/>
          </p:cNvSpPr>
          <p:nvPr/>
        </p:nvSpPr>
        <p:spPr bwMode="auto">
          <a:xfrm>
            <a:off x="0" y="176212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3962400" algn="l"/>
              </a:tabLst>
            </a:pPr>
            <a:r>
              <a:rPr kumimoji="0" lang="uk-UA" sz="1400" b="0" i="0" u="none" strike="noStrike" cap="none" normalizeH="0" baseline="0" smtClean="0">
                <a:ln>
                  <a:noFill/>
                </a:ln>
                <a:solidFill>
                  <a:schemeClr val="tx1"/>
                </a:solidFill>
                <a:effectLst/>
                <a:latin typeface="Calibri" pitchFamily="34" charset="0"/>
                <a:ea typeface="Times New Roman" pitchFamily="18" charset="0"/>
                <a:cs typeface="Times New Roman" pitchFamily="18" charset="0"/>
              </a:rPr>
              <a:t>  </a:t>
            </a:r>
            <a:endParaRPr kumimoji="0" lang="uk-UA" sz="1800" b="0" i="0" u="none" strike="noStrike" cap="none" normalizeH="0" baseline="0" smtClean="0">
              <a:ln>
                <a:noFill/>
              </a:ln>
              <a:solidFill>
                <a:schemeClr val="tx1"/>
              </a:solidFill>
              <a:effectLst/>
              <a:latin typeface="Arial" pitchFamily="34" charset="0"/>
            </a:endParaRPr>
          </a:p>
        </p:txBody>
      </p:sp>
      <p:sp>
        <p:nvSpPr>
          <p:cNvPr id="13" name="Прямоугольник 12"/>
          <p:cNvSpPr/>
          <p:nvPr/>
        </p:nvSpPr>
        <p:spPr>
          <a:xfrm>
            <a:off x="142844" y="2714620"/>
            <a:ext cx="4786346" cy="584775"/>
          </a:xfrm>
          <a:prstGeom prst="rect">
            <a:avLst/>
          </a:prstGeom>
        </p:spPr>
        <p:txBody>
          <a:bodyPr wrap="square">
            <a:spAutoFit/>
          </a:bodyPr>
          <a:lstStyle/>
          <a:p>
            <a:r>
              <a:rPr lang="ru-RU" sz="1600" dirty="0" smtClean="0"/>
              <a:t>Построим соответствующее ГМТ на координатной плоскости.</a:t>
            </a:r>
            <a:endParaRPr lang="ru-RU" sz="1600" dirty="0"/>
          </a:p>
        </p:txBody>
      </p:sp>
      <p:sp>
        <p:nvSpPr>
          <p:cNvPr id="14" name="Прямоугольник 13"/>
          <p:cNvSpPr/>
          <p:nvPr/>
        </p:nvSpPr>
        <p:spPr>
          <a:xfrm>
            <a:off x="142844" y="3286124"/>
            <a:ext cx="4572000" cy="2831544"/>
          </a:xfrm>
          <a:prstGeom prst="rect">
            <a:avLst/>
          </a:prstGeom>
        </p:spPr>
        <p:txBody>
          <a:bodyPr>
            <a:spAutoFit/>
          </a:bodyPr>
          <a:lstStyle/>
          <a:p>
            <a:r>
              <a:rPr lang="ru-RU" sz="1600" dirty="0" smtClean="0"/>
              <a:t>Искомое </a:t>
            </a:r>
            <a:r>
              <a:rPr lang="ru-RU" sz="1600" dirty="0" err="1" smtClean="0"/>
              <a:t>Fmах</a:t>
            </a:r>
            <a:r>
              <a:rPr lang="ru-RU" sz="1600" dirty="0" smtClean="0"/>
              <a:t> = 300х + 200у           у </a:t>
            </a:r>
            <a:r>
              <a:rPr lang="en-US" dirty="0" smtClean="0"/>
              <a:t>=</a:t>
            </a:r>
            <a:r>
              <a:rPr lang="ru-RU" sz="1600" dirty="0" smtClean="0"/>
              <a:t>              </a:t>
            </a:r>
            <a:r>
              <a:rPr lang="en-US" sz="1600" dirty="0" smtClean="0"/>
              <a:t> </a:t>
            </a:r>
            <a:r>
              <a:rPr lang="ru-RU" sz="1600" dirty="0" err="1" smtClean="0"/>
              <a:t>х</a:t>
            </a:r>
            <a:r>
              <a:rPr lang="ru-RU" sz="1600" dirty="0" smtClean="0"/>
              <a:t>, где (</a:t>
            </a:r>
            <a:r>
              <a:rPr lang="ru-RU" sz="1600" dirty="0" err="1" smtClean="0"/>
              <a:t>х</a:t>
            </a:r>
            <a:r>
              <a:rPr lang="ru-RU" sz="1600" dirty="0" smtClean="0"/>
              <a:t>, у) - точки построенного ГМТ.</a:t>
            </a:r>
            <a:br>
              <a:rPr lang="ru-RU" sz="1600" dirty="0" smtClean="0"/>
            </a:br>
            <a:r>
              <a:rPr lang="ru-RU" sz="1600" dirty="0" smtClean="0"/>
              <a:t>Уравнение у =              </a:t>
            </a:r>
            <a:r>
              <a:rPr lang="ru-RU" sz="1600" dirty="0" err="1" smtClean="0"/>
              <a:t>х</a:t>
            </a:r>
            <a:r>
              <a:rPr lang="ru-RU" sz="1600" dirty="0" smtClean="0"/>
              <a:t>  определяет систему параллельных прямых с угловым коэффициентом K. Значение К =        определять </a:t>
            </a:r>
            <a:r>
              <a:rPr lang="ru-RU" sz="1600" dirty="0" err="1" smtClean="0"/>
              <a:t>Fmaх</a:t>
            </a:r>
            <a:r>
              <a:rPr lang="ru-RU" sz="1600" dirty="0" smtClean="0"/>
              <a:t> - положение прямой у =              , когда они </a:t>
            </a:r>
          </a:p>
          <a:p>
            <a:r>
              <a:rPr lang="ru-RU" sz="1600" dirty="0" smtClean="0"/>
              <a:t>проходят через точку О (24; 15) - точку пересечения прямых 5х +2 У = 150 и </a:t>
            </a:r>
          </a:p>
          <a:p>
            <a:r>
              <a:rPr lang="ru-RU" sz="1600" dirty="0" smtClean="0"/>
              <a:t>3х +4у = 132.</a:t>
            </a:r>
            <a:br>
              <a:rPr lang="ru-RU" sz="1600" dirty="0" smtClean="0"/>
            </a:br>
            <a:r>
              <a:rPr lang="ru-RU" sz="1600" dirty="0" smtClean="0"/>
              <a:t>Тогда </a:t>
            </a:r>
            <a:r>
              <a:rPr lang="ru-RU" sz="1600" dirty="0" err="1" smtClean="0"/>
              <a:t>Fmах</a:t>
            </a:r>
            <a:r>
              <a:rPr lang="ru-RU" sz="1600" dirty="0" smtClean="0"/>
              <a:t> = 300 ∙ 24 + 200 ∙ 15 = 10 200 (</a:t>
            </a:r>
            <a:r>
              <a:rPr lang="ru-RU" sz="1600" dirty="0" err="1" smtClean="0"/>
              <a:t>грн</a:t>
            </a:r>
            <a:r>
              <a:rPr lang="ru-RU" sz="1600" dirty="0" smtClean="0"/>
              <a:t>)</a:t>
            </a:r>
            <a:br>
              <a:rPr lang="ru-RU" sz="1600" dirty="0" smtClean="0"/>
            </a:br>
            <a:r>
              <a:rPr lang="ru-RU" sz="1600" dirty="0" smtClean="0"/>
              <a:t>Ответ: 24 и 15, 10200 </a:t>
            </a:r>
            <a:r>
              <a:rPr lang="ru-RU" sz="1600" dirty="0" err="1" smtClean="0"/>
              <a:t>грн</a:t>
            </a:r>
            <a:r>
              <a:rPr lang="ru-RU" sz="1600" dirty="0" smtClean="0"/>
              <a:t>.</a:t>
            </a:r>
            <a:endParaRPr lang="ru-RU" sz="1600" dirty="0"/>
          </a:p>
        </p:txBody>
      </p:sp>
      <p:sp>
        <p:nvSpPr>
          <p:cNvPr id="15" name="AutoShape 18"/>
          <p:cNvSpPr>
            <a:spLocks noChangeArrowheads="1"/>
          </p:cNvSpPr>
          <p:nvPr/>
        </p:nvSpPr>
        <p:spPr bwMode="auto">
          <a:xfrm>
            <a:off x="2928926" y="3429000"/>
            <a:ext cx="446088" cy="130175"/>
          </a:xfrm>
          <a:prstGeom prst="leftRightArrow">
            <a:avLst>
              <a:gd name="adj1" fmla="val 50000"/>
              <a:gd name="adj2" fmla="val 68537"/>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ru-RU"/>
          </a:p>
        </p:txBody>
      </p:sp>
      <p:sp>
        <p:nvSpPr>
          <p:cNvPr id="1048" name="Rectangle 24"/>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pic>
        <p:nvPicPr>
          <p:cNvPr id="1047" name="Picture 23"/>
          <p:cNvPicPr>
            <a:picLocks noChangeAspect="1" noChangeArrowheads="1"/>
          </p:cNvPicPr>
          <p:nvPr/>
        </p:nvPicPr>
        <p:blipFill>
          <a:blip r:embed="rId5">
            <a:clrChange>
              <a:clrFrom>
                <a:srgbClr val="FFFFFF"/>
              </a:clrFrom>
              <a:clrTo>
                <a:srgbClr val="FFFFFF">
                  <a:alpha val="0"/>
                </a:srgbClr>
              </a:clrTo>
            </a:clrChange>
          </a:blip>
          <a:srcRect/>
          <a:stretch>
            <a:fillRect/>
          </a:stretch>
        </p:blipFill>
        <p:spPr bwMode="auto">
          <a:xfrm>
            <a:off x="3714744" y="3357562"/>
            <a:ext cx="714375" cy="381000"/>
          </a:xfrm>
          <a:prstGeom prst="rect">
            <a:avLst/>
          </a:prstGeom>
          <a:noFill/>
        </p:spPr>
      </p:pic>
      <p:pic>
        <p:nvPicPr>
          <p:cNvPr id="19" name="Picture 23"/>
          <p:cNvPicPr>
            <a:picLocks noChangeAspect="1" noChangeArrowheads="1"/>
          </p:cNvPicPr>
          <p:nvPr/>
        </p:nvPicPr>
        <p:blipFill>
          <a:blip r:embed="rId5">
            <a:clrChange>
              <a:clrFrom>
                <a:srgbClr val="FFFFFF"/>
              </a:clrFrom>
              <a:clrTo>
                <a:srgbClr val="FFFFFF">
                  <a:alpha val="0"/>
                </a:srgbClr>
              </a:clrTo>
            </a:clrChange>
          </a:blip>
          <a:srcRect/>
          <a:stretch>
            <a:fillRect/>
          </a:stretch>
        </p:blipFill>
        <p:spPr bwMode="auto">
          <a:xfrm>
            <a:off x="1500166" y="3786190"/>
            <a:ext cx="714375" cy="381000"/>
          </a:xfrm>
          <a:prstGeom prst="rect">
            <a:avLst/>
          </a:prstGeom>
          <a:noFill/>
        </p:spPr>
      </p:pic>
      <p:sp>
        <p:nvSpPr>
          <p:cNvPr id="1051" name="Rectangle 27"/>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1053" name="Rectangle 29"/>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pic>
        <p:nvPicPr>
          <p:cNvPr id="1052" name="Picture 28"/>
          <p:cNvPicPr>
            <a:picLocks noChangeAspect="1" noChangeArrowheads="1"/>
          </p:cNvPicPr>
          <p:nvPr/>
        </p:nvPicPr>
        <p:blipFill>
          <a:blip r:embed="rId6">
            <a:clrChange>
              <a:clrFrom>
                <a:srgbClr val="FFFFFF"/>
              </a:clrFrom>
              <a:clrTo>
                <a:srgbClr val="FFFFFF">
                  <a:alpha val="0"/>
                </a:srgbClr>
              </a:clrTo>
            </a:clrChange>
          </a:blip>
          <a:srcRect/>
          <a:stretch>
            <a:fillRect/>
          </a:stretch>
        </p:blipFill>
        <p:spPr bwMode="auto">
          <a:xfrm>
            <a:off x="2285984" y="4500570"/>
            <a:ext cx="611189" cy="357189"/>
          </a:xfrm>
          <a:prstGeom prst="rect">
            <a:avLst/>
          </a:prstGeom>
          <a:noFill/>
        </p:spPr>
      </p:pic>
      <p:sp>
        <p:nvSpPr>
          <p:cNvPr id="14338"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pic>
        <p:nvPicPr>
          <p:cNvPr id="14337" name="Picture 1"/>
          <p:cNvPicPr>
            <a:picLocks noChangeAspect="1" noChangeArrowheads="1"/>
          </p:cNvPicPr>
          <p:nvPr/>
        </p:nvPicPr>
        <p:blipFill>
          <a:blip r:embed="rId7">
            <a:clrChange>
              <a:clrFrom>
                <a:srgbClr val="FFFFFF"/>
              </a:clrFrom>
              <a:clrTo>
                <a:srgbClr val="FFFFFF">
                  <a:alpha val="0"/>
                </a:srgbClr>
              </a:clrTo>
            </a:clrChange>
          </a:blip>
          <a:srcRect/>
          <a:stretch>
            <a:fillRect/>
          </a:stretch>
        </p:blipFill>
        <p:spPr bwMode="auto">
          <a:xfrm>
            <a:off x="1693842" y="4286256"/>
            <a:ext cx="254000" cy="357187"/>
          </a:xfrm>
          <a:prstGeom prst="rect">
            <a:avLst/>
          </a:prstGeom>
          <a:noFill/>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071538" y="1000108"/>
            <a:ext cx="3500462" cy="369332"/>
          </a:xfrm>
          <a:prstGeom prst="rect">
            <a:avLst/>
          </a:prstGeom>
          <a:noFill/>
        </p:spPr>
        <p:txBody>
          <a:bodyPr wrap="square" rtlCol="0">
            <a:spAutoFit/>
          </a:bodyPr>
          <a:lstStyle/>
          <a:p>
            <a:r>
              <a:rPr lang="ru-RU" dirty="0" smtClean="0"/>
              <a:t>              </a:t>
            </a:r>
            <a:endParaRPr lang="ru-RU" dirty="0"/>
          </a:p>
        </p:txBody>
      </p:sp>
      <p:sp>
        <p:nvSpPr>
          <p:cNvPr id="2050"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2052"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2054" name="Rectangle 6"/>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2055" name="Rectangle 7"/>
          <p:cNvSpPr>
            <a:spLocks noChangeArrowheads="1"/>
          </p:cNvSpPr>
          <p:nvPr/>
        </p:nvSpPr>
        <p:spPr bwMode="auto">
          <a:xfrm>
            <a:off x="0" y="84772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smtClean="0">
              <a:ln>
                <a:noFill/>
              </a:ln>
              <a:solidFill>
                <a:schemeClr val="tx1"/>
              </a:solidFill>
              <a:effectLst/>
              <a:latin typeface="Arial" pitchFamily="34" charset="0"/>
            </a:endParaRPr>
          </a:p>
        </p:txBody>
      </p:sp>
      <p:sp>
        <p:nvSpPr>
          <p:cNvPr id="2057" name="Rectangle 9"/>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21" name="Прямоугольник 20"/>
          <p:cNvSpPr/>
          <p:nvPr/>
        </p:nvSpPr>
        <p:spPr>
          <a:xfrm>
            <a:off x="2285984" y="142852"/>
            <a:ext cx="4572000" cy="707886"/>
          </a:xfrm>
          <a:prstGeom prst="rect">
            <a:avLst/>
          </a:prstGeom>
        </p:spPr>
        <p:txBody>
          <a:bodyPr>
            <a:spAutoFit/>
          </a:bodyPr>
          <a:lstStyle/>
          <a:p>
            <a:pPr algn="ctr"/>
            <a:r>
              <a:rPr lang="ru-RU" sz="2000" b="1" dirty="0" smtClean="0">
                <a:effectLst>
                  <a:outerShdw blurRad="38100" dist="38100" dir="2700000" algn="tl">
                    <a:srgbClr val="000000">
                      <a:alpha val="43137"/>
                    </a:srgbClr>
                  </a:outerShdw>
                </a:effectLst>
              </a:rPr>
              <a:t>Раздел 2 - Применение моделирование при решении задач на движение</a:t>
            </a:r>
            <a:endParaRPr lang="ru-RU" sz="2000" b="1" dirty="0">
              <a:effectLst>
                <a:outerShdw blurRad="38100" dist="38100" dir="2700000" algn="tl">
                  <a:srgbClr val="000000">
                    <a:alpha val="43137"/>
                  </a:srgbClr>
                </a:outerShdw>
              </a:effectLst>
            </a:endParaRPr>
          </a:p>
        </p:txBody>
      </p:sp>
      <p:sp>
        <p:nvSpPr>
          <p:cNvPr id="22" name="TextBox 21"/>
          <p:cNvSpPr txBox="1"/>
          <p:nvPr/>
        </p:nvSpPr>
        <p:spPr>
          <a:xfrm>
            <a:off x="3714744" y="928670"/>
            <a:ext cx="1357322" cy="369332"/>
          </a:xfrm>
          <a:prstGeom prst="rect">
            <a:avLst/>
          </a:prstGeom>
          <a:noFill/>
        </p:spPr>
        <p:txBody>
          <a:bodyPr wrap="square" rtlCol="0">
            <a:spAutoFit/>
          </a:bodyPr>
          <a:lstStyle/>
          <a:p>
            <a:pPr algn="ctr"/>
            <a:r>
              <a:rPr lang="ru-RU" b="1" dirty="0" smtClean="0"/>
              <a:t>Задача1</a:t>
            </a:r>
            <a:endParaRPr lang="ru-RU" b="1" dirty="0"/>
          </a:p>
        </p:txBody>
      </p:sp>
      <p:sp>
        <p:nvSpPr>
          <p:cNvPr id="23" name="Прямоугольник 22"/>
          <p:cNvSpPr/>
          <p:nvPr/>
        </p:nvSpPr>
        <p:spPr>
          <a:xfrm>
            <a:off x="214282" y="1643050"/>
            <a:ext cx="3714776" cy="3693319"/>
          </a:xfrm>
          <a:prstGeom prst="rect">
            <a:avLst/>
          </a:prstGeom>
        </p:spPr>
        <p:txBody>
          <a:bodyPr wrap="square">
            <a:spAutoFit/>
          </a:bodyPr>
          <a:lstStyle/>
          <a:p>
            <a:r>
              <a:rPr lang="ru-RU" dirty="0" smtClean="0"/>
              <a:t>По одной дороге с постоянными скоростями едут мотоциклист и велосипедист, а на встречу им идет пешеход. Когда мотоциклист догнал велосипедиста, они были на расстоянии 8 км от пешехода. Когда мотоциклист встретил пешехода, велосипедист отстал от мотоциклиста</a:t>
            </a:r>
            <a:r>
              <a:rPr lang="uk-UA" dirty="0" smtClean="0"/>
              <a:t> на 4 км. </a:t>
            </a:r>
            <a:r>
              <a:rPr lang="ru-RU" dirty="0" smtClean="0"/>
              <a:t>На сколько  км мотоциклист будет опережать велосипедиста в момент, когда велосипедист встретится с пешеходом?</a:t>
            </a:r>
            <a:endParaRPr lang="ru-RU" dirty="0"/>
          </a:p>
        </p:txBody>
      </p:sp>
      <p:pic>
        <p:nvPicPr>
          <p:cNvPr id="24" name="Рисунок 23" descr="E:\skf14F.bmp"/>
          <p:cNvPicPr/>
          <p:nvPr/>
        </p:nvPicPr>
        <p:blipFill>
          <a:blip r:embed="rId2"/>
          <a:srcRect/>
          <a:stretch>
            <a:fillRect/>
          </a:stretch>
        </p:blipFill>
        <p:spPr bwMode="auto">
          <a:xfrm>
            <a:off x="4000496" y="1785926"/>
            <a:ext cx="4914921" cy="3786214"/>
          </a:xfrm>
          <a:prstGeom prst="rect">
            <a:avLst/>
          </a:prstGeom>
          <a:noFill/>
        </p:spPr>
      </p:pic>
      <p:cxnSp>
        <p:nvCxnSpPr>
          <p:cNvPr id="26" name="Прямая соединительная линия 25"/>
          <p:cNvCxnSpPr/>
          <p:nvPr/>
        </p:nvCxnSpPr>
        <p:spPr>
          <a:xfrm rot="5400000">
            <a:off x="5214942" y="3643314"/>
            <a:ext cx="214314" cy="71438"/>
          </a:xfrm>
          <a:prstGeom prst="line">
            <a:avLst/>
          </a:prstGeom>
          <a:ln w="34925"/>
        </p:spPr>
        <p:style>
          <a:lnRef idx="2">
            <a:schemeClr val="accent6"/>
          </a:lnRef>
          <a:fillRef idx="0">
            <a:schemeClr val="accent6"/>
          </a:fillRef>
          <a:effectRef idx="1">
            <a:schemeClr val="accent6"/>
          </a:effectRef>
          <a:fontRef idx="minor">
            <a:schemeClr val="tx1"/>
          </a:fontRef>
        </p:style>
      </p:cxnSp>
      <p:cxnSp>
        <p:nvCxnSpPr>
          <p:cNvPr id="27" name="Прямая соединительная линия 26"/>
          <p:cNvCxnSpPr/>
          <p:nvPr/>
        </p:nvCxnSpPr>
        <p:spPr>
          <a:xfrm>
            <a:off x="6072198" y="4357694"/>
            <a:ext cx="214314" cy="71438"/>
          </a:xfrm>
          <a:prstGeom prst="line">
            <a:avLst/>
          </a:prstGeom>
          <a:ln w="34925"/>
        </p:spPr>
        <p:style>
          <a:lnRef idx="2">
            <a:schemeClr val="accent6"/>
          </a:lnRef>
          <a:fillRef idx="0">
            <a:schemeClr val="accent6"/>
          </a:fillRef>
          <a:effectRef idx="1">
            <a:schemeClr val="accent6"/>
          </a:effectRef>
          <a:fontRef idx="minor">
            <a:schemeClr val="tx1"/>
          </a:fontRef>
        </p:style>
      </p:cxnSp>
      <p:cxnSp>
        <p:nvCxnSpPr>
          <p:cNvPr id="28" name="Прямая соединительная линия 27"/>
          <p:cNvCxnSpPr/>
          <p:nvPr/>
        </p:nvCxnSpPr>
        <p:spPr>
          <a:xfrm>
            <a:off x="5357818" y="4786322"/>
            <a:ext cx="161924" cy="90486"/>
          </a:xfrm>
          <a:prstGeom prst="line">
            <a:avLst/>
          </a:prstGeom>
          <a:ln w="34925"/>
        </p:spPr>
        <p:style>
          <a:lnRef idx="2">
            <a:schemeClr val="accent6"/>
          </a:lnRef>
          <a:fillRef idx="0">
            <a:schemeClr val="accent6"/>
          </a:fillRef>
          <a:effectRef idx="1">
            <a:schemeClr val="accent6"/>
          </a:effectRef>
          <a:fontRef idx="minor">
            <a:schemeClr val="tx1"/>
          </a:fontRef>
        </p:style>
      </p:cxnSp>
      <p:cxnSp>
        <p:nvCxnSpPr>
          <p:cNvPr id="29" name="Прямая соединительная линия 28"/>
          <p:cNvCxnSpPr/>
          <p:nvPr/>
        </p:nvCxnSpPr>
        <p:spPr>
          <a:xfrm>
            <a:off x="5286380" y="4857760"/>
            <a:ext cx="171448" cy="100010"/>
          </a:xfrm>
          <a:prstGeom prst="line">
            <a:avLst/>
          </a:prstGeom>
          <a:ln w="34925"/>
        </p:spPr>
        <p:style>
          <a:lnRef idx="2">
            <a:schemeClr val="accent6"/>
          </a:lnRef>
          <a:fillRef idx="0">
            <a:schemeClr val="accent6"/>
          </a:fillRef>
          <a:effectRef idx="1">
            <a:schemeClr val="accent6"/>
          </a:effectRef>
          <a:fontRef idx="minor">
            <a:schemeClr val="tx1"/>
          </a:fontRef>
        </p:style>
      </p:cxnSp>
      <p:cxnSp>
        <p:nvCxnSpPr>
          <p:cNvPr id="30" name="Прямая соединительная линия 29"/>
          <p:cNvCxnSpPr/>
          <p:nvPr/>
        </p:nvCxnSpPr>
        <p:spPr>
          <a:xfrm>
            <a:off x="6072198" y="4429132"/>
            <a:ext cx="180972" cy="109534"/>
          </a:xfrm>
          <a:prstGeom prst="line">
            <a:avLst/>
          </a:prstGeom>
          <a:ln w="34925"/>
        </p:spPr>
        <p:style>
          <a:lnRef idx="2">
            <a:schemeClr val="accent6"/>
          </a:lnRef>
          <a:fillRef idx="0">
            <a:schemeClr val="accent6"/>
          </a:fillRef>
          <a:effectRef idx="1">
            <a:schemeClr val="accent6"/>
          </a:effectRef>
          <a:fontRef idx="minor">
            <a:schemeClr val="tx1"/>
          </a:fontRef>
        </p:style>
      </p:cxnSp>
      <p:cxnSp>
        <p:nvCxnSpPr>
          <p:cNvPr id="31" name="Прямая соединительная линия 30"/>
          <p:cNvCxnSpPr/>
          <p:nvPr/>
        </p:nvCxnSpPr>
        <p:spPr>
          <a:xfrm rot="5400000">
            <a:off x="6072198" y="3929066"/>
            <a:ext cx="214314" cy="71438"/>
          </a:xfrm>
          <a:prstGeom prst="line">
            <a:avLst/>
          </a:prstGeom>
          <a:ln w="34925"/>
        </p:spPr>
        <p:style>
          <a:lnRef idx="2">
            <a:schemeClr val="accent6"/>
          </a:lnRef>
          <a:fillRef idx="0">
            <a:schemeClr val="accent6"/>
          </a:fillRef>
          <a:effectRef idx="1">
            <a:schemeClr val="accent6"/>
          </a:effectRef>
          <a:fontRef idx="minor">
            <a:schemeClr val="tx1"/>
          </a:fontRef>
        </p:style>
      </p:cxnSp>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Трек">
  <a:themeElements>
    <a:clrScheme name="Трек">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Трек">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Трек">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Trek</Template>
  <TotalTime>1426</TotalTime>
  <Words>1298</Words>
  <PresentationFormat>Экран (4:3)</PresentationFormat>
  <Paragraphs>295</Paragraphs>
  <Slides>22</Slides>
  <Notes>1</Notes>
  <HiddenSlides>0</HiddenSlides>
  <MMClips>0</MMClips>
  <ScaleCrop>false</ScaleCrop>
  <HeadingPairs>
    <vt:vector size="4" baseType="variant">
      <vt:variant>
        <vt:lpstr>Тема</vt:lpstr>
      </vt:variant>
      <vt:variant>
        <vt:i4>1</vt:i4>
      </vt:variant>
      <vt:variant>
        <vt:lpstr>Заголовки слайдов</vt:lpstr>
      </vt:variant>
      <vt:variant>
        <vt:i4>22</vt:i4>
      </vt:variant>
    </vt:vector>
  </HeadingPairs>
  <TitlesOfParts>
    <vt:vector size="23" baseType="lpstr">
      <vt:lpstr>Трек</vt:lpstr>
      <vt:lpstr>Слайд 1</vt:lpstr>
      <vt:lpstr>Слайд 2</vt:lpstr>
      <vt:lpstr>Слайд 3</vt:lpstr>
      <vt:lpstr>Слайд 4</vt:lpstr>
      <vt:lpstr>Слайд 5</vt:lpstr>
      <vt:lpstr>Слайд 6</vt:lpstr>
      <vt:lpstr>Слайд 7</vt:lpstr>
      <vt:lpstr>Слайд 8</vt:lpstr>
      <vt:lpstr>Слайд 9</vt:lpstr>
      <vt:lpstr>Слайд 10</vt:lpstr>
      <vt:lpstr>Слайд 11</vt:lpstr>
      <vt:lpstr>Слайд 12</vt:lpstr>
      <vt:lpstr>Слайд 13</vt:lpstr>
      <vt:lpstr>Слайд 14</vt:lpstr>
      <vt:lpstr>Слайд 15</vt:lpstr>
      <vt:lpstr>Слайд 16</vt:lpstr>
      <vt:lpstr>Слайд 17</vt:lpstr>
      <vt:lpstr>Слайд 18</vt:lpstr>
      <vt:lpstr>Слайд 19</vt:lpstr>
      <vt:lpstr>Жадные Графы </vt:lpstr>
      <vt:lpstr>Слайд 21</vt:lpstr>
      <vt:lpstr>Слайд 22</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cp:lastModifiedBy>Pasha</cp:lastModifiedBy>
  <cp:revision>143</cp:revision>
  <dcterms:modified xsi:type="dcterms:W3CDTF">2011-09-11T17:29:18Z</dcterms:modified>
</cp:coreProperties>
</file>