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3" r:id="rId4"/>
    <p:sldId id="274" r:id="rId5"/>
    <p:sldId id="272" r:id="rId6"/>
    <p:sldId id="258" r:id="rId7"/>
    <p:sldId id="259" r:id="rId8"/>
    <p:sldId id="260" r:id="rId9"/>
    <p:sldId id="261" r:id="rId10"/>
    <p:sldId id="262" r:id="rId11"/>
    <p:sldId id="263" r:id="rId12"/>
    <p:sldId id="267" r:id="rId13"/>
    <p:sldId id="271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945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 rot="-1066324">
            <a:off x="617538" y="3922713"/>
            <a:ext cx="2509837" cy="2527300"/>
            <a:chOff x="494947" y="417279"/>
            <a:chExt cx="2417578" cy="2421351"/>
          </a:xfrm>
        </p:grpSpPr>
        <p:sp>
          <p:nvSpPr>
            <p:cNvPr id="6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0"/>
            <p:cNvSpPr/>
            <p:nvPr/>
          </p:nvSpPr>
          <p:spPr>
            <a:xfrm>
              <a:off x="590646" y="417140"/>
              <a:ext cx="2321242" cy="2320968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8" name="Picture 13" descr="stickie-shadow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4456" y="436040"/>
              <a:ext cx="404704" cy="461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4" descr="stickie-shadow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637932" y="2282410"/>
              <a:ext cx="404704" cy="461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7" descr="TitleCar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43346">
            <a:off x="2855913" y="2587625"/>
            <a:ext cx="5773737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613" y="5060950"/>
            <a:ext cx="1968500" cy="534988"/>
          </a:xfrm>
        </p:spPr>
        <p:txBody>
          <a:bodyPr anchor="t"/>
          <a:lstStyle>
            <a:lvl1pPr algn="ctr">
              <a:defRPr sz="22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08EC810-F48D-49CE-B899-FF65EE7E14BB}" type="datetimeFigureOut">
              <a:rPr lang="ru-RU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700" y="4135438"/>
            <a:ext cx="2085975" cy="835025"/>
          </a:xfrm>
        </p:spPr>
        <p:txBody>
          <a:bodyPr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200" y="5510213"/>
            <a:ext cx="738188" cy="425450"/>
          </a:xfrm>
        </p:spPr>
        <p:txBody>
          <a:bodyPr/>
          <a:lstStyle>
            <a:lvl1pPr algn="r">
              <a:defRPr smtClean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7E0C97ED-973B-466D-8DCE-4DC4567C7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3E0B3-5F42-43AE-98D5-54D6B65D0ABD}" type="datetimeFigureOut">
              <a:rPr lang="ru-RU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A2EA1-D405-45B0-B7AC-16A257BF1D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85194-B0D7-4F39-B3E0-5AB636ABF87B}" type="datetimeFigureOut">
              <a:rPr lang="ru-RU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7C276-CFE9-4F1F-8CD3-5812B4A58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5E957-8DB5-4B65-A6B0-ADC48A16ECF9}" type="datetimeFigureOut">
              <a:rPr lang="ru-RU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61BC6-CC54-4FB0-8A53-8C581742B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96E7F-5F78-4903-9679-2DE20251877D}" type="datetimeFigureOut">
              <a:rPr lang="ru-RU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DA595-7F8C-47E6-A308-6EEE9F24E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E64AE-0B35-4A71-9C98-345C344BAD93}" type="datetimeFigureOut">
              <a:rPr lang="ru-RU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5626D-8567-46C2-B98E-263FB24D5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2"/>
          <p:cNvSpPr>
            <a:spLocks/>
          </p:cNvSpPr>
          <p:nvPr/>
        </p:nvSpPr>
        <p:spPr bwMode="auto">
          <a:xfrm rot="20274567">
            <a:off x="3933825" y="4281488"/>
            <a:ext cx="1289050" cy="722312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33"/>
          <p:cNvSpPr>
            <a:spLocks/>
          </p:cNvSpPr>
          <p:nvPr/>
        </p:nvSpPr>
        <p:spPr bwMode="auto">
          <a:xfrm rot="9377604">
            <a:off x="3925888" y="3316288"/>
            <a:ext cx="1289050" cy="722312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EEF75-9928-4B49-94F5-F0B98953E1DB}" type="datetimeFigureOut">
              <a:rPr lang="ru-RU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B06B3-22ED-4453-8494-CBA851B48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E860E-C7AF-4036-9E86-A7D94046CE33}" type="datetimeFigureOut">
              <a:rPr lang="ru-RU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B90BA-9153-47EC-8784-B64588850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7DCDE-7CF8-4B2E-8AAF-AD304AE53BF3}" type="datetimeFigureOut">
              <a:rPr lang="ru-RU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E6F32-D1B3-4078-A4B5-A0DC73196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DFF3F-2060-4B93-BEA0-EA7459A3862F}" type="datetimeFigureOut">
              <a:rPr lang="ru-RU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0A958-4E36-4AE2-A0AA-FF4CA4D6D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ap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90500"/>
            <a:ext cx="27813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9EF01-57EA-4321-85F9-25512FB66A2A}" type="datetimeFigureOut">
              <a:rPr lang="ru-RU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80459-F82C-48C1-9C46-F600EEBA8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50863" y="436563"/>
            <a:ext cx="8042275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2038350"/>
            <a:ext cx="746760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0863" y="6148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fld id="{BEF5F5D7-941B-4C09-8EF9-43ABA37E4C69}" type="datetimeFigureOut">
              <a:rPr lang="ru-RU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538" y="6148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pPr>
              <a:defRPr/>
            </a:pPr>
            <a:fld id="{679A5532-2BD0-4E3E-BDEA-4F820CA77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18" r:id="rId3"/>
    <p:sldLayoutId id="2147483717" r:id="rId4"/>
    <p:sldLayoutId id="2147483721" r:id="rId5"/>
    <p:sldLayoutId id="2147483716" r:id="rId6"/>
    <p:sldLayoutId id="2147483715" r:id="rId7"/>
    <p:sldLayoutId id="2147483714" r:id="rId8"/>
    <p:sldLayoutId id="2147483722" r:id="rId9"/>
    <p:sldLayoutId id="2147483713" r:id="rId10"/>
    <p:sldLayoutId id="2147483712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800" kern="1200"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ambr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/>
        <a:buChar char="0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28600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/>
        <a:buChar char="0"/>
        <a:defRPr sz="22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/>
        <a:buChar char="0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/>
        <a:buChar char="0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416050" indent="-182563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Rage Italic"/>
        <a:buChar char="0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360000">
            <a:off x="3340100" y="3016250"/>
            <a:ext cx="4846638" cy="15986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/>
              <a:t>Антивирусы</a:t>
            </a:r>
            <a:endParaRPr lang="ru-RU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 rot="360000">
            <a:off x="3203575" y="4797425"/>
            <a:ext cx="4837113" cy="1039813"/>
          </a:xfrm>
        </p:spPr>
        <p:txBody>
          <a:bodyPr/>
          <a:lstStyle/>
          <a:p>
            <a:r>
              <a:rPr lang="ru-RU" smtClean="0"/>
              <a:t>Автор: Никитина Елизавета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Программы-фильтры</a:t>
            </a:r>
          </a:p>
        </p:txBody>
      </p:sp>
      <p:sp>
        <p:nvSpPr>
          <p:cNvPr id="19458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Rage Italic"/>
              <a:buNone/>
            </a:pPr>
            <a:r>
              <a:rPr lang="ru-RU" smtClean="0"/>
              <a:t>представляют собой небольшие резидентные программы, предназначенные для обнаружения подозрительных действий при работе компьютера, характерных для вирусов.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3860800"/>
            <a:ext cx="2960687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75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194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Программы-вакцины</a:t>
            </a:r>
          </a:p>
        </p:txBody>
      </p:sp>
      <p:sp>
        <p:nvSpPr>
          <p:cNvPr id="2048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Rage Italic"/>
              <a:buNone/>
            </a:pPr>
            <a:r>
              <a:rPr lang="ru-RU" smtClean="0"/>
              <a:t>это программы, предотвращающие заражение файлов. Вакцина модифицирует программу или диск таким образом, чтобы это не отражалось на их работе, а вирус будет воспринимать их зараженными и поэтому не внедрится.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479301" y="4581128"/>
            <a:ext cx="3016627" cy="1885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042275" cy="1443037"/>
          </a:xfrm>
        </p:spPr>
        <p:txBody>
          <a:bodyPr/>
          <a:lstStyle/>
          <a:p>
            <a:r>
              <a:rPr lang="ru-RU" smtClean="0"/>
              <a:t>Как защититься от вирусов?</a:t>
            </a:r>
          </a:p>
        </p:txBody>
      </p:sp>
      <p:sp>
        <p:nvSpPr>
          <p:cNvPr id="23554" name="Объект 1"/>
          <p:cNvSpPr>
            <a:spLocks noGrp="1"/>
          </p:cNvSpPr>
          <p:nvPr>
            <p:ph idx="1"/>
          </p:nvPr>
        </p:nvSpPr>
        <p:spPr>
          <a:xfrm>
            <a:off x="250825" y="1700213"/>
            <a:ext cx="7467600" cy="3951287"/>
          </a:xfrm>
        </p:spPr>
        <p:txBody>
          <a:bodyPr/>
          <a:lstStyle/>
          <a:p>
            <a:pPr>
              <a:buClr>
                <a:srgbClr val="249457"/>
              </a:buClr>
              <a:buFont typeface="Wingdings" pitchFamily="2" charset="2"/>
              <a:buChar char="v"/>
            </a:pPr>
            <a:r>
              <a:rPr lang="ru-RU" smtClean="0"/>
              <a:t>Использовать актуальные версии антивирусов.</a:t>
            </a:r>
          </a:p>
          <a:p>
            <a:pPr>
              <a:buClr>
                <a:srgbClr val="249457"/>
              </a:buClr>
              <a:buFont typeface="Wingdings" pitchFamily="2" charset="2"/>
              <a:buChar char="v"/>
            </a:pPr>
            <a:r>
              <a:rPr lang="ru-RU" smtClean="0"/>
              <a:t>Периодически проверять компьютер на вирусы.</a:t>
            </a:r>
          </a:p>
          <a:p>
            <a:pPr>
              <a:buClr>
                <a:srgbClr val="249457"/>
              </a:buClr>
              <a:buFont typeface="Wingdings" pitchFamily="2" charset="2"/>
              <a:buChar char="v"/>
            </a:pPr>
            <a:r>
              <a:rPr lang="ru-RU" smtClean="0"/>
              <a:t>Делать резервные копии важной информации.</a:t>
            </a:r>
          </a:p>
          <a:p>
            <a:pPr>
              <a:buClr>
                <a:srgbClr val="249457"/>
              </a:buClr>
              <a:buFont typeface="Wingdings" pitchFamily="2" charset="2"/>
              <a:buChar char="v"/>
            </a:pPr>
            <a:r>
              <a:rPr lang="ru-RU" smtClean="0"/>
              <a:t>Постоянно обновлять вирусные базы.</a:t>
            </a:r>
          </a:p>
          <a:p>
            <a:pPr>
              <a:buClr>
                <a:srgbClr val="249457"/>
              </a:buClr>
              <a:buFont typeface="Wingdings" pitchFamily="2" charset="2"/>
              <a:buChar char="v"/>
            </a:pPr>
            <a:r>
              <a:rPr lang="ru-RU" smtClean="0"/>
              <a:t>Пользоваться современными браузерами.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4005263"/>
            <a:ext cx="3276600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539750" y="188913"/>
            <a:ext cx="8042275" cy="1443037"/>
          </a:xfrm>
        </p:spPr>
        <p:txBody>
          <a:bodyPr/>
          <a:lstStyle/>
          <a:p>
            <a:r>
              <a:rPr lang="ru-RU" sz="3200" smtClean="0"/>
              <a:t>правила антивирусной защиты компьютера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179388" y="1844675"/>
            <a:ext cx="8569325" cy="3951288"/>
          </a:xfrm>
        </p:spPr>
        <p:txBody>
          <a:bodyPr/>
          <a:lstStyle/>
          <a:p>
            <a:pPr marL="747713" lvl="1" indent="-419100">
              <a:buClr>
                <a:srgbClr val="249457"/>
              </a:buClr>
              <a:buFont typeface="Wingdings" pitchFamily="2" charset="2"/>
              <a:buNone/>
            </a:pPr>
            <a:r>
              <a:rPr lang="ru-RU" smtClean="0"/>
              <a:t>   Установка антивируса до первого подключения компьютера к Интернету</a:t>
            </a:r>
          </a:p>
          <a:p>
            <a:pPr marL="747713" lvl="1" indent="-419100">
              <a:buClr>
                <a:srgbClr val="249457"/>
              </a:buClr>
              <a:buFont typeface="Wingdings" pitchFamily="2" charset="2"/>
              <a:buNone/>
            </a:pPr>
            <a:r>
              <a:rPr lang="ru-RU" smtClean="0"/>
              <a:t>   Не использовать встроенный антивирус, установленный по умолчанию</a:t>
            </a:r>
          </a:p>
          <a:p>
            <a:pPr marL="747713" lvl="1" indent="-419100">
              <a:buClr>
                <a:srgbClr val="249457"/>
              </a:buClr>
              <a:buFont typeface="Wingdings" pitchFamily="2" charset="2"/>
              <a:buNone/>
            </a:pPr>
            <a:r>
              <a:rPr lang="ru-RU" smtClean="0"/>
              <a:t>   Использование программы антивирусной защиты компьютера с опцией сканирования в режиме реального времени</a:t>
            </a:r>
          </a:p>
          <a:p>
            <a:pPr marL="747713" lvl="1" indent="-419100">
              <a:buClr>
                <a:srgbClr val="249457"/>
              </a:buClr>
              <a:buFont typeface="Wingdings" pitchFamily="2" charset="2"/>
              <a:buNone/>
            </a:pPr>
            <a:r>
              <a:rPr lang="ru-RU" smtClean="0"/>
              <a:t>   Регулярная полная проверка всей системы</a:t>
            </a:r>
          </a:p>
          <a:p>
            <a:pPr marL="747713" lvl="1" indent="-419100">
              <a:buClr>
                <a:srgbClr val="249457"/>
              </a:buClr>
              <a:buFont typeface="Wingdings" pitchFamily="2" charset="2"/>
              <a:buNone/>
            </a:pPr>
            <a:r>
              <a:rPr lang="ru-RU" smtClean="0"/>
              <a:t>   Не использовать на компьютере два антивируса одновременно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Популярные антивирусы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133600"/>
            <a:ext cx="2030412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4581525"/>
            <a:ext cx="25209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7588" y="2565400"/>
            <a:ext cx="4089400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700" y="5592763"/>
            <a:ext cx="295116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95488" y="4194175"/>
            <a:ext cx="4110037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Лучшие бесплатные</a:t>
            </a:r>
          </a:p>
        </p:txBody>
      </p:sp>
      <p:sp>
        <p:nvSpPr>
          <p:cNvPr id="25602" name="Объект 1"/>
          <p:cNvSpPr>
            <a:spLocks noGrp="1"/>
          </p:cNvSpPr>
          <p:nvPr>
            <p:ph idx="1"/>
          </p:nvPr>
        </p:nvSpPr>
        <p:spPr>
          <a:xfrm>
            <a:off x="827088" y="3284538"/>
            <a:ext cx="7408862" cy="2768600"/>
          </a:xfrm>
        </p:spPr>
        <p:txBody>
          <a:bodyPr/>
          <a:lstStyle/>
          <a:p>
            <a:pPr algn="ctr">
              <a:buClr>
                <a:srgbClr val="249457"/>
              </a:buClr>
              <a:buFont typeface="Wingdings" pitchFamily="2" charset="2"/>
              <a:buChar char="Ø"/>
            </a:pPr>
            <a:r>
              <a:rPr lang="en-US" smtClean="0"/>
              <a:t>Avast! Free Antivirus</a:t>
            </a:r>
          </a:p>
          <a:p>
            <a:pPr algn="ctr">
              <a:buClr>
                <a:srgbClr val="249457"/>
              </a:buClr>
              <a:buFont typeface="Wingdings" pitchFamily="2" charset="2"/>
              <a:buChar char="Ø"/>
            </a:pPr>
            <a:r>
              <a:rPr lang="en-US" smtClean="0"/>
              <a:t>AVG Anti-Virus Free</a:t>
            </a:r>
          </a:p>
          <a:p>
            <a:pPr algn="ctr">
              <a:buClr>
                <a:srgbClr val="249457"/>
              </a:buClr>
              <a:buFont typeface="Wingdings" pitchFamily="2" charset="2"/>
              <a:buChar char="Ø"/>
            </a:pPr>
            <a:r>
              <a:rPr lang="en-US" smtClean="0"/>
              <a:t>Comodo AntiVirus </a:t>
            </a:r>
          </a:p>
          <a:p>
            <a:pPr algn="ctr">
              <a:buClr>
                <a:srgbClr val="249457"/>
              </a:buClr>
              <a:buFont typeface="Wingdings" pitchFamily="2" charset="2"/>
              <a:buChar char="Ø"/>
            </a:pPr>
            <a:r>
              <a:rPr lang="en-US" smtClean="0"/>
              <a:t>Panda Cloud Antivirus</a:t>
            </a:r>
            <a:endParaRPr 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18941" r="17258"/>
          <a:stretch>
            <a:fillRect/>
          </a:stretch>
        </p:blipFill>
        <p:spPr bwMode="auto">
          <a:xfrm>
            <a:off x="179388" y="2874963"/>
            <a:ext cx="273526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3079750"/>
            <a:ext cx="18732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708275"/>
            <a:ext cx="8040688" cy="1443038"/>
          </a:xfrm>
        </p:spPr>
        <p:txBody>
          <a:bodyPr/>
          <a:lstStyle/>
          <a:p>
            <a:r>
              <a:rPr lang="ru-RU" smtClean="0"/>
              <a:t>Спасибо за внимание </a:t>
            </a:r>
            <a:r>
              <a:rPr lang="ru-RU" smtClean="0">
                <a:sym typeface="Wingdings" pitchFamily="2" charset="2"/>
              </a:rPr>
              <a:t></a:t>
            </a:r>
            <a:endParaRPr lang="ru-RU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2"/>
          <p:cNvSpPr>
            <a:spLocks noGrp="1"/>
          </p:cNvSpPr>
          <p:nvPr>
            <p:ph type="title"/>
          </p:nvPr>
        </p:nvSpPr>
        <p:spPr>
          <a:xfrm>
            <a:off x="611188" y="333375"/>
            <a:ext cx="8042275" cy="1443038"/>
          </a:xfrm>
        </p:spPr>
        <p:txBody>
          <a:bodyPr/>
          <a:lstStyle/>
          <a:p>
            <a:r>
              <a:rPr lang="ru-RU" smtClean="0"/>
              <a:t>Антивирусы</a:t>
            </a:r>
          </a:p>
        </p:txBody>
      </p:sp>
      <p:sp>
        <p:nvSpPr>
          <p:cNvPr id="14338" name="Объект 1"/>
          <p:cNvSpPr>
            <a:spLocks noGrp="1"/>
          </p:cNvSpPr>
          <p:nvPr>
            <p:ph idx="1"/>
          </p:nvPr>
        </p:nvSpPr>
        <p:spPr>
          <a:xfrm>
            <a:off x="827088" y="1628775"/>
            <a:ext cx="7408862" cy="3489325"/>
          </a:xfrm>
        </p:spPr>
        <p:txBody>
          <a:bodyPr/>
          <a:lstStyle/>
          <a:p>
            <a:pPr marL="0" indent="0" algn="ctr">
              <a:buFont typeface="Rage Italic"/>
              <a:buNone/>
            </a:pPr>
            <a:r>
              <a:rPr lang="ru-RU" smtClean="0"/>
              <a:t>- специальные программы, которые позволяют обнаруживать и уничтожать компьютерные вирусы. </a:t>
            </a:r>
          </a:p>
          <a:p>
            <a:pPr marL="0" indent="0">
              <a:buFont typeface="Rage Italic"/>
              <a:buNone/>
            </a:pPr>
            <a:endParaRPr 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781300"/>
            <a:ext cx="2030412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2565400"/>
            <a:ext cx="2663825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3573463"/>
            <a:ext cx="2911475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143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971550" y="0"/>
            <a:ext cx="8042275" cy="1443038"/>
          </a:xfrm>
        </p:spPr>
        <p:txBody>
          <a:bodyPr/>
          <a:lstStyle/>
          <a:p>
            <a:r>
              <a:rPr lang="ru-RU" smtClean="0"/>
              <a:t>История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900113" y="1052513"/>
            <a:ext cx="7467600" cy="3951287"/>
          </a:xfrm>
        </p:spPr>
        <p:txBody>
          <a:bodyPr/>
          <a:lstStyle/>
          <a:p>
            <a:pPr>
              <a:buFont typeface="Rage Italic"/>
              <a:buNone/>
            </a:pPr>
            <a:r>
              <a:rPr lang="ru-RU" smtClean="0"/>
              <a:t>   Первая антивирусная программа, такой, какой мы знаем ее сейчас, то есть защищающая от вирусных атак, появилась в 1985 году. Джи Вонг создал программу под названием DRPROTECT. Антивирус блокировал все операции, такие как запись и форматирование, которые выполнялись через BIOS. При выявлении какой либо операции антивирус требовал перезагрузки системы.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4149725"/>
            <a:ext cx="2595562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323850" y="404813"/>
            <a:ext cx="8475663" cy="3951287"/>
          </a:xfrm>
        </p:spPr>
        <p:txBody>
          <a:bodyPr/>
          <a:lstStyle/>
          <a:p>
            <a:pPr>
              <a:buFont typeface="Rage Italic"/>
              <a:buNone/>
            </a:pPr>
            <a:r>
              <a:rPr lang="ru-RU" smtClean="0"/>
              <a:t>   До начала 90-х годов антивирусы представляли собой набор образцов вирусного кода, которые сохранялись в программе. В антивирусе существовал поиск сохраненных образцов в файлах. Образцы вирусного кода не были зашифрованы создателями, поэтому случалось такое, что антивирусные программы, сканируя друг друга, находили те самые не зашифрованные образцы вирусного кода и считали это вирусом.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3716338"/>
            <a:ext cx="3598863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Классификация антивирусов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362" name="Объект 1"/>
          <p:cNvSpPr>
            <a:spLocks noGrp="1"/>
          </p:cNvSpPr>
          <p:nvPr>
            <p:ph idx="1"/>
          </p:nvPr>
        </p:nvSpPr>
        <p:spPr>
          <a:xfrm>
            <a:off x="971550" y="1916113"/>
            <a:ext cx="7408863" cy="3344862"/>
          </a:xfrm>
        </p:spPr>
        <p:txBody>
          <a:bodyPr/>
          <a:lstStyle/>
          <a:p>
            <a:pPr algn="ctr">
              <a:buClr>
                <a:srgbClr val="249457"/>
              </a:buClr>
              <a:buFont typeface="Wingdings" pitchFamily="2" charset="2"/>
              <a:buChar char="Ø"/>
            </a:pPr>
            <a:r>
              <a:rPr lang="ru-RU" smtClean="0"/>
              <a:t>программы-детекторы</a:t>
            </a:r>
          </a:p>
          <a:p>
            <a:pPr algn="ctr">
              <a:buClr>
                <a:srgbClr val="249457"/>
              </a:buClr>
              <a:buFont typeface="Wingdings" pitchFamily="2" charset="2"/>
              <a:buChar char="Ø"/>
            </a:pPr>
            <a:r>
              <a:rPr lang="ru-RU" smtClean="0"/>
              <a:t>программы-доктора</a:t>
            </a:r>
          </a:p>
          <a:p>
            <a:pPr algn="ctr">
              <a:buClr>
                <a:srgbClr val="249457"/>
              </a:buClr>
              <a:buFont typeface="Wingdings" pitchFamily="2" charset="2"/>
              <a:buChar char="Ø"/>
            </a:pPr>
            <a:r>
              <a:rPr lang="ru-RU" smtClean="0"/>
              <a:t>программы-ревизоры</a:t>
            </a:r>
          </a:p>
          <a:p>
            <a:pPr algn="ctr">
              <a:buClr>
                <a:srgbClr val="249457"/>
              </a:buClr>
              <a:buFont typeface="Wingdings" pitchFamily="2" charset="2"/>
              <a:buChar char="Ø"/>
            </a:pPr>
            <a:r>
              <a:rPr lang="ru-RU" smtClean="0"/>
              <a:t>программы-фильтры</a:t>
            </a:r>
          </a:p>
          <a:p>
            <a:pPr algn="ctr">
              <a:buClr>
                <a:srgbClr val="249457"/>
              </a:buClr>
              <a:buFont typeface="Wingdings" pitchFamily="2" charset="2"/>
              <a:buChar char="Ø"/>
            </a:pPr>
            <a:r>
              <a:rPr lang="ru-RU" smtClean="0"/>
              <a:t>программы-вакцины</a:t>
            </a:r>
          </a:p>
        </p:txBody>
      </p:sp>
      <p:pic>
        <p:nvPicPr>
          <p:cNvPr id="1536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789363"/>
            <a:ext cx="2709863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4"/>
          <p:cNvPicPr>
            <a:picLocks noChangeAspect="1"/>
          </p:cNvPicPr>
          <p:nvPr/>
        </p:nvPicPr>
        <p:blipFill>
          <a:blip r:embed="rId3"/>
          <a:srcRect l="8932" t="22018" r="11630"/>
          <a:stretch>
            <a:fillRect/>
          </a:stretch>
        </p:blipFill>
        <p:spPr bwMode="auto">
          <a:xfrm rot="1989521">
            <a:off x="250825" y="4437063"/>
            <a:ext cx="29606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3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Программы-детекторы</a:t>
            </a:r>
          </a:p>
        </p:txBody>
      </p:sp>
      <p:sp>
        <p:nvSpPr>
          <p:cNvPr id="16386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Rage Italic"/>
              <a:buNone/>
            </a:pPr>
            <a:r>
              <a:rPr lang="ru-RU" smtClean="0"/>
              <a:t>обеспечивают поиск и обнаружение вирусов в оперативной памяти и на внешних носителях, и при обнаружении выдают соответствующее сообщение.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3644900"/>
            <a:ext cx="378301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163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Программы-доктора (фаги)</a:t>
            </a:r>
          </a:p>
        </p:txBody>
      </p:sp>
      <p:sp>
        <p:nvSpPr>
          <p:cNvPr id="17410" name="Объект 1"/>
          <p:cNvSpPr>
            <a:spLocks noGrp="1"/>
          </p:cNvSpPr>
          <p:nvPr>
            <p:ph idx="1"/>
          </p:nvPr>
        </p:nvSpPr>
        <p:spPr>
          <a:xfrm>
            <a:off x="539750" y="2276475"/>
            <a:ext cx="4708525" cy="3960813"/>
          </a:xfrm>
        </p:spPr>
        <p:txBody>
          <a:bodyPr/>
          <a:lstStyle/>
          <a:p>
            <a:pPr marL="0" indent="0">
              <a:buFont typeface="Rage Italic"/>
              <a:buNone/>
            </a:pPr>
            <a:r>
              <a:rPr lang="ru-RU" smtClean="0"/>
              <a:t>не только находят зараженные вирусами файлы, но и "лечат" их, т.е. удаляют из файла тело программы вируса, возвращая файлы в исходное состояние. В начале своей работы фаги ищут вирусы в оперативной памяти, уничтожая их, и только затем переходят к "лечению" файлов. </a:t>
            </a:r>
          </a:p>
          <a:p>
            <a:pPr marL="0" indent="0">
              <a:buFont typeface="Rage Italic"/>
              <a:buNone/>
            </a:pPr>
            <a:endParaRPr 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2997200"/>
            <a:ext cx="2497137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Программы-ревизоры</a:t>
            </a:r>
          </a:p>
        </p:txBody>
      </p:sp>
      <p:sp>
        <p:nvSpPr>
          <p:cNvPr id="18434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Rage Italic"/>
              <a:buNone/>
            </a:pPr>
            <a:r>
              <a:rPr lang="ru-RU" smtClean="0"/>
              <a:t>относятся к самым надежным средствам защиты от вирусов. Ревизоры запоминают исходное состояние программ и каталогов тогда, когда компьютер не заражен вирусом, а затем периодически сравнивают текущее состояние с исходным.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508104" y="4149080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1"/>
      <p:bldP spid="1843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TC101790492[[fn=Тетрадь для рисования]]</Template>
  <TotalTime>652</TotalTime>
  <Words>346</Words>
  <Application>Microsoft Office PowerPoint</Application>
  <PresentationFormat>Экран (4:3)</PresentationFormat>
  <Paragraphs>42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Cambria</vt:lpstr>
      <vt:lpstr>Arial</vt:lpstr>
      <vt:lpstr>Rage Italic</vt:lpstr>
      <vt:lpstr>Calibri</vt:lpstr>
      <vt:lpstr>Wingdings</vt:lpstr>
      <vt:lpstr>Sketchbook</vt:lpstr>
      <vt:lpstr>Sketchbook</vt:lpstr>
      <vt:lpstr>Sketchbook</vt:lpstr>
      <vt:lpstr>Sketchbook</vt:lpstr>
      <vt:lpstr>Антивирусы</vt:lpstr>
      <vt:lpstr>Антивирусы</vt:lpstr>
      <vt:lpstr>История</vt:lpstr>
      <vt:lpstr>Слайд 4</vt:lpstr>
      <vt:lpstr>Слайд 5</vt:lpstr>
      <vt:lpstr>Классификация антивирусов</vt:lpstr>
      <vt:lpstr>Программы-детекторы</vt:lpstr>
      <vt:lpstr>Программы-доктора (фаги)</vt:lpstr>
      <vt:lpstr>Программы-ревизоры</vt:lpstr>
      <vt:lpstr>Программы-фильтры</vt:lpstr>
      <vt:lpstr>Программы-вакцины</vt:lpstr>
      <vt:lpstr>Как защититься от вирусов?</vt:lpstr>
      <vt:lpstr>правила антивирусной защиты компьютера</vt:lpstr>
      <vt:lpstr>Популярные антивирусы</vt:lpstr>
      <vt:lpstr>Лучшие бесплатные</vt:lpstr>
      <vt:lpstr>Спасибо за внимание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Антивирусы</dc:title>
  <dc:creator>Roman Zhukov</dc:creator>
  <cp:lastModifiedBy>Liza</cp:lastModifiedBy>
  <cp:revision>20</cp:revision>
  <dcterms:created xsi:type="dcterms:W3CDTF">2012-12-10T14:26:00Z</dcterms:created>
  <dcterms:modified xsi:type="dcterms:W3CDTF">2012-12-12T18:00:31Z</dcterms:modified>
</cp:coreProperties>
</file>