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9C6F3E-A5F7-4831-A35C-3DA495B5745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385596-EE22-4351-BB5C-B26060F6C24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1"/>
            <a:ext cx="9144000" cy="1143008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Fast Food in Deutschland</a:t>
            </a:r>
            <a:r>
              <a:rPr lang="en-US" sz="7300" b="1" dirty="0" smtClean="0">
                <a:solidFill>
                  <a:srgbClr val="FF0000"/>
                </a:solidFill>
              </a:rPr>
              <a:t/>
            </a:r>
            <a:br>
              <a:rPr lang="en-US" sz="7300" b="1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6" name="Содержимое 3" descr="Любителям фастфуда посвящается фото 11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381501" y="1714488"/>
            <a:ext cx="47625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Любителям фастфуда посвящается фото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00241"/>
            <a:ext cx="4572000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Fast food hat was </a:t>
            </a:r>
            <a:r>
              <a:rPr lang="en-US" sz="1800" b="1" dirty="0" err="1" smtClean="0">
                <a:solidFill>
                  <a:srgbClr val="FF0000"/>
                </a:solidFill>
              </a:rPr>
              <a:t>damit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zu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tun</a:t>
            </a:r>
            <a:r>
              <a:rPr lang="en-US" sz="1800" b="1" dirty="0" smtClean="0">
                <a:solidFill>
                  <a:srgbClr val="FF0000"/>
                </a:solidFill>
              </a:rPr>
              <a:t>, </a:t>
            </a:r>
            <a:r>
              <a:rPr lang="en-US" sz="1800" b="1" dirty="0" err="1" smtClean="0">
                <a:solidFill>
                  <a:srgbClr val="FF0000"/>
                </a:solidFill>
              </a:rPr>
              <a:t>dass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der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Gast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es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wünscht</a:t>
            </a:r>
            <a:r>
              <a:rPr lang="en-US" sz="1800" b="1" dirty="0" smtClean="0">
                <a:solidFill>
                  <a:srgbClr val="FF0000"/>
                </a:solidFill>
              </a:rPr>
              <a:t>, </a:t>
            </a:r>
            <a:r>
              <a:rPr lang="en-US" sz="1800" b="1" dirty="0" err="1" smtClean="0">
                <a:solidFill>
                  <a:srgbClr val="FF0000"/>
                </a:solidFill>
              </a:rPr>
              <a:t>relativ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schnell</a:t>
            </a:r>
            <a:r>
              <a:rPr lang="en-US" sz="1800" b="1" dirty="0" smtClean="0">
                <a:solidFill>
                  <a:srgbClr val="FF0000"/>
                </a:solidFill>
              </a:rPr>
              <a:t> und </a:t>
            </a:r>
            <a:r>
              <a:rPr lang="en-US" sz="1800" b="1" dirty="0" err="1" smtClean="0">
                <a:solidFill>
                  <a:srgbClr val="FF0000"/>
                </a:solidFill>
              </a:rPr>
              <a:t>zügig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err="1" smtClean="0">
                <a:solidFill>
                  <a:srgbClr val="FF0000"/>
                </a:solidFill>
              </a:rPr>
              <a:t>dort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letztendlich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technisiert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gesagt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abgewickelt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zu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werden</a:t>
            </a:r>
            <a:r>
              <a:rPr lang="en-US" sz="1800" b="1" dirty="0" smtClean="0">
                <a:solidFill>
                  <a:srgbClr val="FF0000"/>
                </a:solidFill>
              </a:rPr>
              <a:t>, das </a:t>
            </a:r>
            <a:r>
              <a:rPr lang="en-US" sz="1800" b="1" dirty="0" err="1" smtClean="0">
                <a:solidFill>
                  <a:srgbClr val="FF0000"/>
                </a:solidFill>
              </a:rPr>
              <a:t>heißt</a:t>
            </a:r>
            <a:r>
              <a:rPr lang="en-US" sz="1800" b="1" dirty="0" smtClean="0">
                <a:solidFill>
                  <a:srgbClr val="FF0000"/>
                </a:solidFill>
              </a:rPr>
              <a:t>, die </a:t>
            </a:r>
            <a:r>
              <a:rPr lang="en-US" sz="1800" b="1" dirty="0" err="1" smtClean="0">
                <a:solidFill>
                  <a:srgbClr val="FF0000"/>
                </a:solidFill>
              </a:rPr>
              <a:t>Bestellung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err="1" smtClean="0">
                <a:solidFill>
                  <a:srgbClr val="FF0000"/>
                </a:solidFill>
              </a:rPr>
              <a:t>aufgegeben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wird</a:t>
            </a:r>
            <a:r>
              <a:rPr lang="en-US" sz="1800" b="1" dirty="0" smtClean="0">
                <a:solidFill>
                  <a:srgbClr val="FF0000"/>
                </a:solidFill>
              </a:rPr>
              <a:t>, </a:t>
            </a:r>
            <a:r>
              <a:rPr lang="en-US" sz="1800" b="1" dirty="0" err="1" smtClean="0">
                <a:solidFill>
                  <a:srgbClr val="FF0000"/>
                </a:solidFill>
              </a:rPr>
              <a:t>letztlich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bezahlt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wird</a:t>
            </a:r>
            <a:r>
              <a:rPr lang="en-US" sz="1800" b="1" dirty="0" smtClean="0">
                <a:solidFill>
                  <a:srgbClr val="FF0000"/>
                </a:solidFill>
              </a:rPr>
              <a:t> und </a:t>
            </a:r>
            <a:r>
              <a:rPr lang="en-US" sz="1800" b="1" dirty="0" err="1" smtClean="0">
                <a:solidFill>
                  <a:srgbClr val="FF0000"/>
                </a:solidFill>
              </a:rPr>
              <a:t>natürlich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dann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auch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der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Verzehr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relativ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err="1" smtClean="0">
                <a:solidFill>
                  <a:srgbClr val="FF0000"/>
                </a:solidFill>
              </a:rPr>
              <a:t>schnell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entweder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vor</a:t>
            </a:r>
            <a:r>
              <a:rPr lang="en-US" sz="1800" b="1" dirty="0" smtClean="0">
                <a:solidFill>
                  <a:srgbClr val="FF0000"/>
                </a:solidFill>
              </a:rPr>
              <a:t> Ort </a:t>
            </a:r>
            <a:r>
              <a:rPr lang="en-US" sz="1800" b="1" dirty="0" err="1" smtClean="0">
                <a:solidFill>
                  <a:srgbClr val="FF0000"/>
                </a:solidFill>
              </a:rPr>
              <a:t>passiert</a:t>
            </a:r>
            <a:r>
              <a:rPr lang="en-US" sz="1800" b="1" dirty="0" smtClean="0">
                <a:solidFill>
                  <a:srgbClr val="FF0000"/>
                </a:solidFill>
              </a:rPr>
              <a:t>, </a:t>
            </a:r>
            <a:r>
              <a:rPr lang="en-US" sz="1800" b="1" dirty="0" err="1" smtClean="0">
                <a:solidFill>
                  <a:srgbClr val="FF0000"/>
                </a:solidFill>
              </a:rPr>
              <a:t>oder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auch</a:t>
            </a:r>
            <a:r>
              <a:rPr lang="en-US" sz="1800" b="1" dirty="0" smtClean="0">
                <a:solidFill>
                  <a:srgbClr val="FF0000"/>
                </a:solidFill>
              </a:rPr>
              <a:t> auf </a:t>
            </a:r>
            <a:r>
              <a:rPr lang="en-US" sz="1800" b="1" dirty="0" err="1" smtClean="0">
                <a:solidFill>
                  <a:srgbClr val="FF0000"/>
                </a:solidFill>
              </a:rPr>
              <a:t>der</a:t>
            </a:r>
            <a:r>
              <a:rPr lang="en-US" sz="1800" b="1" dirty="0" smtClean="0">
                <a:solidFill>
                  <a:srgbClr val="FF0000"/>
                </a:solidFill>
              </a:rPr>
              <a:t> Hand, </a:t>
            </a:r>
            <a:r>
              <a:rPr lang="en-US" sz="1800" b="1" dirty="0" err="1" smtClean="0">
                <a:solidFill>
                  <a:srgbClr val="FF0000"/>
                </a:solidFill>
              </a:rPr>
              <a:t>über</a:t>
            </a:r>
            <a:r>
              <a:rPr lang="en-US" sz="1800" b="1" dirty="0" smtClean="0">
                <a:solidFill>
                  <a:srgbClr val="FF0000"/>
                </a:solidFill>
              </a:rPr>
              <a:t> die </a:t>
            </a:r>
            <a:r>
              <a:rPr lang="en-US" sz="1800" b="1" dirty="0" err="1" smtClean="0">
                <a:solidFill>
                  <a:srgbClr val="FF0000"/>
                </a:solidFill>
              </a:rPr>
              <a:t>Straße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oder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err="1" smtClean="0">
                <a:solidFill>
                  <a:srgbClr val="FF0000"/>
                </a:solidFill>
              </a:rPr>
              <a:t>auch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mit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nach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Hause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genommen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wird</a:t>
            </a:r>
            <a:r>
              <a:rPr lang="en-US" sz="1800" b="1" dirty="0" smtClean="0">
                <a:solidFill>
                  <a:srgbClr val="FF0000"/>
                </a:solidFill>
              </a:rPr>
              <a:t>."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err="1" smtClean="0">
                <a:solidFill>
                  <a:srgbClr val="FF0000"/>
                </a:solidFill>
              </a:rPr>
              <a:t>Selbst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der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Fachmann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vom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Deutschen</a:t>
            </a:r>
            <a:r>
              <a:rPr lang="en-US" sz="1800" b="1" dirty="0" smtClean="0">
                <a:solidFill>
                  <a:srgbClr val="FF0000"/>
                </a:solidFill>
              </a:rPr>
              <a:t> Hotel- und </a:t>
            </a:r>
            <a:r>
              <a:rPr lang="en-US" sz="1800" b="1" dirty="0" err="1" smtClean="0">
                <a:solidFill>
                  <a:srgbClr val="FF0000"/>
                </a:solidFill>
              </a:rPr>
              <a:t>Gaststättenverband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Nordrhein</a:t>
            </a:r>
            <a:r>
              <a:rPr lang="en-US" sz="1800" b="1" dirty="0" smtClean="0">
                <a:solidFill>
                  <a:srgbClr val="FF0000"/>
                </a:solidFill>
              </a:rPr>
              <a:t> in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Köln tut </a:t>
            </a:r>
            <a:r>
              <a:rPr lang="en-US" sz="1800" b="1" dirty="0" err="1" smtClean="0">
                <a:solidFill>
                  <a:srgbClr val="FF0000"/>
                </a:solidFill>
              </a:rPr>
              <a:t>sich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schwer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damit</a:t>
            </a:r>
            <a:r>
              <a:rPr lang="en-US" sz="1800" b="1" dirty="0" smtClean="0">
                <a:solidFill>
                  <a:srgbClr val="FF0000"/>
                </a:solidFill>
              </a:rPr>
              <a:t>, Fast Food </a:t>
            </a:r>
            <a:r>
              <a:rPr lang="en-US" sz="1800" b="1" dirty="0" err="1" smtClean="0">
                <a:solidFill>
                  <a:srgbClr val="FF0000"/>
                </a:solidFill>
              </a:rPr>
              <a:t>zu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definieren</a:t>
            </a:r>
            <a:r>
              <a:rPr lang="en-US" sz="1800" b="1" dirty="0" smtClean="0">
                <a:solidFill>
                  <a:srgbClr val="FF0000"/>
                </a:solidFill>
              </a:rPr>
              <a:t>. "</a:t>
            </a:r>
            <a:r>
              <a:rPr lang="en-US" sz="1800" b="1" dirty="0" err="1" smtClean="0">
                <a:solidFill>
                  <a:srgbClr val="FF0000"/>
                </a:solidFill>
              </a:rPr>
              <a:t>Schnelles</a:t>
            </a:r>
            <a:r>
              <a:rPr lang="en-US" sz="1800" b="1" dirty="0" smtClean="0">
                <a:solidFill>
                  <a:srgbClr val="FF0000"/>
                </a:solidFill>
              </a:rPr>
              <a:t> Essen" - </a:t>
            </a:r>
            <a:r>
              <a:rPr lang="en-US" sz="1800" b="1" dirty="0" err="1" smtClean="0">
                <a:solidFill>
                  <a:srgbClr val="FF0000"/>
                </a:solidFill>
              </a:rPr>
              <a:t>wie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es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err="1" smtClean="0">
                <a:solidFill>
                  <a:srgbClr val="FF0000"/>
                </a:solidFill>
              </a:rPr>
              <a:t>wörtlich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übersetzt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heißt</a:t>
            </a:r>
            <a:r>
              <a:rPr lang="en-US" sz="1800" b="1" dirty="0" smtClean="0">
                <a:solidFill>
                  <a:srgbClr val="FF0000"/>
                </a:solidFill>
              </a:rPr>
              <a:t> - </a:t>
            </a:r>
            <a:r>
              <a:rPr lang="en-US" sz="1800" b="1" dirty="0" err="1" smtClean="0">
                <a:solidFill>
                  <a:srgbClr val="FF0000"/>
                </a:solidFill>
              </a:rPr>
              <a:t>sagt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keiner</a:t>
            </a:r>
            <a:r>
              <a:rPr lang="en-US" sz="1800" b="1" dirty="0" smtClean="0">
                <a:solidFill>
                  <a:srgbClr val="FF0000"/>
                </a:solidFill>
              </a:rPr>
              <a:t>, </a:t>
            </a:r>
            <a:r>
              <a:rPr lang="en-US" sz="1800" b="1" dirty="0" err="1" smtClean="0">
                <a:solidFill>
                  <a:srgbClr val="FF0000"/>
                </a:solidFill>
              </a:rPr>
              <a:t>dafür</a:t>
            </a:r>
            <a:r>
              <a:rPr lang="en-US" sz="1800" b="1" dirty="0" smtClean="0">
                <a:solidFill>
                  <a:srgbClr val="FF0000"/>
                </a:solidFill>
              </a:rPr>
              <a:t> hat </a:t>
            </a:r>
            <a:r>
              <a:rPr lang="en-US" sz="1800" b="1" dirty="0" err="1" smtClean="0">
                <a:solidFill>
                  <a:srgbClr val="FF0000"/>
                </a:solidFill>
              </a:rPr>
              <a:t>sich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der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englische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Begriff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allgemein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err="1" smtClean="0">
                <a:solidFill>
                  <a:srgbClr val="FF0000"/>
                </a:solidFill>
              </a:rPr>
              <a:t>zu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sehr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eingebürgert</a:t>
            </a:r>
            <a:r>
              <a:rPr lang="en-US" sz="1800" b="1" dirty="0" smtClean="0">
                <a:solidFill>
                  <a:srgbClr val="FF0000"/>
                </a:solidFill>
              </a:rPr>
              <a:t> - </a:t>
            </a:r>
            <a:r>
              <a:rPr lang="en-US" sz="1800" b="1" dirty="0" err="1" smtClean="0">
                <a:solidFill>
                  <a:srgbClr val="FF0000"/>
                </a:solidFill>
              </a:rPr>
              <a:t>vor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allem</a:t>
            </a:r>
            <a:r>
              <a:rPr lang="en-US" sz="1800" b="1" dirty="0" smtClean="0">
                <a:solidFill>
                  <a:srgbClr val="FF0000"/>
                </a:solidFill>
              </a:rPr>
              <a:t> für das </a:t>
            </a:r>
            <a:r>
              <a:rPr lang="en-US" sz="1800" b="1" dirty="0" err="1" smtClean="0">
                <a:solidFill>
                  <a:srgbClr val="FF0000"/>
                </a:solidFill>
              </a:rPr>
              <a:t>Angebot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amerikanischer</a:t>
            </a:r>
            <a:r>
              <a:rPr lang="en-US" sz="1800" b="1" dirty="0" smtClean="0">
                <a:solidFill>
                  <a:srgbClr val="FF0000"/>
                </a:solidFill>
              </a:rPr>
              <a:t> Hamburger-</a:t>
            </a:r>
            <a:r>
              <a:rPr lang="en-US" sz="1800" b="1" dirty="0" err="1" smtClean="0">
                <a:solidFill>
                  <a:srgbClr val="FF0000"/>
                </a:solidFill>
              </a:rPr>
              <a:t>Ketten</a:t>
            </a:r>
            <a:r>
              <a:rPr lang="en-US" sz="1800" b="1" dirty="0" smtClean="0">
                <a:solidFill>
                  <a:srgbClr val="FF0000"/>
                </a:solidFill>
              </a:rPr>
              <a:t>,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err="1" smtClean="0">
                <a:solidFill>
                  <a:srgbClr val="FF0000"/>
                </a:solidFill>
              </a:rPr>
              <a:t>vom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BigMac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bis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zum</a:t>
            </a:r>
            <a:r>
              <a:rPr lang="en-US" sz="1800" b="1" dirty="0" smtClean="0">
                <a:solidFill>
                  <a:srgbClr val="FF0000"/>
                </a:solidFill>
              </a:rPr>
              <a:t> Whopper, von Chicken-Nuggets </a:t>
            </a:r>
            <a:r>
              <a:rPr lang="en-US" sz="1800" b="1" dirty="0" err="1" smtClean="0">
                <a:solidFill>
                  <a:srgbClr val="FF0000"/>
                </a:solidFill>
              </a:rPr>
              <a:t>bis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zum</a:t>
            </a:r>
            <a:r>
              <a:rPr lang="en-US" sz="1800" b="1" dirty="0" smtClean="0">
                <a:solidFill>
                  <a:srgbClr val="FF0000"/>
                </a:solidFill>
              </a:rPr>
              <a:t> Cheeseburger.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Für </a:t>
            </a:r>
            <a:r>
              <a:rPr lang="en-US" sz="1800" b="1" dirty="0" err="1" smtClean="0">
                <a:solidFill>
                  <a:srgbClr val="FF0000"/>
                </a:solidFill>
              </a:rPr>
              <a:t>Feinschmecker</a:t>
            </a:r>
            <a:r>
              <a:rPr lang="en-US" sz="1800" b="1" dirty="0" smtClean="0">
                <a:solidFill>
                  <a:srgbClr val="FF0000"/>
                </a:solidFill>
              </a:rPr>
              <a:t> und </a:t>
            </a:r>
            <a:r>
              <a:rPr lang="en-US" sz="1800" b="1" dirty="0" err="1" smtClean="0">
                <a:solidFill>
                  <a:srgbClr val="FF0000"/>
                </a:solidFill>
              </a:rPr>
              <a:t>Ernährungswissenschaftler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ist</a:t>
            </a:r>
            <a:r>
              <a:rPr lang="en-US" sz="1800" b="1" dirty="0" smtClean="0">
                <a:solidFill>
                  <a:srgbClr val="FF0000"/>
                </a:solidFill>
              </a:rPr>
              <a:t> Fast Food das </a:t>
            </a:r>
            <a:r>
              <a:rPr lang="en-US" sz="1800" b="1" dirty="0" err="1" smtClean="0">
                <a:solidFill>
                  <a:srgbClr val="FF0000"/>
                </a:solidFill>
              </a:rPr>
              <a:t>kulinarische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2"/>
            <a:ext cx="8929719" cy="357187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Feindbild</a:t>
            </a:r>
            <a:r>
              <a:rPr lang="en-US" sz="2000" dirty="0" smtClean="0"/>
              <a:t> </a:t>
            </a:r>
            <a:r>
              <a:rPr lang="en-US" sz="2000" dirty="0" err="1" smtClean="0"/>
              <a:t>schlechthin</a:t>
            </a:r>
            <a:r>
              <a:rPr lang="en-US" sz="2000" dirty="0" smtClean="0"/>
              <a:t> </a:t>
            </a:r>
            <a:r>
              <a:rPr lang="en-US" sz="2000" dirty="0" err="1" smtClean="0"/>
              <a:t>seit</a:t>
            </a:r>
            <a:r>
              <a:rPr lang="en-US" sz="2000" dirty="0" smtClean="0"/>
              <a:t> 1971 die </a:t>
            </a:r>
            <a:r>
              <a:rPr lang="en-US" sz="2000" dirty="0" err="1" smtClean="0"/>
              <a:t>erste</a:t>
            </a:r>
            <a:r>
              <a:rPr lang="en-US" sz="2000" dirty="0" smtClean="0"/>
              <a:t> McDonalds-</a:t>
            </a:r>
            <a:r>
              <a:rPr lang="en-US" sz="2000" dirty="0" err="1" smtClean="0"/>
              <a:t>Filiale</a:t>
            </a:r>
            <a:r>
              <a:rPr lang="en-US" sz="2000" dirty="0" smtClean="0"/>
              <a:t> in </a:t>
            </a:r>
            <a:r>
              <a:rPr lang="en-US" sz="2000" dirty="0" err="1" smtClean="0"/>
              <a:t>München</a:t>
            </a:r>
            <a:r>
              <a:rPr lang="en-US" sz="2000" dirty="0" smtClean="0"/>
              <a:t> </a:t>
            </a:r>
            <a:r>
              <a:rPr lang="en-US" sz="2000" dirty="0" err="1" smtClean="0"/>
              <a:t>eröffnet</a:t>
            </a:r>
            <a:endParaRPr lang="ru-RU" sz="2000" dirty="0" smtClean="0"/>
          </a:p>
          <a:p>
            <a:r>
              <a:rPr lang="en-US" sz="2000" dirty="0" err="1" smtClean="0"/>
              <a:t>wurde</a:t>
            </a:r>
            <a:r>
              <a:rPr lang="en-US" sz="2000" dirty="0" smtClean="0"/>
              <a:t>, </a:t>
            </a:r>
            <a:r>
              <a:rPr lang="en-US" sz="2000" dirty="0" err="1" smtClean="0"/>
              <a:t>aber</a:t>
            </a:r>
            <a:r>
              <a:rPr lang="en-US" sz="2000" dirty="0" smtClean="0"/>
              <a:t> die </a:t>
            </a:r>
            <a:r>
              <a:rPr lang="en-US" sz="2000" dirty="0" err="1" smtClean="0"/>
              <a:t>Deutschen</a:t>
            </a:r>
            <a:r>
              <a:rPr lang="en-US" sz="2000" dirty="0" smtClean="0"/>
              <a:t> </a:t>
            </a:r>
            <a:r>
              <a:rPr lang="en-US" sz="2000" dirty="0" err="1" smtClean="0"/>
              <a:t>mögen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offensichtlich</a:t>
            </a:r>
            <a:r>
              <a:rPr lang="en-US" sz="2000" dirty="0" smtClean="0"/>
              <a:t> </a:t>
            </a:r>
            <a:r>
              <a:rPr lang="en-US" sz="2000" dirty="0" err="1" smtClean="0"/>
              <a:t>massenhaft</a:t>
            </a:r>
            <a:r>
              <a:rPr lang="en-US" sz="2000" dirty="0" smtClean="0"/>
              <a:t> – </a:t>
            </a:r>
            <a:r>
              <a:rPr lang="en-US" sz="2000" dirty="0" err="1" smtClean="0"/>
              <a:t>im</a:t>
            </a:r>
            <a:r>
              <a:rPr lang="en-US" sz="2000" dirty="0" smtClean="0"/>
              <a:t> </a:t>
            </a:r>
            <a:r>
              <a:rPr lang="en-US" sz="2000" dirty="0" err="1" smtClean="0"/>
              <a:t>Jahr</a:t>
            </a:r>
            <a:r>
              <a:rPr lang="en-US" sz="2000" dirty="0" smtClean="0"/>
              <a:t> 2001</a:t>
            </a:r>
            <a:endParaRPr lang="ru-RU" sz="2000" dirty="0" smtClean="0"/>
          </a:p>
          <a:p>
            <a:r>
              <a:rPr lang="en-US" sz="2000" dirty="0" err="1" smtClean="0"/>
              <a:t>setzte</a:t>
            </a:r>
            <a:r>
              <a:rPr lang="en-US" sz="2000" dirty="0" smtClean="0"/>
              <a:t>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Branchenführer</a:t>
            </a:r>
            <a:r>
              <a:rPr lang="en-US" sz="2000" dirty="0" smtClean="0"/>
              <a:t> in </a:t>
            </a:r>
            <a:r>
              <a:rPr lang="en-US" sz="2000" dirty="0" err="1" smtClean="0"/>
              <a:t>seinen</a:t>
            </a:r>
            <a:r>
              <a:rPr lang="en-US" sz="2000" dirty="0" smtClean="0"/>
              <a:t> fast 1200 </a:t>
            </a:r>
            <a:r>
              <a:rPr lang="en-US" sz="2000" dirty="0" err="1" smtClean="0"/>
              <a:t>Filialen</a:t>
            </a:r>
            <a:r>
              <a:rPr lang="en-US" sz="2000" dirty="0" smtClean="0"/>
              <a:t> </a:t>
            </a:r>
            <a:r>
              <a:rPr lang="en-US" sz="2000" dirty="0" err="1" smtClean="0"/>
              <a:t>allein</a:t>
            </a:r>
            <a:r>
              <a:rPr lang="en-US" sz="2000" dirty="0" smtClean="0"/>
              <a:t> </a:t>
            </a:r>
            <a:r>
              <a:rPr lang="en-US" sz="2000" dirty="0" err="1" smtClean="0"/>
              <a:t>mehr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zwei</a:t>
            </a:r>
            <a:r>
              <a:rPr lang="en-US" sz="2000" dirty="0" smtClean="0"/>
              <a:t> </a:t>
            </a:r>
            <a:r>
              <a:rPr lang="en-US" sz="2000" dirty="0" err="1" smtClean="0"/>
              <a:t>Milliarden</a:t>
            </a:r>
            <a:endParaRPr lang="ru-RU" sz="2000" dirty="0" smtClean="0"/>
          </a:p>
          <a:p>
            <a:r>
              <a:rPr lang="en-US" sz="2000" dirty="0" smtClean="0"/>
              <a:t>Euro um. </a:t>
            </a:r>
            <a:r>
              <a:rPr lang="en-US" sz="2000" dirty="0" err="1" smtClean="0"/>
              <a:t>Jeder</a:t>
            </a:r>
            <a:r>
              <a:rPr lang="en-US" sz="2000" dirty="0" smtClean="0"/>
              <a:t> Deutsche, so die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, </a:t>
            </a:r>
            <a:r>
              <a:rPr lang="en-US" sz="2000" dirty="0" err="1" smtClean="0"/>
              <a:t>speiste</a:t>
            </a:r>
            <a:r>
              <a:rPr lang="en-US" sz="2000" dirty="0" smtClean="0"/>
              <a:t> </a:t>
            </a:r>
            <a:r>
              <a:rPr lang="en-US" sz="2000" dirty="0" err="1" smtClean="0"/>
              <a:t>im</a:t>
            </a:r>
            <a:r>
              <a:rPr lang="en-US" sz="2000" dirty="0" smtClean="0"/>
              <a:t> </a:t>
            </a:r>
            <a:r>
              <a:rPr lang="en-US" sz="2000" dirty="0" err="1" smtClean="0"/>
              <a:t>vergangenen</a:t>
            </a:r>
            <a:r>
              <a:rPr lang="en-US" sz="2000" dirty="0" smtClean="0"/>
              <a:t> </a:t>
            </a:r>
            <a:r>
              <a:rPr lang="en-US" sz="2000" dirty="0" err="1" smtClean="0"/>
              <a:t>Jahr</a:t>
            </a:r>
            <a:r>
              <a:rPr lang="en-US" sz="2000" dirty="0" smtClean="0"/>
              <a:t> für 30 Euro</a:t>
            </a:r>
            <a:endParaRPr lang="ru-RU" sz="2000" dirty="0" smtClean="0"/>
          </a:p>
          <a:p>
            <a:r>
              <a:rPr lang="en-US" sz="2000" dirty="0" smtClean="0"/>
              <a:t>in den </a:t>
            </a:r>
            <a:r>
              <a:rPr lang="en-US" sz="2000" dirty="0" err="1" smtClean="0"/>
              <a:t>Filialen</a:t>
            </a:r>
            <a:r>
              <a:rPr lang="en-US" sz="2000" dirty="0" smtClean="0"/>
              <a:t> </a:t>
            </a:r>
            <a:r>
              <a:rPr lang="en-US" sz="2000" dirty="0" err="1" smtClean="0"/>
              <a:t>mit</a:t>
            </a:r>
            <a:r>
              <a:rPr lang="en-US" sz="2000" dirty="0" smtClean="0"/>
              <a:t> </a:t>
            </a:r>
            <a:r>
              <a:rPr lang="en-US" sz="2000" dirty="0" err="1" smtClean="0"/>
              <a:t>dem</a:t>
            </a:r>
            <a:r>
              <a:rPr lang="en-US" sz="2000" dirty="0" smtClean="0"/>
              <a:t> </a:t>
            </a:r>
            <a:r>
              <a:rPr lang="en-US" sz="2000" dirty="0" err="1" smtClean="0"/>
              <a:t>gelben</a:t>
            </a:r>
            <a:r>
              <a:rPr lang="en-US" sz="2000" dirty="0" smtClean="0"/>
              <a:t> M:</a:t>
            </a:r>
            <a:endParaRPr lang="ru-RU" sz="2000" dirty="0"/>
          </a:p>
        </p:txBody>
      </p:sp>
      <p:pic>
        <p:nvPicPr>
          <p:cNvPr id="4" name="Рисунок 3" descr="http://go1.imgsmail.ru/imgpreview?key=http%3A//logoblink.com/wp-content/uploads/2009/07/mac%5F8.jpg&amp;mb=imgdb_preview_170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8" y="2964642"/>
            <a:ext cx="4429124" cy="3893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4.imgsmail.ru/imgpreview?key=http%3A//fastfood.ocregister.com/files/2009/02/kfc.jpg&amp;mb=imgdb_preview_96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09" y="3214686"/>
            <a:ext cx="4000528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5" y="2"/>
            <a:ext cx="7467600" cy="3357562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</a:rPr>
              <a:t>Systemgastronomie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nennen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Fachleute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wie</a:t>
            </a:r>
            <a:r>
              <a:rPr lang="en-US" sz="2000" dirty="0" smtClean="0">
                <a:solidFill>
                  <a:srgbClr val="002060"/>
                </a:solidFill>
              </a:rPr>
              <a:t> Matthias </a:t>
            </a:r>
            <a:r>
              <a:rPr lang="en-US" sz="2000" dirty="0" err="1" smtClean="0">
                <a:solidFill>
                  <a:srgbClr val="002060"/>
                </a:solidFill>
              </a:rPr>
              <a:t>Johnen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vom</a:t>
            </a:r>
            <a:r>
              <a:rPr lang="en-US" sz="2000" dirty="0" smtClean="0">
                <a:solidFill>
                  <a:srgbClr val="002060"/>
                </a:solidFill>
              </a:rPr>
              <a:t> Hotel- und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sz="2000" dirty="0" err="1" smtClean="0">
                <a:solidFill>
                  <a:srgbClr val="002060"/>
                </a:solidFill>
              </a:rPr>
              <a:t>Gaststättenverband</a:t>
            </a:r>
            <a:r>
              <a:rPr lang="en-US" sz="2000" dirty="0" smtClean="0">
                <a:solidFill>
                  <a:srgbClr val="002060"/>
                </a:solidFill>
              </a:rPr>
              <a:t> das, was hinter </a:t>
            </a:r>
            <a:r>
              <a:rPr lang="en-US" sz="2000" dirty="0" err="1" smtClean="0">
                <a:solidFill>
                  <a:srgbClr val="002060"/>
                </a:solidFill>
              </a:rPr>
              <a:t>dem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industriell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produziertem</a:t>
            </a:r>
            <a:r>
              <a:rPr lang="en-US" sz="2000" dirty="0" smtClean="0">
                <a:solidFill>
                  <a:srgbClr val="002060"/>
                </a:solidFill>
              </a:rPr>
              <a:t> Fast Food </a:t>
            </a:r>
            <a:r>
              <a:rPr lang="en-US" sz="2000" dirty="0" err="1" smtClean="0">
                <a:solidFill>
                  <a:srgbClr val="002060"/>
                </a:solidFill>
              </a:rPr>
              <a:t>steckt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Das </a:t>
            </a:r>
            <a:r>
              <a:rPr lang="en-US" sz="2000" dirty="0" err="1" smtClean="0">
                <a:solidFill>
                  <a:srgbClr val="002060"/>
                </a:solidFill>
              </a:rPr>
              <a:t>sind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längst</a:t>
            </a:r>
            <a:r>
              <a:rPr lang="en-US" sz="2000" dirty="0" smtClean="0">
                <a:solidFill>
                  <a:srgbClr val="002060"/>
                </a:solidFill>
              </a:rPr>
              <a:t> nicht </a:t>
            </a:r>
            <a:r>
              <a:rPr lang="en-US" sz="2000" dirty="0" err="1" smtClean="0">
                <a:solidFill>
                  <a:srgbClr val="002060"/>
                </a:solidFill>
              </a:rPr>
              <a:t>nur</a:t>
            </a:r>
            <a:r>
              <a:rPr lang="en-US" sz="2000" dirty="0" smtClean="0">
                <a:solidFill>
                  <a:srgbClr val="002060"/>
                </a:solidFill>
              </a:rPr>
              <a:t> die </a:t>
            </a:r>
            <a:r>
              <a:rPr lang="en-US" sz="2000" dirty="0" err="1" smtClean="0">
                <a:solidFill>
                  <a:srgbClr val="002060"/>
                </a:solidFill>
              </a:rPr>
              <a:t>viel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zitierten</a:t>
            </a:r>
            <a:r>
              <a:rPr lang="en-US" sz="2000" dirty="0" smtClean="0">
                <a:solidFill>
                  <a:srgbClr val="002060"/>
                </a:solidFill>
              </a:rPr>
              <a:t> Hamburger </a:t>
            </a:r>
            <a:r>
              <a:rPr lang="en-US" sz="2000" dirty="0" err="1" smtClean="0">
                <a:solidFill>
                  <a:srgbClr val="002060"/>
                </a:solidFill>
              </a:rPr>
              <a:t>sondern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auch</a:t>
            </a:r>
            <a:r>
              <a:rPr lang="en-US" sz="2000" dirty="0" smtClean="0">
                <a:solidFill>
                  <a:srgbClr val="002060"/>
                </a:solidFill>
              </a:rPr>
              <a:t> die </a:t>
            </a:r>
            <a:r>
              <a:rPr lang="en-US" sz="2000" dirty="0" err="1" smtClean="0">
                <a:solidFill>
                  <a:srgbClr val="002060"/>
                </a:solidFill>
              </a:rPr>
              <a:t>massenhaft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sz="2000" dirty="0" err="1" smtClean="0">
                <a:solidFill>
                  <a:srgbClr val="002060"/>
                </a:solidFill>
              </a:rPr>
              <a:t>angebotene</a:t>
            </a:r>
            <a:r>
              <a:rPr lang="en-US" sz="2000" dirty="0" smtClean="0">
                <a:solidFill>
                  <a:srgbClr val="002060"/>
                </a:solidFill>
              </a:rPr>
              <a:t> Pizza, das </a:t>
            </a:r>
            <a:r>
              <a:rPr lang="en-US" sz="2000" dirty="0" err="1" smtClean="0">
                <a:solidFill>
                  <a:srgbClr val="002060"/>
                </a:solidFill>
              </a:rPr>
              <a:t>Fischbrötchen</a:t>
            </a:r>
            <a:r>
              <a:rPr lang="en-US" sz="2000" dirty="0" smtClean="0">
                <a:solidFill>
                  <a:srgbClr val="002060"/>
                </a:solidFill>
              </a:rPr>
              <a:t>, das </a:t>
            </a:r>
            <a:r>
              <a:rPr lang="en-US" sz="2000" dirty="0" err="1" smtClean="0">
                <a:solidFill>
                  <a:srgbClr val="002060"/>
                </a:solidFill>
              </a:rPr>
              <a:t>Grillhähnchen</a:t>
            </a:r>
            <a:r>
              <a:rPr lang="en-US" sz="2000" dirty="0" smtClean="0">
                <a:solidFill>
                  <a:srgbClr val="002060"/>
                </a:solidFill>
              </a:rPr>
              <a:t> und </a:t>
            </a:r>
            <a:r>
              <a:rPr lang="en-US" sz="2000" dirty="0" err="1" smtClean="0">
                <a:solidFill>
                  <a:srgbClr val="002060"/>
                </a:solidFill>
              </a:rPr>
              <a:t>vieles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mehr</a:t>
            </a:r>
            <a:r>
              <a:rPr lang="en-US" sz="2000" dirty="0" smtClean="0">
                <a:solidFill>
                  <a:srgbClr val="002060"/>
                </a:solidFill>
              </a:rPr>
              <a:t>. </a:t>
            </a:r>
            <a:r>
              <a:rPr lang="en-US" sz="2000" dirty="0" err="1" smtClean="0">
                <a:solidFill>
                  <a:srgbClr val="002060"/>
                </a:solidFill>
              </a:rPr>
              <a:t>Ein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sz="2000" dirty="0" err="1" smtClean="0">
                <a:solidFill>
                  <a:srgbClr val="002060"/>
                </a:solidFill>
              </a:rPr>
              <a:t>Wirtschaftssektor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mit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zweistelligen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Zuwachsraten</a:t>
            </a:r>
            <a:r>
              <a:rPr lang="en-US" sz="2000" dirty="0" smtClean="0">
                <a:solidFill>
                  <a:srgbClr val="002060"/>
                </a:solidFill>
              </a:rPr>
              <a:t> und </a:t>
            </a:r>
            <a:r>
              <a:rPr lang="en-US" sz="2000" dirty="0" err="1" smtClean="0">
                <a:solidFill>
                  <a:srgbClr val="002060"/>
                </a:solidFill>
              </a:rPr>
              <a:t>über</a:t>
            </a:r>
            <a:r>
              <a:rPr lang="en-US" sz="2000" dirty="0" smtClean="0">
                <a:solidFill>
                  <a:srgbClr val="002060"/>
                </a:solidFill>
              </a:rPr>
              <a:t> 100.000 </a:t>
            </a:r>
            <a:r>
              <a:rPr lang="en-US" sz="2000" dirty="0" err="1" smtClean="0">
                <a:solidFill>
                  <a:srgbClr val="002060"/>
                </a:solidFill>
              </a:rPr>
              <a:t>Beschäftigten</a:t>
            </a:r>
            <a:r>
              <a:rPr lang="en-US" sz="2000" dirty="0" smtClean="0">
                <a:solidFill>
                  <a:srgbClr val="002060"/>
                </a:solidFill>
              </a:rPr>
              <a:t>,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die 100 </a:t>
            </a:r>
            <a:r>
              <a:rPr lang="en-US" sz="2000" dirty="0" err="1" smtClean="0">
                <a:solidFill>
                  <a:srgbClr val="002060"/>
                </a:solidFill>
              </a:rPr>
              <a:t>größten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Betriebe</a:t>
            </a:r>
            <a:r>
              <a:rPr lang="en-US" sz="2000" dirty="0" smtClean="0">
                <a:solidFill>
                  <a:srgbClr val="002060"/>
                </a:solidFill>
              </a:rPr>
              <a:t> machen </a:t>
            </a:r>
            <a:r>
              <a:rPr lang="en-US" sz="2000" dirty="0" err="1" smtClean="0">
                <a:solidFill>
                  <a:srgbClr val="002060"/>
                </a:solidFill>
              </a:rPr>
              <a:t>allein</a:t>
            </a:r>
            <a:r>
              <a:rPr lang="en-US" sz="2000" dirty="0" smtClean="0">
                <a:solidFill>
                  <a:srgbClr val="002060"/>
                </a:solidFill>
              </a:rPr>
              <a:t> 20 </a:t>
            </a:r>
            <a:r>
              <a:rPr lang="en-US" sz="2000" dirty="0" err="1" smtClean="0">
                <a:solidFill>
                  <a:srgbClr val="002060"/>
                </a:solidFill>
              </a:rPr>
              <a:t>Prozent</a:t>
            </a:r>
            <a:r>
              <a:rPr lang="en-US" sz="2000" dirty="0" smtClean="0">
                <a:solidFill>
                  <a:srgbClr val="002060"/>
                </a:solidFill>
              </a:rPr>
              <a:t> des </a:t>
            </a:r>
            <a:r>
              <a:rPr lang="en-US" sz="2000" dirty="0" err="1" smtClean="0">
                <a:solidFill>
                  <a:srgbClr val="002060"/>
                </a:solidFill>
              </a:rPr>
              <a:t>gesamten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Umsatzes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der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sz="2000" dirty="0" err="1" smtClean="0">
                <a:solidFill>
                  <a:srgbClr val="002060"/>
                </a:solidFill>
              </a:rPr>
              <a:t>Gastronomie</a:t>
            </a:r>
            <a:r>
              <a:rPr lang="en-US" sz="2000" dirty="0" smtClean="0">
                <a:solidFill>
                  <a:srgbClr val="002060"/>
                </a:solidFill>
              </a:rPr>
              <a:t> in Deutschland </a:t>
            </a:r>
            <a:r>
              <a:rPr lang="en-US" sz="2000" dirty="0" err="1" smtClean="0">
                <a:solidFill>
                  <a:srgbClr val="002060"/>
                </a:solidFill>
              </a:rPr>
              <a:t>aus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sz="2000" dirty="0" err="1" smtClean="0">
                <a:solidFill>
                  <a:srgbClr val="002060"/>
                </a:solidFill>
              </a:rPr>
              <a:t>Daneben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versuchen</a:t>
            </a:r>
            <a:r>
              <a:rPr lang="en-US" sz="2000" dirty="0" smtClean="0">
                <a:solidFill>
                  <a:srgbClr val="002060"/>
                </a:solidFill>
              </a:rPr>
              <a:t> die </a:t>
            </a:r>
            <a:r>
              <a:rPr lang="en-US" sz="2000" dirty="0" err="1" smtClean="0">
                <a:solidFill>
                  <a:srgbClr val="002060"/>
                </a:solidFill>
              </a:rPr>
              <a:t>kleinen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Imbissbuden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ihre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Stellung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zu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behaupten</a:t>
            </a:r>
            <a:r>
              <a:rPr lang="en-US" sz="2000" dirty="0" smtClean="0">
                <a:solidFill>
                  <a:srgbClr val="002060"/>
                </a:solidFill>
              </a:rPr>
              <a:t> - </a:t>
            </a:r>
            <a:r>
              <a:rPr lang="en-US" sz="2000" dirty="0" err="1" smtClean="0">
                <a:solidFill>
                  <a:srgbClr val="002060"/>
                </a:solidFill>
              </a:rPr>
              <a:t>egal</a:t>
            </a:r>
            <a:r>
              <a:rPr lang="en-US" sz="2000" dirty="0" smtClean="0">
                <a:solidFill>
                  <a:srgbClr val="002060"/>
                </a:solidFill>
              </a:rPr>
              <a:t> ob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sz="2000" dirty="0" err="1" smtClean="0">
                <a:solidFill>
                  <a:srgbClr val="002060"/>
                </a:solidFill>
              </a:rPr>
              <a:t>als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türkischer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oder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griechischer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Familienbetrieb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mit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Döner</a:t>
            </a:r>
            <a:r>
              <a:rPr lang="en-US" sz="2000" dirty="0" smtClean="0">
                <a:solidFill>
                  <a:srgbClr val="002060"/>
                </a:solidFill>
              </a:rPr>
              <a:t>-Kebab und Gyros </a:t>
            </a:r>
            <a:r>
              <a:rPr lang="en-US" sz="2000" dirty="0" err="1" smtClean="0">
                <a:solidFill>
                  <a:srgbClr val="002060"/>
                </a:solidFill>
              </a:rPr>
              <a:t>oder</a:t>
            </a:r>
            <a:r>
              <a:rPr lang="en-US" sz="2000" dirty="0" smtClean="0">
                <a:solidFill>
                  <a:srgbClr val="002060"/>
                </a:solidFill>
              </a:rPr>
              <a:t> die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sz="2000" dirty="0" err="1" smtClean="0">
                <a:solidFill>
                  <a:srgbClr val="002060"/>
                </a:solidFill>
              </a:rPr>
              <a:t>deutschen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Klassiker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mit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Currywurst</a:t>
            </a:r>
            <a:r>
              <a:rPr lang="en-US" sz="2000" dirty="0" smtClean="0">
                <a:solidFill>
                  <a:srgbClr val="002060"/>
                </a:solidFill>
              </a:rPr>
              <a:t> und </a:t>
            </a:r>
            <a:r>
              <a:rPr lang="en-US" sz="2000" dirty="0" err="1" smtClean="0">
                <a:solidFill>
                  <a:srgbClr val="002060"/>
                </a:solidFill>
              </a:rPr>
              <a:t>Fritten</a:t>
            </a:r>
            <a:r>
              <a:rPr lang="en-US" sz="2000" dirty="0" smtClean="0">
                <a:solidFill>
                  <a:srgbClr val="002060"/>
                </a:solidFill>
              </a:rPr>
              <a:t> und </a:t>
            </a:r>
            <a:r>
              <a:rPr lang="en-US" sz="2000" dirty="0" err="1" smtClean="0">
                <a:solidFill>
                  <a:srgbClr val="002060"/>
                </a:solidFill>
              </a:rPr>
              <a:t>Kotelett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mit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Kartoffelsalat</a:t>
            </a:r>
            <a:r>
              <a:rPr lang="en-US" sz="2000" dirty="0" smtClean="0">
                <a:solidFill>
                  <a:srgbClr val="002060"/>
                </a:solidFill>
              </a:rPr>
              <a:t>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Ernährungswissenschaftler</a:t>
            </a:r>
            <a:r>
              <a:rPr lang="en-US" dirty="0" smtClean="0"/>
              <a:t> Professor Volker </a:t>
            </a:r>
            <a:r>
              <a:rPr lang="en-US" dirty="0" err="1" smtClean="0"/>
              <a:t>Pudel</a:t>
            </a:r>
            <a:r>
              <a:rPr lang="en-US" dirty="0" smtClean="0"/>
              <a:t> von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Göttingen</a:t>
            </a:r>
            <a:endParaRPr lang="ru-RU" dirty="0" smtClean="0"/>
          </a:p>
          <a:p>
            <a:r>
              <a:rPr lang="en-US" dirty="0" err="1" smtClean="0"/>
              <a:t>ortet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die gut </a:t>
            </a:r>
            <a:r>
              <a:rPr lang="en-US" dirty="0" err="1" smtClean="0"/>
              <a:t>betuchte</a:t>
            </a:r>
            <a:r>
              <a:rPr lang="en-US" dirty="0" smtClean="0"/>
              <a:t> </a:t>
            </a:r>
            <a:r>
              <a:rPr lang="en-US" dirty="0" err="1" smtClean="0"/>
              <a:t>Klientel</a:t>
            </a:r>
            <a:r>
              <a:rPr lang="en-US" dirty="0" smtClean="0"/>
              <a:t> nicht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an den </a:t>
            </a:r>
            <a:r>
              <a:rPr lang="en-US" dirty="0" err="1" smtClean="0"/>
              <a:t>Edel-Imbißbuden</a:t>
            </a:r>
            <a:r>
              <a:rPr lang="en-US" dirty="0" smtClean="0"/>
              <a:t> – </a:t>
            </a:r>
            <a:r>
              <a:rPr lang="en-US" dirty="0" err="1" smtClean="0"/>
              <a:t>ganz</a:t>
            </a:r>
            <a:endParaRPr lang="ru-RU" dirty="0" smtClean="0"/>
          </a:p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Motto "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Fritteuse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Schnellesser</a:t>
            </a:r>
            <a:r>
              <a:rPr lang="en-US" dirty="0" smtClean="0"/>
              <a:t> </a:t>
            </a:r>
            <a:r>
              <a:rPr lang="en-US" dirty="0" err="1" smtClean="0"/>
              <a:t>gleich</a:t>
            </a:r>
            <a:r>
              <a:rPr lang="en-US" dirty="0" smtClean="0"/>
              <a:t>":</a:t>
            </a:r>
            <a:endParaRPr lang="ru-RU" dirty="0" smtClean="0"/>
          </a:p>
          <a:p>
            <a:r>
              <a:rPr lang="en-US" dirty="0" smtClean="0"/>
              <a:t>"</a:t>
            </a:r>
            <a:r>
              <a:rPr lang="en-US" dirty="0" err="1" smtClean="0"/>
              <a:t>Früher</a:t>
            </a:r>
            <a:r>
              <a:rPr lang="en-US" dirty="0" smtClean="0"/>
              <a:t> war </a:t>
            </a:r>
            <a:r>
              <a:rPr lang="en-US" dirty="0" err="1" smtClean="0"/>
              <a:t>es</a:t>
            </a:r>
            <a:r>
              <a:rPr lang="en-US" dirty="0" smtClean="0"/>
              <a:t> mal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einfacher</a:t>
            </a:r>
            <a:r>
              <a:rPr lang="en-US" dirty="0" smtClean="0"/>
              <a:t>, 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bestimmte</a:t>
            </a:r>
            <a:r>
              <a:rPr lang="en-US" dirty="0" smtClean="0"/>
              <a:t> </a:t>
            </a:r>
            <a:r>
              <a:rPr lang="en-US" dirty="0" err="1" smtClean="0"/>
              <a:t>Zigarettenmarke</a:t>
            </a:r>
            <a:r>
              <a:rPr lang="en-US" dirty="0" smtClean="0"/>
              <a:t> </a:t>
            </a:r>
            <a:r>
              <a:rPr lang="en-US" dirty="0" err="1" smtClean="0"/>
              <a:t>rauchte</a:t>
            </a:r>
            <a:r>
              <a:rPr lang="en-US" dirty="0" smtClean="0"/>
              <a:t>, das</a:t>
            </a:r>
            <a:endParaRPr lang="ru-RU" dirty="0" smtClean="0"/>
          </a:p>
          <a:p>
            <a:r>
              <a:rPr lang="en-US" dirty="0" smtClean="0"/>
              <a:t>war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Arbeiter</a:t>
            </a:r>
            <a:r>
              <a:rPr lang="en-US" dirty="0" smtClean="0"/>
              <a:t>, 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Spätlesewein</a:t>
            </a:r>
            <a:r>
              <a:rPr lang="en-US" dirty="0" smtClean="0"/>
              <a:t> </a:t>
            </a:r>
            <a:r>
              <a:rPr lang="en-US" dirty="0" err="1" smtClean="0"/>
              <a:t>trank</a:t>
            </a:r>
            <a:r>
              <a:rPr lang="en-US" dirty="0" smtClean="0"/>
              <a:t>, das war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Akademiker</a:t>
            </a:r>
            <a:r>
              <a:rPr lang="en-US" dirty="0" smtClean="0"/>
              <a:t>, das hat </a:t>
            </a:r>
            <a:r>
              <a:rPr lang="en-US" dirty="0" err="1" smtClean="0"/>
              <a:t>sich</a:t>
            </a:r>
            <a:endParaRPr lang="ru-RU" dirty="0" smtClean="0"/>
          </a:p>
          <a:p>
            <a:r>
              <a:rPr lang="en-US" dirty="0" err="1" smtClean="0"/>
              <a:t>durch</a:t>
            </a:r>
            <a:r>
              <a:rPr lang="en-US" dirty="0" smtClean="0"/>
              <a:t> die </a:t>
            </a:r>
            <a:r>
              <a:rPr lang="en-US" dirty="0" err="1" smtClean="0"/>
              <a:t>Bevölkerungsgruppen</a:t>
            </a:r>
            <a:r>
              <a:rPr lang="en-US" dirty="0" smtClean="0"/>
              <a:t> </a:t>
            </a:r>
            <a:r>
              <a:rPr lang="en-US" dirty="0" err="1" smtClean="0"/>
              <a:t>hindurch</a:t>
            </a:r>
            <a:r>
              <a:rPr lang="en-US" dirty="0" smtClean="0"/>
              <a:t> total </a:t>
            </a:r>
            <a:r>
              <a:rPr lang="en-US" dirty="0" err="1" smtClean="0"/>
              <a:t>verschoben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man an den</a:t>
            </a:r>
            <a:r>
              <a:rPr lang="ru-RU" dirty="0" smtClean="0"/>
              <a:t> </a:t>
            </a:r>
          </a:p>
          <a:p>
            <a:r>
              <a:rPr lang="en-US" dirty="0" err="1" smtClean="0"/>
              <a:t>Konsumgewohnheiten</a:t>
            </a:r>
            <a:r>
              <a:rPr lang="en-US" dirty="0" smtClean="0"/>
              <a:t> nicht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feststellen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welcher</a:t>
            </a:r>
            <a:r>
              <a:rPr lang="en-US" dirty="0" smtClean="0"/>
              <a:t> </a:t>
            </a:r>
            <a:r>
              <a:rPr lang="en-US" dirty="0" err="1" smtClean="0"/>
              <a:t>Zielgruppe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endParaRPr lang="ru-RU" dirty="0" smtClean="0"/>
          </a:p>
          <a:p>
            <a:r>
              <a:rPr lang="en-US" dirty="0" err="1" smtClean="0"/>
              <a:t>bestimmte</a:t>
            </a:r>
            <a:r>
              <a:rPr lang="en-US" dirty="0" smtClean="0"/>
              <a:t> Person </a:t>
            </a:r>
            <a:r>
              <a:rPr lang="en-US" dirty="0" err="1" smtClean="0"/>
              <a:t>gehört</a:t>
            </a:r>
            <a:r>
              <a:rPr lang="en-US" dirty="0" smtClean="0"/>
              <a:t>."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Rund</a:t>
            </a:r>
            <a:r>
              <a:rPr lang="en-US" dirty="0" smtClean="0"/>
              <a:t> 4 mal pro </a:t>
            </a:r>
            <a:r>
              <a:rPr lang="en-US" dirty="0" err="1" smtClean="0"/>
              <a:t>Woche</a:t>
            </a:r>
            <a:r>
              <a:rPr lang="en-US" dirty="0" smtClean="0"/>
              <a:t> gehen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</a:t>
            </a:r>
            <a:r>
              <a:rPr lang="en-US" dirty="0" err="1" smtClean="0"/>
              <a:t>auswärts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- </a:t>
            </a:r>
            <a:r>
              <a:rPr lang="en-US" dirty="0" err="1" smtClean="0"/>
              <a:t>gute</a:t>
            </a:r>
            <a:endParaRPr lang="ru-RU" dirty="0" smtClean="0"/>
          </a:p>
          <a:p>
            <a:r>
              <a:rPr lang="en-US" dirty="0" err="1" smtClean="0"/>
              <a:t>Aussichten</a:t>
            </a:r>
            <a:r>
              <a:rPr lang="en-US" dirty="0" smtClean="0"/>
              <a:t> für die Fast-Food-</a:t>
            </a:r>
            <a:r>
              <a:rPr lang="en-US" dirty="0" err="1" smtClean="0"/>
              <a:t>Anbieter</a:t>
            </a:r>
            <a:r>
              <a:rPr lang="en-US" dirty="0" smtClean="0"/>
              <a:t>, die </a:t>
            </a:r>
            <a:r>
              <a:rPr lang="en-US" dirty="0" err="1" smtClean="0"/>
              <a:t>auch</a:t>
            </a:r>
            <a:r>
              <a:rPr lang="en-US" dirty="0" smtClean="0"/>
              <a:t> in </a:t>
            </a:r>
            <a:r>
              <a:rPr lang="en-US" dirty="0" err="1" smtClean="0"/>
              <a:t>Zukunft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steigenden</a:t>
            </a:r>
            <a:r>
              <a:rPr lang="en-US" dirty="0" smtClean="0"/>
              <a:t> </a:t>
            </a:r>
            <a:r>
              <a:rPr lang="en-US" dirty="0" err="1" smtClean="0"/>
              <a:t>Umsätzen</a:t>
            </a:r>
            <a:endParaRPr lang="ru-RU" dirty="0" smtClean="0"/>
          </a:p>
          <a:p>
            <a:r>
              <a:rPr lang="en-US" dirty="0" err="1" smtClean="0"/>
              <a:t>rechnen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. </a:t>
            </a:r>
            <a:r>
              <a:rPr lang="en-US" dirty="0" err="1" smtClean="0"/>
              <a:t>Allein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</a:t>
            </a:r>
            <a:r>
              <a:rPr lang="en-US" dirty="0" err="1" smtClean="0"/>
              <a:t>deshalb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 die Lust am </a:t>
            </a:r>
            <a:r>
              <a:rPr lang="en-US" dirty="0" err="1" smtClean="0"/>
              <a:t>Selber-Kochen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endParaRPr lang="ru-RU" dirty="0" smtClean="0"/>
          </a:p>
          <a:p>
            <a:r>
              <a:rPr lang="en-US" dirty="0" err="1" smtClean="0"/>
              <a:t>weiter</a:t>
            </a:r>
            <a:r>
              <a:rPr lang="en-US" dirty="0" smtClean="0"/>
              <a:t> </a:t>
            </a:r>
            <a:r>
              <a:rPr lang="en-US" dirty="0" err="1" smtClean="0"/>
              <a:t>abnimmt</a:t>
            </a:r>
            <a:r>
              <a:rPr lang="en-US" dirty="0" smtClean="0"/>
              <a:t>. Fast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Drittel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Männer</a:t>
            </a:r>
            <a:r>
              <a:rPr lang="en-US" dirty="0" smtClean="0"/>
              <a:t> </a:t>
            </a:r>
            <a:r>
              <a:rPr lang="en-US" dirty="0" err="1" smtClean="0"/>
              <a:t>könnten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 nicht</a:t>
            </a:r>
            <a:endParaRPr lang="ru-RU" dirty="0" smtClean="0"/>
          </a:p>
          <a:p>
            <a:r>
              <a:rPr lang="en-US" dirty="0" err="1" smtClean="0"/>
              <a:t>einmal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Spiegelei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Pfanne</a:t>
            </a:r>
            <a:r>
              <a:rPr lang="en-US" dirty="0" smtClean="0"/>
              <a:t> </a:t>
            </a:r>
            <a:r>
              <a:rPr lang="en-US" dirty="0" err="1" smtClean="0"/>
              <a:t>braten</a:t>
            </a:r>
            <a:r>
              <a:rPr lang="en-US" dirty="0" smtClean="0"/>
              <a:t>, hat </a:t>
            </a:r>
            <a:r>
              <a:rPr lang="en-US" dirty="0" err="1" smtClean="0"/>
              <a:t>der</a:t>
            </a:r>
            <a:r>
              <a:rPr lang="en-US" dirty="0" smtClean="0"/>
              <a:t> Professor </a:t>
            </a:r>
            <a:r>
              <a:rPr lang="en-US" dirty="0" err="1" smtClean="0"/>
              <a:t>herausgefunden</a:t>
            </a:r>
            <a:r>
              <a:rPr lang="en-US" dirty="0" smtClean="0"/>
              <a:t>,</a:t>
            </a:r>
            <a:endParaRPr lang="ru-RU" dirty="0" smtClean="0"/>
          </a:p>
          <a:p>
            <a:r>
              <a:rPr lang="en-US" dirty="0" smtClean="0"/>
              <a:t>und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Hochrechnungen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die </a:t>
            </a:r>
            <a:r>
              <a:rPr lang="en-US" dirty="0" err="1" smtClean="0"/>
              <a:t>selbstgemachte</a:t>
            </a:r>
            <a:r>
              <a:rPr lang="en-US" dirty="0" smtClean="0"/>
              <a:t> </a:t>
            </a:r>
            <a:r>
              <a:rPr lang="en-US" dirty="0" err="1" smtClean="0"/>
              <a:t>Rinder</a:t>
            </a:r>
            <a:r>
              <a:rPr lang="en-US" dirty="0" smtClean="0"/>
              <a:t>-Roulade</a:t>
            </a:r>
            <a:endParaRPr lang="ru-RU" dirty="0" smtClean="0"/>
          </a:p>
          <a:p>
            <a:r>
              <a:rPr lang="en-US" dirty="0" err="1" smtClean="0"/>
              <a:t>spätestens</a:t>
            </a:r>
            <a:r>
              <a:rPr lang="en-US" dirty="0" smtClean="0"/>
              <a:t> in 20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ausgestorben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2.imgsmail.ru/imgpreview?key=http%3A//files.coloribus.com/files/adsarchive/part%5F651/6511055/file/fast-food-restaurant-big-chicken-small-25972.jpg&amp;mb=imgdb_preview_115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643183"/>
            <a:ext cx="3428992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1.imgsmail.ru/imgpreview?key=http%3A//www.kcalhealthyfastfood.com/images/slideshow/1.jpg&amp;mb=imgdb_preview_52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786058"/>
            <a:ext cx="4786314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o2.imgsmail.ru/imgpreview?key=http%3A//mp3musicmatrix.com/wp-content/uploads/2011/07/wpid-F%5FL%5FO%5F2011%5FFood%5FFor%5FThought.jpg&amp;mb=imgdb_preview_20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0"/>
            <a:ext cx="3714776" cy="247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go3.imgsmail.ru/imgpreview?key=http%3A//mp3musicmatrix.com/wp-content/uploads/2011/06/wpid-DJ%5FHazard%5F2011%5FFood%5FFight%5FProteus%5FVinyl%5F.jpg&amp;mb=imgdb_preview_20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714776" cy="261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487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Fast Food in Deutschland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Food in Deutschland  </dc:title>
  <dc:creator>User</dc:creator>
  <cp:lastModifiedBy>User</cp:lastModifiedBy>
  <cp:revision>5</cp:revision>
  <dcterms:created xsi:type="dcterms:W3CDTF">2013-11-12T15:45:45Z</dcterms:created>
  <dcterms:modified xsi:type="dcterms:W3CDTF">2013-11-12T16:33:55Z</dcterms:modified>
</cp:coreProperties>
</file>