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3" r:id="rId2"/>
    <p:sldId id="361" r:id="rId3"/>
    <p:sldId id="270" r:id="rId4"/>
    <p:sldId id="273" r:id="rId5"/>
    <p:sldId id="281" r:id="rId6"/>
    <p:sldId id="282" r:id="rId7"/>
    <p:sldId id="360" r:id="rId8"/>
    <p:sldId id="283" r:id="rId9"/>
    <p:sldId id="284" r:id="rId10"/>
    <p:sldId id="346" r:id="rId11"/>
    <p:sldId id="364" r:id="rId12"/>
    <p:sldId id="345" r:id="rId13"/>
    <p:sldId id="362" r:id="rId14"/>
    <p:sldId id="347" r:id="rId15"/>
    <p:sldId id="262" r:id="rId16"/>
    <p:sldId id="363" r:id="rId17"/>
    <p:sldId id="352" r:id="rId18"/>
    <p:sldId id="366" r:id="rId19"/>
    <p:sldId id="353" r:id="rId20"/>
    <p:sldId id="354" r:id="rId21"/>
    <p:sldId id="355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  <a:srgbClr val="FFFF00"/>
    <a:srgbClr val="800000"/>
    <a:srgbClr val="FF6600"/>
    <a:srgbClr val="3399FF"/>
    <a:srgbClr val="FF0000"/>
    <a:srgbClr val="006600"/>
    <a:srgbClr val="66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5997" autoAdjust="0"/>
  </p:normalViewPr>
  <p:slideViewPr>
    <p:cSldViewPr>
      <p:cViewPr>
        <p:scale>
          <a:sx n="68" d="100"/>
          <a:sy n="68" d="100"/>
        </p:scale>
        <p:origin x="-5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D6F6ACF-326F-487E-A6AD-71F7BE321B37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3919DCE-5002-4051-B419-ADC9588CA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dirty="0" smtClean="0"/>
              <a:t> Для того, щоб дисциплінувати, необхідно мати самодисципліну. Можливо, Вам колись доведеться відійти і почекати, поки Ви не заспокоїтесь. Якщо Ви гніваєтесь, то не можете спокійно і послідовно висловлювати свою любов. Тому, краще відкласти процес дисциплінарного впливу, ніж карати у гніві.</a:t>
            </a:r>
            <a:r>
              <a:rPr lang="ru-RU" dirty="0" smtClean="0"/>
              <a:t> </a:t>
            </a:r>
          </a:p>
          <a:p>
            <a:pPr eaLnBrk="1" hangingPunct="1"/>
            <a:r>
              <a:rPr lang="uk-UA" dirty="0" smtClean="0"/>
              <a:t>Отже, порівняйте наміри, мету, емоції батьків та результат у дітей від застосування покарання і дисциплінування. </a:t>
            </a:r>
          </a:p>
          <a:p>
            <a:pPr eaLnBrk="1" hangingPunct="1"/>
            <a:r>
              <a:rPr lang="uk-UA" dirty="0" smtClean="0"/>
              <a:t>Отже, який ваш намір:готувати, навчати дитину більш відповідальної поведінки чи довести її неправоту, помститися?</a:t>
            </a:r>
          </a:p>
          <a:p>
            <a:pPr eaLnBrk="1" hangingPunct="1"/>
            <a:r>
              <a:rPr lang="uk-UA" dirty="0" smtClean="0"/>
              <a:t>А що б обрала ваша дитина?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 Для того, щоб дисциплінувати, необхідно мати самодисципліну. Можливо, Вам колись доведеться відійти і почекати, поки Ви не заспокоїтесь. Якщо Ви гніваєтесь, то не можете спокійно і послідовно висловлювати свою любов. Тому, краще відкласти процес дисциплінарного впливу, ніж карати у гніві.</a:t>
            </a:r>
            <a:r>
              <a:rPr lang="ru-RU" smtClean="0"/>
              <a:t> </a:t>
            </a:r>
          </a:p>
          <a:p>
            <a:pPr eaLnBrk="1" hangingPunct="1"/>
            <a:r>
              <a:rPr lang="uk-UA" smtClean="0"/>
              <a:t>Отже, порівняйте наміри, мету, емоції батьків та результат у дітей від застосування покарання і дисциплінування. </a:t>
            </a:r>
          </a:p>
          <a:p>
            <a:pPr eaLnBrk="1" hangingPunct="1"/>
            <a:r>
              <a:rPr lang="uk-UA" smtClean="0"/>
              <a:t>Отже, який ваш намір:готувати, навчати дитину більш відповідальної поведінки чи довести її неправоту, помститися?</a:t>
            </a:r>
          </a:p>
          <a:p>
            <a:pPr eaLnBrk="1" hangingPunct="1"/>
            <a:r>
              <a:rPr lang="uk-UA" smtClean="0"/>
              <a:t>А що б обрала ваша дитина?</a:t>
            </a: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Розглянемо наступну ситуацію:</a:t>
            </a:r>
          </a:p>
          <a:p>
            <a:pPr eaLnBrk="1" hangingPunct="1"/>
            <a:r>
              <a:rPr lang="uk-UA" smtClean="0"/>
              <a:t>Ви очікуєте  гостей і поспішаєте все підготувати до їхнього приходу. Речі вашої дитини (підручники, іграшки) розкидані повсюди у вашій кімнаті-вітальні. Ви попросили дитину прибрати речі у свою кімнату і вона відповіла: «Добре, одну хвилиночку». Дзвінок у двері, ви відчиняєте і бачите своїх гостей. Ви запрошуєте їх до вітальні, заходите і бачите, що речі дитини все ще розкидані там, навіть на підлозі. Чи ви розсердитесь?  </a:t>
            </a:r>
          </a:p>
          <a:p>
            <a:pPr eaLnBrk="1" hangingPunct="1"/>
            <a:r>
              <a:rPr lang="uk-UA" smtClean="0"/>
              <a:t>Підніміть руки ті, хто вважає, що розсердиться.</a:t>
            </a:r>
          </a:p>
          <a:p>
            <a:pPr eaLnBrk="1" hangingPunct="1"/>
            <a:r>
              <a:rPr lang="uk-UA" smtClean="0"/>
              <a:t>Якщо Ви розсердились, що Ви будете робити?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Розглянемо наступну ситуацію:</a:t>
            </a:r>
          </a:p>
          <a:p>
            <a:pPr eaLnBrk="1" hangingPunct="1"/>
            <a:r>
              <a:rPr lang="uk-UA" smtClean="0"/>
              <a:t>Ви очікуєте  гостей і поспішаєте все підготувати до їхнього приходу. Речі вашої дитини (підручники, іграшки) розкидані повсюди у вашій кімнаті-вітальні. Ви попросили дитину прибрати речі у свою кімнату і вона відповіла: «Добре, одну хвилиночку». Дзвінок у двері, ви відчиняєте і бачите своїх гостей. Ви запрошуєте їх до вітальні, заходите і бачите, що речі дитини все ще розкидані там, навіть на підлозі. Чи ви розсердитесь?  </a:t>
            </a:r>
          </a:p>
          <a:p>
            <a:pPr eaLnBrk="1" hangingPunct="1"/>
            <a:r>
              <a:rPr lang="uk-UA" smtClean="0"/>
              <a:t>Підніміть руки ті, хто вважає, що розсердиться.</a:t>
            </a:r>
          </a:p>
          <a:p>
            <a:pPr eaLnBrk="1" hangingPunct="1"/>
            <a:r>
              <a:rPr lang="uk-UA" smtClean="0"/>
              <a:t>Якщо Ви розсердились, що Ви будете робити?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Ми вже вирішили, що «</a:t>
            </a:r>
            <a:r>
              <a:rPr lang="uk-UA" b="1" smtClean="0"/>
              <a:t>для того, щоб дисциплінувати дитину, необхідна самодисципліна</a:t>
            </a:r>
            <a:r>
              <a:rPr lang="uk-UA" smtClean="0"/>
              <a:t>». Ми також з’ясували, що покарання, здійснене у гніві, призводить до негативних наслідків. Тому перед нами постає питання: що ми маємо робити як батьки, якщо ми надмірно імпульсивні і не достатньосамодисципліновані? Або: що робити, коли в мене є схильність реагувати в гніві на вчинки моєї дитини?</a:t>
            </a:r>
          </a:p>
          <a:p>
            <a:pPr eaLnBrk="1" hangingPunct="1"/>
            <a:r>
              <a:rPr lang="uk-UA" smtClean="0"/>
              <a:t>Відкрийте роздатки на сторінці 3, завдання 4.1. Методом мозкового штурму запишіть відповіді на питання: </a:t>
            </a:r>
            <a:r>
              <a:rPr lang="uk-UA" b="1" smtClean="0"/>
              <a:t>Як</a:t>
            </a:r>
            <a:r>
              <a:rPr lang="uk-UA" smtClean="0"/>
              <a:t> </a:t>
            </a:r>
            <a:r>
              <a:rPr lang="uk-UA" b="1" smtClean="0"/>
              <a:t>не надто самодисциплінована, або схильна до гніву особа, може з часом подолати у собі ці недоліки?</a:t>
            </a:r>
            <a:r>
              <a:rPr lang="ru-RU" smtClean="0"/>
              <a:t> </a:t>
            </a:r>
          </a:p>
          <a:p>
            <a:pPr eaLnBrk="1" hangingPunct="1"/>
            <a:r>
              <a:rPr lang="uk-UA" b="1" smtClean="0"/>
              <a:t>Проаналізуйте запропоновані варіанти та оберіть дві найкращі пропозиції, тобто ті, які найефективніше спрацюють.</a:t>
            </a:r>
          </a:p>
          <a:p>
            <a:pPr eaLnBrk="1" hangingPunct="1"/>
            <a:r>
              <a:rPr lang="uk-UA" smtClean="0"/>
              <a:t>Приймаються до розгляду усі варіанти. Приготуйтеся оголосити 2 найкращі пропозиції. Час для роботи - 5 хв.</a:t>
            </a: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Ми вже вирішили, що «</a:t>
            </a:r>
            <a:r>
              <a:rPr lang="uk-UA" b="1" smtClean="0"/>
              <a:t>для того, щоб дисциплінувати дитину, необхідна самодисципліна</a:t>
            </a:r>
            <a:r>
              <a:rPr lang="uk-UA" smtClean="0"/>
              <a:t>». Ми також з’ясували, що покарання, здійснене у гніві, призводить до негативних наслідків. Тому перед нами постає питання: що ми маємо робити як батьки, якщо ми надмірно імпульсивні і не достатньосамодисципліновані? Або: що робити, коли в мене є схильність реагувати в гніві на вчинки моєї дитини?</a:t>
            </a:r>
          </a:p>
          <a:p>
            <a:pPr eaLnBrk="1" hangingPunct="1"/>
            <a:r>
              <a:rPr lang="uk-UA" smtClean="0"/>
              <a:t>Відкрийте роздатки на сторінці 3, завдання 4.1. Методом мозкового штурму запишіть відповіді на питання: </a:t>
            </a:r>
            <a:r>
              <a:rPr lang="uk-UA" b="1" smtClean="0"/>
              <a:t>Як</a:t>
            </a:r>
            <a:r>
              <a:rPr lang="uk-UA" smtClean="0"/>
              <a:t> </a:t>
            </a:r>
            <a:r>
              <a:rPr lang="uk-UA" b="1" smtClean="0"/>
              <a:t>не надто самодисциплінована, або схильна до гніву особа, може з часом подолати у собі ці недоліки?</a:t>
            </a:r>
            <a:r>
              <a:rPr lang="ru-RU" smtClean="0"/>
              <a:t> </a:t>
            </a:r>
          </a:p>
          <a:p>
            <a:pPr eaLnBrk="1" hangingPunct="1"/>
            <a:r>
              <a:rPr lang="uk-UA" b="1" smtClean="0"/>
              <a:t>Проаналізуйте запропоновані варіанти та оберіть дві найкращі пропозиції, тобто ті, які найефективніше спрацюють.</a:t>
            </a:r>
          </a:p>
          <a:p>
            <a:pPr eaLnBrk="1" hangingPunct="1"/>
            <a:r>
              <a:rPr lang="uk-UA" smtClean="0"/>
              <a:t>Приймаються до розгляду усі варіанти. Приготуйтеся оголосити 2 найкращі пропозиції. Час для роботи - 5 хв.</a:t>
            </a: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Могутнім засобом розірвати порочне коло, пов’язане з проявом гніву, непостійністю або іншими невдачами у батьківському вихованні є така порада.Коли ви повелися зі своєю дитиною неналежним чином, підійдіть до неї наодинці і спокійно попросіть пробачення: «</a:t>
            </a:r>
            <a:r>
              <a:rPr lang="uk-UA" b="1" smtClean="0"/>
              <a:t>Я був неправий. Пробач мені</a:t>
            </a:r>
            <a:r>
              <a:rPr lang="uk-UA" smtClean="0"/>
              <a:t>».</a:t>
            </a:r>
          </a:p>
          <a:p>
            <a:pPr eaLnBrk="1" hangingPunct="1"/>
            <a:r>
              <a:rPr lang="uk-UA" smtClean="0"/>
              <a:t> Будьте уважні, щоб не виглядати надто раціональним або почати детально роз’яснювати дитині, що ви зробили не так, чи, навіть, перекладати провину на дитину, пояснюючи, що вона не те зробила в тій ситуації.Це не легко зробити. Попросити вибачення у власної дитини вимагає мужності і смиренності. Але, якщо ви зможете це зробити, це не лише налагодить ваші стосунки з дитиною і надасть їй приклад відповідальності за свої вчинки, але й сформує сильну мотивацію не повторювати ті ж самі помилки. Можливо, хтось із Вас  подумає: «Я не знаю, як впоратись із своїм гнівом». Або можливо, Ви замислюєтеся, чи вам вистачить терпіння і самодисципліни, щоб виховувати дисциплінованих дітей. Можливо Ви не можете уявити, як  просити вибачення у своєї дитини, навіть якщо Ви зробили досить серйозну помилку.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Як вже було сказано, сьогодні ми будемо розглядати взаємини між вірою і батьківством. як особиста віра може подолати  проблеми та виклики батьківського виховання, які ми обговорювали. Виклики, які ми  згадували:  </a:t>
            </a:r>
          </a:p>
          <a:p>
            <a:pPr eaLnBrk="1" hangingPunct="1"/>
            <a:r>
              <a:rPr lang="uk-UA" smtClean="0"/>
              <a:t>Подолання гніву</a:t>
            </a:r>
          </a:p>
          <a:p>
            <a:pPr eaLnBrk="1" hangingPunct="1"/>
            <a:r>
              <a:rPr lang="uk-UA" smtClean="0"/>
              <a:t>Розвиток терпіння </a:t>
            </a:r>
          </a:p>
          <a:p>
            <a:pPr eaLnBrk="1" hangingPunct="1"/>
            <a:r>
              <a:rPr lang="uk-UA" smtClean="0"/>
              <a:t>Розвиток самодисципліни </a:t>
            </a:r>
          </a:p>
          <a:p>
            <a:pPr eaLnBrk="1" hangingPunct="1"/>
            <a:r>
              <a:rPr lang="uk-UA" smtClean="0"/>
              <a:t>Виховання смирення</a:t>
            </a:r>
          </a:p>
          <a:p>
            <a:pPr eaLnBrk="1" hangingPunct="1"/>
            <a:r>
              <a:rPr lang="uk-UA" smtClean="0"/>
              <a:t>Більшість із нас, звичайних людей з власними недоліками, не мають іншого вибору, як покладатись на свої сили, здібності і особистий характер. Проте, християни мають можливість навчитися покладатись на Божу силу щоб розвинути в собі такі якості, як спокій, терпіння, дисципліну і, навіть, смирення.</a:t>
            </a: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uk-UA" smtClean="0"/>
              <a:t>Ми наближаємось до завершення цього уроку, і я б хотіла дати вам декілька порад щодо використання почутого в родині.  Визначте один або два аспекти в яких Ви б хотіли зростати як батьки. Наприклад, подолання гніву, розвиток терпіння, розвиток самодисципліни, виховання смирення. </a:t>
            </a:r>
            <a:r>
              <a:rPr lang="uk-UA" b="1" smtClean="0"/>
              <a:t>Для початку запишіть їх (один-два аспекти), або визначте, якої допомоги потребуєте, як батьки. </a:t>
            </a:r>
          </a:p>
          <a:p>
            <a:pPr marL="228600" indent="-228600" eaLnBrk="1" hangingPunct="1"/>
            <a:r>
              <a:rPr lang="uk-UA" b="1" smtClean="0"/>
              <a:t>Подумайте, що Ви можете для цього зробити (хто Вам може допомогти, конкретні кроки, тощо).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uk-UA" dirty="0" smtClean="0"/>
              <a:t>Які ж ключові положення, ідеї цього уроку ми (а згодом і наші батьки) маємо засвоїти? </a:t>
            </a:r>
          </a:p>
          <a:p>
            <a:pPr marL="228600" indent="-228600" eaLnBrk="1" hangingPunct="1"/>
            <a:r>
              <a:rPr lang="uk-UA" dirty="0" smtClean="0"/>
              <a:t>Передусім, існує велика відмінність між  покаранням і </a:t>
            </a:r>
            <a:r>
              <a:rPr lang="uk-UA" dirty="0" err="1" smtClean="0"/>
              <a:t>дисциплінуванням</a:t>
            </a:r>
            <a:r>
              <a:rPr lang="uk-UA" dirty="0" smtClean="0"/>
              <a:t> і ці виховні шляхи по-різному впливають на поведінку та ставлення дітей.</a:t>
            </a:r>
          </a:p>
          <a:p>
            <a:pPr marL="228600" indent="-228600" eaLnBrk="1" hangingPunct="1"/>
            <a:r>
              <a:rPr lang="uk-UA" dirty="0" smtClean="0"/>
              <a:t>Як під час виховання дисципліни, так і при покаранні спілкування з дитиною є надзвичайно важливим.</a:t>
            </a:r>
          </a:p>
          <a:p>
            <a:pPr marL="228600" indent="-228600" eaLnBrk="1" hangingPunct="1"/>
            <a:r>
              <a:rPr lang="uk-UA" dirty="0" smtClean="0"/>
              <a:t>Послідовне належне </a:t>
            </a:r>
            <a:r>
              <a:rPr lang="uk-UA" dirty="0" err="1" smtClean="0"/>
              <a:t>дисциплінування</a:t>
            </a:r>
            <a:r>
              <a:rPr lang="uk-UA" dirty="0" smtClean="0"/>
              <a:t> дитини розвиває в ній відчуття безпеки і довіри.</a:t>
            </a:r>
          </a:p>
          <a:p>
            <a:pPr marL="228600" indent="-228600" eaLnBrk="1" hangingPunct="1"/>
            <a:r>
              <a:rPr lang="uk-UA" dirty="0" smtClean="0"/>
              <a:t>Батьки з різними стилями виховання мають взаємно спілкуватись, щоб дисциплінувати послідовно і успішно.</a:t>
            </a:r>
          </a:p>
          <a:p>
            <a:pPr marL="228600" indent="-228600" eaLnBrk="1" hangingPunct="1"/>
            <a:r>
              <a:rPr lang="uk-UA" dirty="0" smtClean="0"/>
              <a:t>Ефективний дисциплінарний вплив вимагає терпіння, самоконтролю і вміння просити пробачення.</a:t>
            </a:r>
          </a:p>
          <a:p>
            <a:pPr marL="228600" indent="-228600" eaLnBrk="1" hangingPunct="1"/>
            <a:r>
              <a:rPr lang="uk-UA" dirty="0" smtClean="0"/>
              <a:t>Особисті стосунки з Богом можуть допомогти батькам подолати найбільш руйнівні тенденції батьківського виховання.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Як тільки ви визначитесь із способами вдосконалення, </a:t>
            </a:r>
            <a:r>
              <a:rPr lang="uk-UA" b="1" smtClean="0"/>
              <a:t>обговоріть це з чоловіком/дружиною або друзями</a:t>
            </a:r>
            <a:r>
              <a:rPr lang="uk-UA" smtClean="0"/>
              <a:t>. </a:t>
            </a:r>
            <a:r>
              <a:rPr lang="uk-UA" b="1" smtClean="0"/>
              <a:t>Занотовуйте у Ваших батьківських щоденниках  свої досягнення і труднощі</a:t>
            </a:r>
            <a:r>
              <a:rPr lang="uk-UA" smtClean="0"/>
              <a:t>. </a:t>
            </a:r>
          </a:p>
          <a:p>
            <a:pPr eaLnBrk="1" hangingPunct="1"/>
            <a:r>
              <a:rPr lang="uk-UA" smtClean="0"/>
              <a:t>Якщо  можливість наближення до Бога допоможе Вам покращити батьківське виховання, занотуйте це також у Вашому щоденнику. </a:t>
            </a:r>
            <a:r>
              <a:rPr lang="uk-UA" b="1" smtClean="0"/>
              <a:t>Попрацюйте в цьому напрямку упродовж наступних тижнів</a:t>
            </a:r>
            <a:r>
              <a:rPr lang="uk-UA" smtClean="0"/>
              <a:t>. </a:t>
            </a:r>
          </a:p>
          <a:p>
            <a:pPr eaLnBrk="1" hangingPunct="1"/>
            <a:r>
              <a:rPr lang="uk-UA" smtClean="0"/>
              <a:t>Якщо Ви все зараз занотували не в щоденнику, то коли прийдете додому, перенесіть написане у свої постійні щоденники).</a:t>
            </a:r>
          </a:p>
          <a:p>
            <a:pPr eaLnBrk="1" hangingPunct="1"/>
            <a:r>
              <a:rPr lang="uk-UA" smtClean="0"/>
              <a:t>Отже, давайте мовчки попрацюємо і занотуємо свої думки.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uk-UA" dirty="0" smtClean="0"/>
              <a:t>Які ж ключові положення, ідеї цього уроку ми (а згодом і наші батьки) маємо засвоїти? </a:t>
            </a:r>
          </a:p>
          <a:p>
            <a:pPr marL="228600" indent="-228600" eaLnBrk="1" hangingPunct="1"/>
            <a:r>
              <a:rPr lang="uk-UA" dirty="0" smtClean="0"/>
              <a:t>Передусім, існує велика відмінність між  покаранням і </a:t>
            </a:r>
            <a:r>
              <a:rPr lang="uk-UA" dirty="0" err="1" smtClean="0"/>
              <a:t>дисциплінуванням</a:t>
            </a:r>
            <a:r>
              <a:rPr lang="uk-UA" dirty="0" smtClean="0"/>
              <a:t> і ці виховні шляхи по-різному впливають на поведінку та ставлення дітей.</a:t>
            </a:r>
          </a:p>
          <a:p>
            <a:pPr marL="228600" indent="-228600" eaLnBrk="1" hangingPunct="1"/>
            <a:r>
              <a:rPr lang="uk-UA" dirty="0" smtClean="0"/>
              <a:t>Як під час виховання дисципліни, так і при покаранні спілкування з дитиною є надзвичайно важливим.</a:t>
            </a:r>
          </a:p>
          <a:p>
            <a:pPr marL="228600" indent="-228600" eaLnBrk="1" hangingPunct="1"/>
            <a:r>
              <a:rPr lang="uk-UA" dirty="0" smtClean="0"/>
              <a:t>Послідовне належне дисциплінування дитини розвиває в ній відчуття безпеки і довіри.</a:t>
            </a:r>
          </a:p>
          <a:p>
            <a:pPr marL="228600" indent="-228600" eaLnBrk="1" hangingPunct="1"/>
            <a:r>
              <a:rPr lang="uk-UA" dirty="0" smtClean="0"/>
              <a:t>Батьки з різними стилями виховання мають взаємно спілкуватись, щоб дисциплінувати послідовно і успішно.</a:t>
            </a:r>
          </a:p>
          <a:p>
            <a:pPr marL="228600" indent="-228600" eaLnBrk="1" hangingPunct="1"/>
            <a:r>
              <a:rPr lang="uk-UA" dirty="0" smtClean="0"/>
              <a:t>Ефективний дисциплінарний вплив вимагає терпіння, самоконтролю і вміння просити пробачення.</a:t>
            </a:r>
          </a:p>
          <a:p>
            <a:pPr marL="228600" indent="-228600" eaLnBrk="1" hangingPunct="1"/>
            <a:r>
              <a:rPr lang="uk-UA" dirty="0" smtClean="0"/>
              <a:t>Особисті стосунки з Богом можуть допомогти батькам подолати найбільш руйнівні тенденції батьківського виховання.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uk-UA" dirty="0" smtClean="0"/>
              <a:t>Результативність проведеного заняття покажуть ті вміння та навички, досвід через спілкування, які здобудуть батьки, а також важливі усвідомлені положення, твердження. Отже, по закінченню уроку батьки зможуть: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- Відрізняти покарання від дисциплінарного впливу (дисциплінування) та їх наслідки.</a:t>
            </a:r>
          </a:p>
          <a:p>
            <a:pPr eaLnBrk="1" hangingPunct="1"/>
            <a:r>
              <a:rPr lang="uk-UA" smtClean="0"/>
              <a:t>- Ефективно застосовувати спілкування для виховання дисципліни.  </a:t>
            </a:r>
          </a:p>
          <a:p>
            <a:pPr eaLnBrk="1" hangingPunct="1"/>
            <a:r>
              <a:rPr lang="uk-UA" smtClean="0"/>
              <a:t>- Цінувати важливість постійності у дисциплінуванні.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- Підготуватись до спілкування з чоловіком/жінкою стосовно дисципліни дітей, особливо якщо їхні стилі виховання відрізняються.  </a:t>
            </a:r>
          </a:p>
          <a:p>
            <a:pPr eaLnBrk="1" hangingPunct="1"/>
            <a:r>
              <a:rPr lang="uk-UA" smtClean="0"/>
              <a:t>- Практикувати терпіння, самоконтроль і вміння просити пробачення у процесі виховання дисципліни, а також зможуть </a:t>
            </a:r>
          </a:p>
          <a:p>
            <a:pPr eaLnBrk="1" hangingPunct="1"/>
            <a:r>
              <a:rPr lang="uk-UA" smtClean="0"/>
              <a:t>- Усвідомити, що можна стати кращими батьками, якщо покладатись на Бога.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Покарання і дисциплінування – ці поняття не привертають з першого погляду особливої уваги, і використовуються як взаємозамінні, тому різниця між ними часто втрачена, особливо для батьків. Але вона полягає у цілях, намірах, мотивації батьків, кінцевому результаті виховання дітей.</a:t>
            </a:r>
            <a:r>
              <a:rPr lang="ru-RU" smtClean="0"/>
              <a:t> </a:t>
            </a:r>
          </a:p>
          <a:p>
            <a:pPr eaLnBrk="1" hangingPunct="1"/>
            <a:r>
              <a:rPr lang="uk-UA" smtClean="0"/>
              <a:t>Відразу з’</a:t>
            </a:r>
            <a:r>
              <a:rPr lang="ru-RU" smtClean="0"/>
              <a:t> ясуємо для себе, у чому ж полягає різниця між цими двома шляхами батьківського виховання. </a:t>
            </a:r>
          </a:p>
          <a:p>
            <a:pPr eaLnBrk="1" hangingPunct="1"/>
            <a:r>
              <a:rPr lang="uk-UA" b="1" smtClean="0"/>
              <a:t>ПОКАРАННЯ </a:t>
            </a:r>
            <a:r>
              <a:rPr lang="uk-UA" smtClean="0"/>
              <a:t>– це те, що робиться, щоб «розквитатись» з дитиною за якусь провину, а щоб відчув, зрозумів нарешті, щоб знав як слухатись, як чинити і тому подібне. Зазвичай процес покарання супроводжується почуттям гніву або помсти, роздратування, розчарування, здійснюється, щоб завдати шкоди. Покарання завжди є ситуативним, але дитині важко зробити позитивні висновки на майбутнє чи засвоїти досвід, відчуваючи вплив таких батьківських емоцій.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b="1" smtClean="0"/>
              <a:t>ДИСЦИПЛІНУВАННЯ – </a:t>
            </a:r>
            <a:r>
              <a:rPr lang="uk-UA" smtClean="0"/>
              <a:t>це такі дії батьків, які мають на меті  навчання дітей краще реагувати і поводитись у певній ситуації. Це шлях (дії батьків), що попри все супроводжуються виявленням любові і турботи, бажання допомогти, можливість зростати і покращуватись. Головне - дисциплінування здійснюється для навчання, для майбутнього, і має значно кращі результати у дітей.</a:t>
            </a: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dirty="0" smtClean="0"/>
              <a:t>Сьогодні  розглянемо різницю між покаранням і вихованням дисципліни, </a:t>
            </a:r>
            <a:r>
              <a:rPr lang="uk-UA" i="1" dirty="0" smtClean="0"/>
              <a:t>а також можливість дослідити зв'язок між вірою і батьківським вихованням</a:t>
            </a:r>
            <a:r>
              <a:rPr lang="uk-UA" dirty="0" smtClean="0"/>
              <a:t>. Саме цю тему ми будемо розглядати сьогодні.</a:t>
            </a:r>
            <a:r>
              <a:rPr lang="ru-RU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Зараз ми попрацюємо у групах. Керівники груп роздадуть вам </a:t>
            </a:r>
            <a:r>
              <a:rPr lang="uk-UA" dirty="0" err="1" smtClean="0"/>
              <a:t>роздатки</a:t>
            </a:r>
            <a:r>
              <a:rPr lang="uk-UA" dirty="0" smtClean="0"/>
              <a:t>, розкрийте їх на сторінці 1, завдання 1.1. Протягом 3 хвилин, пригадайте та запишіть 1-3 вчинки ваших дітей, що викликали вашу негативну реакцію.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Дякую. Перегляньте ваш список і помітьте ту ситуацію, що викликала у вас гнів, роздратування, чи бажання покарати дитину.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А тепер якщо ви дійсно розсердились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розгнівались</a:t>
            </a:r>
            <a:r>
              <a:rPr lang="ru-RU" dirty="0" smtClean="0"/>
              <a:t>, то </a:t>
            </a:r>
            <a:r>
              <a:rPr lang="ru-RU" dirty="0" err="1" smtClean="0"/>
              <a:t>маєте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є проблемою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батьківському</a:t>
            </a:r>
            <a:r>
              <a:rPr lang="ru-RU" dirty="0" smtClean="0"/>
              <a:t> </a:t>
            </a:r>
            <a:r>
              <a:rPr lang="ru-RU" dirty="0" err="1" smtClean="0"/>
              <a:t>вихованні</a:t>
            </a:r>
            <a:r>
              <a:rPr lang="ru-RU" dirty="0" smtClean="0"/>
              <a:t>. </a:t>
            </a:r>
            <a:r>
              <a:rPr lang="ru-RU" dirty="0" err="1" smtClean="0"/>
              <a:t>Точніше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 є </a:t>
            </a:r>
            <a:r>
              <a:rPr lang="ru-RU" dirty="0" err="1" smtClean="0"/>
              <a:t>перепоною</a:t>
            </a:r>
            <a:r>
              <a:rPr lang="ru-RU" dirty="0" smtClean="0"/>
              <a:t> на шляху </a:t>
            </a:r>
            <a:r>
              <a:rPr lang="ru-RU" dirty="0" err="1" smtClean="0"/>
              <a:t>ефективного</a:t>
            </a:r>
            <a:r>
              <a:rPr lang="ru-RU" dirty="0" smtClean="0"/>
              <a:t> дисциплінування.</a:t>
            </a:r>
          </a:p>
          <a:p>
            <a:pPr eaLnBrk="1" hangingPunct="1">
              <a:lnSpc>
                <a:spcPct val="90000"/>
              </a:lnSpc>
            </a:pPr>
            <a:endParaRPr lang="uk-UA" dirty="0" smtClean="0"/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У всі часи діти робили певні речі, які дуже дратували батьків або просто дратували батьків. Дуже часто гнів і крик були природною</a:t>
            </a:r>
            <a:r>
              <a:rPr lang="uk-UA" b="1" dirty="0" smtClean="0"/>
              <a:t> </a:t>
            </a:r>
            <a:r>
              <a:rPr lang="uk-UA" dirty="0" smtClean="0"/>
              <a:t>реакцією на такі вчинки, часом батьки вибирали покарання або,застосовували і перше, і друге. </a:t>
            </a:r>
            <a:r>
              <a:rPr lang="uk-UA" b="1" dirty="0" smtClean="0"/>
              <a:t>Чи сприяють гнів і покарання довготривалим змінам у поведінці дитини? Чи є проявом любові до дитини?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Саме дисциплінарний вплив має значно  кращий та триваліший ефект, оскільки є проявом любові, а не проявом гніву чи помсти.</a:t>
            </a:r>
            <a:r>
              <a:rPr lang="ru-RU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А гнів з наступним покаранням дуже рідко сприяють довготривалим змінам у поведінці дитини, згодом ми повернемося до того, як опанувати ці емоції.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>
                    <a:gd name="T0" fmla="*/ 50 w 51"/>
                    <a:gd name="T1" fmla="*/ 0 h 48"/>
                    <a:gd name="T2" fmla="*/ 31 w 51"/>
                    <a:gd name="T3" fmla="*/ 0 h 48"/>
                    <a:gd name="T4" fmla="*/ 20 w 51"/>
                    <a:gd name="T5" fmla="*/ 13 h 48"/>
                    <a:gd name="T6" fmla="*/ 13 w 51"/>
                    <a:gd name="T7" fmla="*/ 13 h 48"/>
                    <a:gd name="T8" fmla="*/ 7 w 51"/>
                    <a:gd name="T9" fmla="*/ 19 h 48"/>
                    <a:gd name="T10" fmla="*/ 0 w 51"/>
                    <a:gd name="T11" fmla="*/ 19 h 48"/>
                    <a:gd name="T12" fmla="*/ 0 w 51"/>
                    <a:gd name="T13" fmla="*/ 35 h 48"/>
                    <a:gd name="T14" fmla="*/ 12 w 51"/>
                    <a:gd name="T15" fmla="*/ 47 h 48"/>
                    <a:gd name="T16" fmla="*/ 41 w 51"/>
                    <a:gd name="T17" fmla="*/ 47 h 48"/>
                    <a:gd name="T18" fmla="*/ 50 w 51"/>
                    <a:gd name="T19" fmla="*/ 35 h 48"/>
                    <a:gd name="T20" fmla="*/ 50 w 5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47 h 587"/>
                    <a:gd name="T6" fmla="*/ 56 w 451"/>
                    <a:gd name="T7" fmla="*/ 75 h 587"/>
                    <a:gd name="T8" fmla="*/ 30 w 451"/>
                    <a:gd name="T9" fmla="*/ 95 h 587"/>
                    <a:gd name="T10" fmla="*/ 12 w 451"/>
                    <a:gd name="T11" fmla="*/ 135 h 587"/>
                    <a:gd name="T12" fmla="*/ 12 w 451"/>
                    <a:gd name="T13" fmla="*/ 159 h 587"/>
                    <a:gd name="T14" fmla="*/ 0 w 451"/>
                    <a:gd name="T15" fmla="*/ 201 h 587"/>
                    <a:gd name="T16" fmla="*/ 16 w 451"/>
                    <a:gd name="T17" fmla="*/ 219 h 587"/>
                    <a:gd name="T18" fmla="*/ 56 w 451"/>
                    <a:gd name="T19" fmla="*/ 272 h 587"/>
                    <a:gd name="T20" fmla="*/ 68 w 451"/>
                    <a:gd name="T21" fmla="*/ 265 h 587"/>
                    <a:gd name="T22" fmla="*/ 139 w 451"/>
                    <a:gd name="T23" fmla="*/ 265 h 587"/>
                    <a:gd name="T24" fmla="*/ 172 w 451"/>
                    <a:gd name="T25" fmla="*/ 278 h 587"/>
                    <a:gd name="T26" fmla="*/ 169 w 451"/>
                    <a:gd name="T27" fmla="*/ 319 h 587"/>
                    <a:gd name="T28" fmla="*/ 193 w 451"/>
                    <a:gd name="T29" fmla="*/ 374 h 587"/>
                    <a:gd name="T30" fmla="*/ 191 w 451"/>
                    <a:gd name="T31" fmla="*/ 389 h 587"/>
                    <a:gd name="T32" fmla="*/ 201 w 451"/>
                    <a:gd name="T33" fmla="*/ 406 h 587"/>
                    <a:gd name="T34" fmla="*/ 186 w 451"/>
                    <a:gd name="T35" fmla="*/ 445 h 587"/>
                    <a:gd name="T36" fmla="*/ 204 w 451"/>
                    <a:gd name="T37" fmla="*/ 494 h 587"/>
                    <a:gd name="T38" fmla="*/ 214 w 451"/>
                    <a:gd name="T39" fmla="*/ 532 h 587"/>
                    <a:gd name="T40" fmla="*/ 226 w 451"/>
                    <a:gd name="T41" fmla="*/ 556 h 587"/>
                    <a:gd name="T42" fmla="*/ 239 w 451"/>
                    <a:gd name="T43" fmla="*/ 586 h 587"/>
                    <a:gd name="T44" fmla="*/ 263 w 451"/>
                    <a:gd name="T45" fmla="*/ 582 h 587"/>
                    <a:gd name="T46" fmla="*/ 302 w 451"/>
                    <a:gd name="T47" fmla="*/ 560 h 587"/>
                    <a:gd name="T48" fmla="*/ 320 w 451"/>
                    <a:gd name="T49" fmla="*/ 533 h 587"/>
                    <a:gd name="T50" fmla="*/ 319 w 451"/>
                    <a:gd name="T51" fmla="*/ 515 h 587"/>
                    <a:gd name="T52" fmla="*/ 342 w 451"/>
                    <a:gd name="T53" fmla="*/ 500 h 587"/>
                    <a:gd name="T54" fmla="*/ 338 w 451"/>
                    <a:gd name="T55" fmla="*/ 474 h 587"/>
                    <a:gd name="T56" fmla="*/ 373 w 451"/>
                    <a:gd name="T57" fmla="*/ 432 h 587"/>
                    <a:gd name="T58" fmla="*/ 378 w 451"/>
                    <a:gd name="T59" fmla="*/ 398 h 587"/>
                    <a:gd name="T60" fmla="*/ 369 w 451"/>
                    <a:gd name="T61" fmla="*/ 386 h 587"/>
                    <a:gd name="T62" fmla="*/ 373 w 451"/>
                    <a:gd name="T63" fmla="*/ 372 h 587"/>
                    <a:gd name="T64" fmla="*/ 365 w 451"/>
                    <a:gd name="T65" fmla="*/ 360 h 587"/>
                    <a:gd name="T66" fmla="*/ 391 w 451"/>
                    <a:gd name="T67" fmla="*/ 327 h 587"/>
                    <a:gd name="T68" fmla="*/ 391 w 451"/>
                    <a:gd name="T69" fmla="*/ 310 h 587"/>
                    <a:gd name="T70" fmla="*/ 427 w 451"/>
                    <a:gd name="T71" fmla="*/ 282 h 587"/>
                    <a:gd name="T72" fmla="*/ 450 w 451"/>
                    <a:gd name="T73" fmla="*/ 207 h 587"/>
                    <a:gd name="T74" fmla="*/ 417 w 451"/>
                    <a:gd name="T75" fmla="*/ 226 h 587"/>
                    <a:gd name="T76" fmla="*/ 388 w 451"/>
                    <a:gd name="T77" fmla="*/ 218 h 587"/>
                    <a:gd name="T78" fmla="*/ 392 w 451"/>
                    <a:gd name="T79" fmla="*/ 200 h 587"/>
                    <a:gd name="T80" fmla="*/ 363 w 451"/>
                    <a:gd name="T81" fmla="*/ 180 h 587"/>
                    <a:gd name="T82" fmla="*/ 349 w 451"/>
                    <a:gd name="T83" fmla="*/ 132 h 587"/>
                    <a:gd name="T84" fmla="*/ 321 w 451"/>
                    <a:gd name="T85" fmla="*/ 93 h 587"/>
                    <a:gd name="T86" fmla="*/ 321 w 451"/>
                    <a:gd name="T87" fmla="*/ 66 h 587"/>
                    <a:gd name="T88" fmla="*/ 306 w 451"/>
                    <a:gd name="T89" fmla="*/ 65 h 587"/>
                    <a:gd name="T90" fmla="*/ 296 w 451"/>
                    <a:gd name="T91" fmla="*/ 69 h 587"/>
                    <a:gd name="T92" fmla="*/ 254 w 451"/>
                    <a:gd name="T93" fmla="*/ 54 h 587"/>
                    <a:gd name="T94" fmla="*/ 243 w 451"/>
                    <a:gd name="T95" fmla="*/ 65 h 587"/>
                    <a:gd name="T96" fmla="*/ 234 w 451"/>
                    <a:gd name="T97" fmla="*/ 78 h 587"/>
                    <a:gd name="T98" fmla="*/ 211 w 451"/>
                    <a:gd name="T99" fmla="*/ 53 h 587"/>
                    <a:gd name="T100" fmla="*/ 189 w 451"/>
                    <a:gd name="T101" fmla="*/ 47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9 w 17"/>
                    <a:gd name="T3" fmla="*/ 8 h 28"/>
                    <a:gd name="T4" fmla="*/ 7 w 17"/>
                    <a:gd name="T5" fmla="*/ 14 h 28"/>
                    <a:gd name="T6" fmla="*/ 7 w 17"/>
                    <a:gd name="T7" fmla="*/ 19 h 28"/>
                    <a:gd name="T8" fmla="*/ 16 w 17"/>
                    <a:gd name="T9" fmla="*/ 23 h 28"/>
                    <a:gd name="T10" fmla="*/ 16 w 17"/>
                    <a:gd name="T11" fmla="*/ 27 h 28"/>
                    <a:gd name="T12" fmla="*/ 9 w 17"/>
                    <a:gd name="T13" fmla="*/ 23 h 28"/>
                    <a:gd name="T14" fmla="*/ 3 w 17"/>
                    <a:gd name="T15" fmla="*/ 27 h 28"/>
                    <a:gd name="T16" fmla="*/ 0 w 17"/>
                    <a:gd name="T17" fmla="*/ 23 h 28"/>
                    <a:gd name="T18" fmla="*/ 3 w 17"/>
                    <a:gd name="T19" fmla="*/ 19 h 28"/>
                    <a:gd name="T20" fmla="*/ 0 w 17"/>
                    <a:gd name="T21" fmla="*/ 14 h 28"/>
                    <a:gd name="T22" fmla="*/ 3 w 17"/>
                    <a:gd name="T23" fmla="*/ 4 h 28"/>
                    <a:gd name="T24" fmla="*/ 7 w 1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>
                    <a:gd name="T0" fmla="*/ 0 w 68"/>
                    <a:gd name="T1" fmla="*/ 48 h 97"/>
                    <a:gd name="T2" fmla="*/ 24 w 68"/>
                    <a:gd name="T3" fmla="*/ 48 h 97"/>
                    <a:gd name="T4" fmla="*/ 52 w 68"/>
                    <a:gd name="T5" fmla="*/ 0 h 97"/>
                    <a:gd name="T6" fmla="*/ 67 w 68"/>
                    <a:gd name="T7" fmla="*/ 28 h 97"/>
                    <a:gd name="T8" fmla="*/ 55 w 68"/>
                    <a:gd name="T9" fmla="*/ 96 h 97"/>
                    <a:gd name="T10" fmla="*/ 5 w 68"/>
                    <a:gd name="T11" fmla="*/ 80 h 97"/>
                    <a:gd name="T12" fmla="*/ 0 w 68"/>
                    <a:gd name="T13" fmla="*/ 48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>
                    <a:gd name="T0" fmla="*/ 7 w 117"/>
                    <a:gd name="T1" fmla="*/ 22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32 h 94"/>
                    <a:gd name="T8" fmla="*/ 95 w 117"/>
                    <a:gd name="T9" fmla="*/ 49 h 94"/>
                    <a:gd name="T10" fmla="*/ 116 w 117"/>
                    <a:gd name="T11" fmla="*/ 93 h 94"/>
                    <a:gd name="T12" fmla="*/ 73 w 117"/>
                    <a:gd name="T13" fmla="*/ 51 h 94"/>
                    <a:gd name="T14" fmla="*/ 44 w 117"/>
                    <a:gd name="T15" fmla="*/ 54 h 94"/>
                    <a:gd name="T16" fmla="*/ 7 w 117"/>
                    <a:gd name="T17" fmla="*/ 22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>
                    <a:gd name="T0" fmla="*/ 48 w 79"/>
                    <a:gd name="T1" fmla="*/ 0 h 101"/>
                    <a:gd name="T2" fmla="*/ 78 w 79"/>
                    <a:gd name="T3" fmla="*/ 30 h 101"/>
                    <a:gd name="T4" fmla="*/ 16 w 79"/>
                    <a:gd name="T5" fmla="*/ 100 h 101"/>
                    <a:gd name="T6" fmla="*/ 0 w 79"/>
                    <a:gd name="T7" fmla="*/ 84 h 101"/>
                    <a:gd name="T8" fmla="*/ 45 w 79"/>
                    <a:gd name="T9" fmla="*/ 39 h 101"/>
                    <a:gd name="T10" fmla="*/ 48 w 79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>
                    <a:gd name="T0" fmla="*/ 17 w 21"/>
                    <a:gd name="T1" fmla="*/ 8 h 24"/>
                    <a:gd name="T2" fmla="*/ 20 w 21"/>
                    <a:gd name="T3" fmla="*/ 8 h 24"/>
                    <a:gd name="T4" fmla="*/ 20 w 21"/>
                    <a:gd name="T5" fmla="*/ 0 h 24"/>
                    <a:gd name="T6" fmla="*/ 13 w 21"/>
                    <a:gd name="T7" fmla="*/ 0 h 24"/>
                    <a:gd name="T8" fmla="*/ 0 w 21"/>
                    <a:gd name="T9" fmla="*/ 15 h 24"/>
                    <a:gd name="T10" fmla="*/ 0 w 21"/>
                    <a:gd name="T11" fmla="*/ 23 h 24"/>
                    <a:gd name="T12" fmla="*/ 12 w 21"/>
                    <a:gd name="T13" fmla="*/ 23 h 24"/>
                    <a:gd name="T14" fmla="*/ 17 w 21"/>
                    <a:gd name="T15" fmla="*/ 17 h 24"/>
                    <a:gd name="T16" fmla="*/ 17 w 21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>
                    <a:gd name="T0" fmla="*/ 168 w 256"/>
                    <a:gd name="T1" fmla="*/ 15 h 216"/>
                    <a:gd name="T2" fmla="*/ 201 w 256"/>
                    <a:gd name="T3" fmla="*/ 20 h 216"/>
                    <a:gd name="T4" fmla="*/ 181 w 256"/>
                    <a:gd name="T5" fmla="*/ 28 h 216"/>
                    <a:gd name="T6" fmla="*/ 172 w 256"/>
                    <a:gd name="T7" fmla="*/ 41 h 216"/>
                    <a:gd name="T8" fmla="*/ 160 w 256"/>
                    <a:gd name="T9" fmla="*/ 70 h 216"/>
                    <a:gd name="T10" fmla="*/ 140 w 256"/>
                    <a:gd name="T11" fmla="*/ 72 h 216"/>
                    <a:gd name="T12" fmla="*/ 123 w 256"/>
                    <a:gd name="T13" fmla="*/ 69 h 216"/>
                    <a:gd name="T14" fmla="*/ 131 w 256"/>
                    <a:gd name="T15" fmla="*/ 55 h 216"/>
                    <a:gd name="T16" fmla="*/ 124 w 256"/>
                    <a:gd name="T17" fmla="*/ 37 h 216"/>
                    <a:gd name="T18" fmla="*/ 114 w 256"/>
                    <a:gd name="T19" fmla="*/ 69 h 216"/>
                    <a:gd name="T20" fmla="*/ 87 w 256"/>
                    <a:gd name="T21" fmla="*/ 84 h 216"/>
                    <a:gd name="T22" fmla="*/ 73 w 256"/>
                    <a:gd name="T23" fmla="*/ 94 h 216"/>
                    <a:gd name="T24" fmla="*/ 53 w 256"/>
                    <a:gd name="T25" fmla="*/ 108 h 216"/>
                    <a:gd name="T26" fmla="*/ 43 w 256"/>
                    <a:gd name="T27" fmla="*/ 143 h 216"/>
                    <a:gd name="T28" fmla="*/ 8 w 256"/>
                    <a:gd name="T29" fmla="*/ 130 h 216"/>
                    <a:gd name="T30" fmla="*/ 0 w 256"/>
                    <a:gd name="T31" fmla="*/ 156 h 216"/>
                    <a:gd name="T32" fmla="*/ 15 w 256"/>
                    <a:gd name="T33" fmla="*/ 194 h 216"/>
                    <a:gd name="T34" fmla="*/ 71 w 256"/>
                    <a:gd name="T35" fmla="*/ 153 h 216"/>
                    <a:gd name="T36" fmla="*/ 105 w 256"/>
                    <a:gd name="T37" fmla="*/ 145 h 216"/>
                    <a:gd name="T38" fmla="*/ 111 w 256"/>
                    <a:gd name="T39" fmla="*/ 161 h 216"/>
                    <a:gd name="T40" fmla="*/ 139 w 256"/>
                    <a:gd name="T41" fmla="*/ 201 h 216"/>
                    <a:gd name="T42" fmla="*/ 142 w 256"/>
                    <a:gd name="T43" fmla="*/ 189 h 216"/>
                    <a:gd name="T44" fmla="*/ 150 w 256"/>
                    <a:gd name="T45" fmla="*/ 189 h 216"/>
                    <a:gd name="T46" fmla="*/ 123 w 256"/>
                    <a:gd name="T47" fmla="*/ 152 h 216"/>
                    <a:gd name="T48" fmla="*/ 131 w 256"/>
                    <a:gd name="T49" fmla="*/ 139 h 216"/>
                    <a:gd name="T50" fmla="*/ 160 w 256"/>
                    <a:gd name="T51" fmla="*/ 178 h 216"/>
                    <a:gd name="T52" fmla="*/ 172 w 256"/>
                    <a:gd name="T53" fmla="*/ 202 h 216"/>
                    <a:gd name="T54" fmla="*/ 178 w 256"/>
                    <a:gd name="T55" fmla="*/ 215 h 216"/>
                    <a:gd name="T56" fmla="*/ 183 w 256"/>
                    <a:gd name="T57" fmla="*/ 191 h 216"/>
                    <a:gd name="T58" fmla="*/ 202 w 256"/>
                    <a:gd name="T59" fmla="*/ 182 h 216"/>
                    <a:gd name="T60" fmla="*/ 214 w 256"/>
                    <a:gd name="T61" fmla="*/ 177 h 216"/>
                    <a:gd name="T62" fmla="*/ 210 w 256"/>
                    <a:gd name="T63" fmla="*/ 158 h 216"/>
                    <a:gd name="T64" fmla="*/ 219 w 256"/>
                    <a:gd name="T65" fmla="*/ 126 h 216"/>
                    <a:gd name="T66" fmla="*/ 232 w 256"/>
                    <a:gd name="T67" fmla="*/ 130 h 216"/>
                    <a:gd name="T68" fmla="*/ 236 w 256"/>
                    <a:gd name="T69" fmla="*/ 145 h 216"/>
                    <a:gd name="T70" fmla="*/ 247 w 256"/>
                    <a:gd name="T71" fmla="*/ 137 h 216"/>
                    <a:gd name="T72" fmla="*/ 244 w 256"/>
                    <a:gd name="T73" fmla="*/ 134 h 216"/>
                    <a:gd name="T74" fmla="*/ 252 w 256"/>
                    <a:gd name="T75" fmla="*/ 114 h 216"/>
                    <a:gd name="T76" fmla="*/ 255 w 256"/>
                    <a:gd name="T77" fmla="*/ 137 h 216"/>
                    <a:gd name="T78" fmla="*/ 168 w 256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>
                    <a:gd name="T0" fmla="*/ 9 w 19"/>
                    <a:gd name="T1" fmla="*/ 0 h 36"/>
                    <a:gd name="T2" fmla="*/ 0 w 19"/>
                    <a:gd name="T3" fmla="*/ 16 h 36"/>
                    <a:gd name="T4" fmla="*/ 6 w 19"/>
                    <a:gd name="T5" fmla="*/ 35 h 36"/>
                    <a:gd name="T6" fmla="*/ 18 w 19"/>
                    <a:gd name="T7" fmla="*/ 21 h 36"/>
                    <a:gd name="T8" fmla="*/ 9 w 19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>
                    <a:gd name="T0" fmla="*/ 0 w 220"/>
                    <a:gd name="T1" fmla="*/ 0 h 94"/>
                    <a:gd name="T2" fmla="*/ 33 w 220"/>
                    <a:gd name="T3" fmla="*/ 7 h 94"/>
                    <a:gd name="T4" fmla="*/ 82 w 220"/>
                    <a:gd name="T5" fmla="*/ 41 h 94"/>
                    <a:gd name="T6" fmla="*/ 75 w 220"/>
                    <a:gd name="T7" fmla="*/ 60 h 94"/>
                    <a:gd name="T8" fmla="*/ 115 w 220"/>
                    <a:gd name="T9" fmla="*/ 77 h 94"/>
                    <a:gd name="T10" fmla="*/ 219 w 220"/>
                    <a:gd name="T11" fmla="*/ 77 h 94"/>
                    <a:gd name="T12" fmla="*/ 106 w 220"/>
                    <a:gd name="T13" fmla="*/ 93 h 94"/>
                    <a:gd name="T14" fmla="*/ 75 w 220"/>
                    <a:gd name="T15" fmla="*/ 60 h 94"/>
                    <a:gd name="T16" fmla="*/ 46 w 220"/>
                    <a:gd name="T17" fmla="*/ 54 h 94"/>
                    <a:gd name="T18" fmla="*/ 0 w 220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>
                    <a:gd name="T0" fmla="*/ 190 w 236"/>
                    <a:gd name="T1" fmla="*/ 216 h 221"/>
                    <a:gd name="T2" fmla="*/ 179 w 236"/>
                    <a:gd name="T3" fmla="*/ 212 h 221"/>
                    <a:gd name="T4" fmla="*/ 154 w 236"/>
                    <a:gd name="T5" fmla="*/ 187 h 221"/>
                    <a:gd name="T6" fmla="*/ 130 w 236"/>
                    <a:gd name="T7" fmla="*/ 182 h 221"/>
                    <a:gd name="T8" fmla="*/ 124 w 236"/>
                    <a:gd name="T9" fmla="*/ 167 h 221"/>
                    <a:gd name="T10" fmla="*/ 110 w 236"/>
                    <a:gd name="T11" fmla="*/ 155 h 221"/>
                    <a:gd name="T12" fmla="*/ 87 w 236"/>
                    <a:gd name="T13" fmla="*/ 155 h 221"/>
                    <a:gd name="T14" fmla="*/ 62 w 236"/>
                    <a:gd name="T15" fmla="*/ 165 h 221"/>
                    <a:gd name="T16" fmla="*/ 40 w 236"/>
                    <a:gd name="T17" fmla="*/ 169 h 221"/>
                    <a:gd name="T18" fmla="*/ 15 w 236"/>
                    <a:gd name="T19" fmla="*/ 169 h 221"/>
                    <a:gd name="T20" fmla="*/ 14 w 236"/>
                    <a:gd name="T21" fmla="*/ 152 h 221"/>
                    <a:gd name="T22" fmla="*/ 5 w 236"/>
                    <a:gd name="T23" fmla="*/ 127 h 221"/>
                    <a:gd name="T24" fmla="*/ 3 w 236"/>
                    <a:gd name="T25" fmla="*/ 114 h 221"/>
                    <a:gd name="T26" fmla="*/ 3 w 236"/>
                    <a:gd name="T27" fmla="*/ 79 h 221"/>
                    <a:gd name="T28" fmla="*/ 44 w 236"/>
                    <a:gd name="T29" fmla="*/ 60 h 221"/>
                    <a:gd name="T30" fmla="*/ 48 w 236"/>
                    <a:gd name="T31" fmla="*/ 41 h 221"/>
                    <a:gd name="T32" fmla="*/ 57 w 236"/>
                    <a:gd name="T33" fmla="*/ 43 h 221"/>
                    <a:gd name="T34" fmla="*/ 77 w 236"/>
                    <a:gd name="T35" fmla="*/ 22 h 221"/>
                    <a:gd name="T36" fmla="*/ 98 w 236"/>
                    <a:gd name="T37" fmla="*/ 25 h 221"/>
                    <a:gd name="T38" fmla="*/ 113 w 236"/>
                    <a:gd name="T39" fmla="*/ 10 h 221"/>
                    <a:gd name="T40" fmla="*/ 125 w 236"/>
                    <a:gd name="T41" fmla="*/ 8 h 221"/>
                    <a:gd name="T42" fmla="*/ 145 w 236"/>
                    <a:gd name="T43" fmla="*/ 34 h 221"/>
                    <a:gd name="T44" fmla="*/ 163 w 236"/>
                    <a:gd name="T45" fmla="*/ 43 h 221"/>
                    <a:gd name="T46" fmla="*/ 165 w 236"/>
                    <a:gd name="T47" fmla="*/ 16 h 221"/>
                    <a:gd name="T48" fmla="*/ 172 w 236"/>
                    <a:gd name="T49" fmla="*/ 0 h 221"/>
                    <a:gd name="T50" fmla="*/ 185 w 236"/>
                    <a:gd name="T51" fmla="*/ 22 h 221"/>
                    <a:gd name="T52" fmla="*/ 196 w 236"/>
                    <a:gd name="T53" fmla="*/ 60 h 221"/>
                    <a:gd name="T54" fmla="*/ 219 w 236"/>
                    <a:gd name="T55" fmla="*/ 83 h 221"/>
                    <a:gd name="T56" fmla="*/ 232 w 236"/>
                    <a:gd name="T57" fmla="*/ 101 h 221"/>
                    <a:gd name="T58" fmla="*/ 235 w 236"/>
                    <a:gd name="T59" fmla="*/ 133 h 221"/>
                    <a:gd name="T60" fmla="*/ 221 w 236"/>
                    <a:gd name="T61" fmla="*/ 169 h 221"/>
                    <a:gd name="T62" fmla="*/ 217 w 236"/>
                    <a:gd name="T63" fmla="*/ 202 h 221"/>
                    <a:gd name="T64" fmla="*/ 196 w 236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>
                    <a:gd name="T0" fmla="*/ 9 w 18"/>
                    <a:gd name="T1" fmla="*/ 23 h 27"/>
                    <a:gd name="T2" fmla="*/ 3 w 18"/>
                    <a:gd name="T3" fmla="*/ 19 h 27"/>
                    <a:gd name="T4" fmla="*/ 3 w 18"/>
                    <a:gd name="T5" fmla="*/ 15 h 27"/>
                    <a:gd name="T6" fmla="*/ 3 w 18"/>
                    <a:gd name="T7" fmla="*/ 11 h 27"/>
                    <a:gd name="T8" fmla="*/ 2 w 18"/>
                    <a:gd name="T9" fmla="*/ 7 h 27"/>
                    <a:gd name="T10" fmla="*/ 0 w 18"/>
                    <a:gd name="T11" fmla="*/ 0 h 27"/>
                    <a:gd name="T12" fmla="*/ 3 w 18"/>
                    <a:gd name="T13" fmla="*/ 0 h 27"/>
                    <a:gd name="T14" fmla="*/ 9 w 18"/>
                    <a:gd name="T15" fmla="*/ 4 h 27"/>
                    <a:gd name="T16" fmla="*/ 12 w 18"/>
                    <a:gd name="T17" fmla="*/ 3 h 27"/>
                    <a:gd name="T18" fmla="*/ 13 w 18"/>
                    <a:gd name="T19" fmla="*/ 3 h 27"/>
                    <a:gd name="T20" fmla="*/ 17 w 18"/>
                    <a:gd name="T21" fmla="*/ 0 h 27"/>
                    <a:gd name="T22" fmla="*/ 17 w 18"/>
                    <a:gd name="T23" fmla="*/ 11 h 27"/>
                    <a:gd name="T24" fmla="*/ 15 w 18"/>
                    <a:gd name="T25" fmla="*/ 15 h 27"/>
                    <a:gd name="T26" fmla="*/ 13 w 18"/>
                    <a:gd name="T27" fmla="*/ 19 h 27"/>
                    <a:gd name="T28" fmla="*/ 13 w 18"/>
                    <a:gd name="T29" fmla="*/ 22 h 27"/>
                    <a:gd name="T30" fmla="*/ 12 w 18"/>
                    <a:gd name="T31" fmla="*/ 23 h 27"/>
                    <a:gd name="T32" fmla="*/ 12 w 18"/>
                    <a:gd name="T33" fmla="*/ 26 h 27"/>
                    <a:gd name="T34" fmla="*/ 9 w 18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6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6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43E886-BBFF-478C-96FD-913C73B1D9C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4E503B-1F05-4D11-9C2B-10725AF0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D11B-990E-4A1C-9A08-05043E76104C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760D-C343-44B0-B5DF-7EF9C6922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456C-17B3-442F-AE60-E75C51BBDD7C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DE92-F20E-4E71-9638-CD2A11DC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4A68-142B-484D-82E0-8A819FB5476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6279-D432-46BE-91AB-00707ACC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575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9CA1-5F5F-40BB-A074-93A8D0B1A84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1C74-993C-4E0C-BCA6-E99E9B112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5735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B59E-3DA0-4AE1-9EE3-5CCAB12994CC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CE42-BBD0-42BB-90EE-E2898A74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1139-8196-42B7-936C-E2A6B3C03F27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DC7A-BF70-422B-8139-3DBCE81BC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BF4-7C4E-46AE-A0E9-9057F9CDF10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DF0E-A7F3-4588-A354-6CA69042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1BF22-3D1D-4379-B1A7-9FC0E563E41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F38C-6EE6-409A-949F-F4D2CAD1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CDDF-1D03-4BBB-86D4-63E11520FFE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8482-57BD-4129-BC7F-E174E326C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669B-ADC4-42DD-BFEB-989B2E29C61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2061-8361-44DD-AAA2-7800EBA5D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B09F-0160-4F43-A2D7-F1107EF09FAA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F095-E8BE-46C7-9B12-43B057102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F747-2C88-4E88-B8D9-2D560AE0774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CD10-D871-4221-9879-95252938C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4608-0B52-4CA6-8EDD-8177F325A6FE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296E-FE40-45E0-8D26-D75C6E6F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34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>
                  <a:gd name="T0" fmla="*/ 646 w 1034"/>
                  <a:gd name="T1" fmla="*/ 23 h 1273"/>
                  <a:gd name="T2" fmla="*/ 765 w 1034"/>
                  <a:gd name="T3" fmla="*/ 92 h 1273"/>
                  <a:gd name="T4" fmla="*/ 866 w 1034"/>
                  <a:gd name="T5" fmla="*/ 184 h 1273"/>
                  <a:gd name="T6" fmla="*/ 944 w 1034"/>
                  <a:gd name="T7" fmla="*/ 294 h 1273"/>
                  <a:gd name="T8" fmla="*/ 1000 w 1034"/>
                  <a:gd name="T9" fmla="*/ 417 h 1273"/>
                  <a:gd name="T10" fmla="*/ 1030 w 1034"/>
                  <a:gd name="T11" fmla="*/ 550 h 1273"/>
                  <a:gd name="T12" fmla="*/ 1030 w 1034"/>
                  <a:gd name="T13" fmla="*/ 688 h 1273"/>
                  <a:gd name="T14" fmla="*/ 1000 w 1034"/>
                  <a:gd name="T15" fmla="*/ 821 h 1273"/>
                  <a:gd name="T16" fmla="*/ 944 w 1034"/>
                  <a:gd name="T17" fmla="*/ 944 h 1273"/>
                  <a:gd name="T18" fmla="*/ 866 w 1034"/>
                  <a:gd name="T19" fmla="*/ 1055 h 1273"/>
                  <a:gd name="T20" fmla="*/ 765 w 1034"/>
                  <a:gd name="T21" fmla="*/ 1148 h 1273"/>
                  <a:gd name="T22" fmla="*/ 646 w 1034"/>
                  <a:gd name="T23" fmla="*/ 1215 h 1273"/>
                  <a:gd name="T24" fmla="*/ 517 w 1034"/>
                  <a:gd name="T25" fmla="*/ 1257 h 1273"/>
                  <a:gd name="T26" fmla="*/ 382 w 1034"/>
                  <a:gd name="T27" fmla="*/ 1272 h 1273"/>
                  <a:gd name="T28" fmla="*/ 246 w 1034"/>
                  <a:gd name="T29" fmla="*/ 1257 h 1273"/>
                  <a:gd name="T30" fmla="*/ 118 w 1034"/>
                  <a:gd name="T31" fmla="*/ 1215 h 1273"/>
                  <a:gd name="T32" fmla="*/ 0 w 1034"/>
                  <a:gd name="T33" fmla="*/ 1148 h 1273"/>
                  <a:gd name="T34" fmla="*/ 89 w 1034"/>
                  <a:gd name="T35" fmla="*/ 1129 h 1273"/>
                  <a:gd name="T36" fmla="*/ 201 w 1034"/>
                  <a:gd name="T37" fmla="*/ 1179 h 1273"/>
                  <a:gd name="T38" fmla="*/ 320 w 1034"/>
                  <a:gd name="T39" fmla="*/ 1204 h 1273"/>
                  <a:gd name="T40" fmla="*/ 443 w 1034"/>
                  <a:gd name="T41" fmla="*/ 1204 h 1273"/>
                  <a:gd name="T42" fmla="*/ 563 w 1034"/>
                  <a:gd name="T43" fmla="*/ 1179 h 1273"/>
                  <a:gd name="T44" fmla="*/ 675 w 1034"/>
                  <a:gd name="T45" fmla="*/ 1129 h 1273"/>
                  <a:gd name="T46" fmla="*/ 775 w 1034"/>
                  <a:gd name="T47" fmla="*/ 1057 h 1273"/>
                  <a:gd name="T48" fmla="*/ 857 w 1034"/>
                  <a:gd name="T49" fmla="*/ 965 h 1273"/>
                  <a:gd name="T50" fmla="*/ 919 w 1034"/>
                  <a:gd name="T51" fmla="*/ 858 h 1273"/>
                  <a:gd name="T52" fmla="*/ 956 w 1034"/>
                  <a:gd name="T53" fmla="*/ 742 h 1273"/>
                  <a:gd name="T54" fmla="*/ 969 w 1034"/>
                  <a:gd name="T55" fmla="*/ 619 h 1273"/>
                  <a:gd name="T56" fmla="*/ 956 w 1034"/>
                  <a:gd name="T57" fmla="*/ 496 h 1273"/>
                  <a:gd name="T58" fmla="*/ 919 w 1034"/>
                  <a:gd name="T59" fmla="*/ 381 h 1273"/>
                  <a:gd name="T60" fmla="*/ 857 w 1034"/>
                  <a:gd name="T61" fmla="*/ 273 h 1273"/>
                  <a:gd name="T62" fmla="*/ 775 w 1034"/>
                  <a:gd name="T63" fmla="*/ 182 h 1273"/>
                  <a:gd name="T64" fmla="*/ 675 w 1034"/>
                  <a:gd name="T65" fmla="*/ 110 h 1273"/>
                  <a:gd name="T66" fmla="*/ 563 w 1034"/>
                  <a:gd name="T67" fmla="*/ 61 h 1273"/>
                  <a:gd name="T68" fmla="*/ 582 w 1034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0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41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>
                    <a:gd name="T0" fmla="*/ 76 w 324"/>
                    <a:gd name="T1" fmla="*/ 0 h 422"/>
                    <a:gd name="T2" fmla="*/ 71 w 324"/>
                    <a:gd name="T3" fmla="*/ 11 h 422"/>
                    <a:gd name="T4" fmla="*/ 45 w 324"/>
                    <a:gd name="T5" fmla="*/ 33 h 422"/>
                    <a:gd name="T6" fmla="*/ 40 w 324"/>
                    <a:gd name="T7" fmla="*/ 53 h 422"/>
                    <a:gd name="T8" fmla="*/ 21 w 324"/>
                    <a:gd name="T9" fmla="*/ 68 h 422"/>
                    <a:gd name="T10" fmla="*/ 8 w 324"/>
                    <a:gd name="T11" fmla="*/ 96 h 422"/>
                    <a:gd name="T12" fmla="*/ 8 w 324"/>
                    <a:gd name="T13" fmla="*/ 114 h 422"/>
                    <a:gd name="T14" fmla="*/ 0 w 324"/>
                    <a:gd name="T15" fmla="*/ 144 h 422"/>
                    <a:gd name="T16" fmla="*/ 11 w 324"/>
                    <a:gd name="T17" fmla="*/ 157 h 422"/>
                    <a:gd name="T18" fmla="*/ 40 w 324"/>
                    <a:gd name="T19" fmla="*/ 195 h 422"/>
                    <a:gd name="T20" fmla="*/ 48 w 324"/>
                    <a:gd name="T21" fmla="*/ 190 h 422"/>
                    <a:gd name="T22" fmla="*/ 99 w 324"/>
                    <a:gd name="T23" fmla="*/ 190 h 422"/>
                    <a:gd name="T24" fmla="*/ 123 w 324"/>
                    <a:gd name="T25" fmla="*/ 199 h 422"/>
                    <a:gd name="T26" fmla="*/ 121 w 324"/>
                    <a:gd name="T27" fmla="*/ 229 h 422"/>
                    <a:gd name="T28" fmla="*/ 138 w 324"/>
                    <a:gd name="T29" fmla="*/ 268 h 422"/>
                    <a:gd name="T30" fmla="*/ 137 w 324"/>
                    <a:gd name="T31" fmla="*/ 279 h 422"/>
                    <a:gd name="T32" fmla="*/ 144 w 324"/>
                    <a:gd name="T33" fmla="*/ 291 h 422"/>
                    <a:gd name="T34" fmla="*/ 133 w 324"/>
                    <a:gd name="T35" fmla="*/ 319 h 422"/>
                    <a:gd name="T36" fmla="*/ 146 w 324"/>
                    <a:gd name="T37" fmla="*/ 354 h 422"/>
                    <a:gd name="T38" fmla="*/ 153 w 324"/>
                    <a:gd name="T39" fmla="*/ 382 h 422"/>
                    <a:gd name="T40" fmla="*/ 162 w 324"/>
                    <a:gd name="T41" fmla="*/ 399 h 422"/>
                    <a:gd name="T42" fmla="*/ 171 w 324"/>
                    <a:gd name="T43" fmla="*/ 421 h 422"/>
                    <a:gd name="T44" fmla="*/ 188 w 324"/>
                    <a:gd name="T45" fmla="*/ 418 h 422"/>
                    <a:gd name="T46" fmla="*/ 216 w 324"/>
                    <a:gd name="T47" fmla="*/ 402 h 422"/>
                    <a:gd name="T48" fmla="*/ 229 w 324"/>
                    <a:gd name="T49" fmla="*/ 382 h 422"/>
                    <a:gd name="T50" fmla="*/ 228 w 324"/>
                    <a:gd name="T51" fmla="*/ 369 h 422"/>
                    <a:gd name="T52" fmla="*/ 245 w 324"/>
                    <a:gd name="T53" fmla="*/ 359 h 422"/>
                    <a:gd name="T54" fmla="*/ 242 w 324"/>
                    <a:gd name="T55" fmla="*/ 340 h 422"/>
                    <a:gd name="T56" fmla="*/ 267 w 324"/>
                    <a:gd name="T57" fmla="*/ 310 h 422"/>
                    <a:gd name="T58" fmla="*/ 271 w 324"/>
                    <a:gd name="T59" fmla="*/ 285 h 422"/>
                    <a:gd name="T60" fmla="*/ 264 w 324"/>
                    <a:gd name="T61" fmla="*/ 277 h 422"/>
                    <a:gd name="T62" fmla="*/ 267 w 324"/>
                    <a:gd name="T63" fmla="*/ 267 h 422"/>
                    <a:gd name="T64" fmla="*/ 261 w 324"/>
                    <a:gd name="T65" fmla="*/ 258 h 422"/>
                    <a:gd name="T66" fmla="*/ 280 w 324"/>
                    <a:gd name="T67" fmla="*/ 234 h 422"/>
                    <a:gd name="T68" fmla="*/ 280 w 324"/>
                    <a:gd name="T69" fmla="*/ 222 h 422"/>
                    <a:gd name="T70" fmla="*/ 306 w 324"/>
                    <a:gd name="T71" fmla="*/ 202 h 422"/>
                    <a:gd name="T72" fmla="*/ 323 w 324"/>
                    <a:gd name="T73" fmla="*/ 148 h 422"/>
                    <a:gd name="T74" fmla="*/ 299 w 324"/>
                    <a:gd name="T75" fmla="*/ 162 h 422"/>
                    <a:gd name="T76" fmla="*/ 278 w 324"/>
                    <a:gd name="T77" fmla="*/ 156 h 422"/>
                    <a:gd name="T78" fmla="*/ 281 w 324"/>
                    <a:gd name="T79" fmla="*/ 143 h 422"/>
                    <a:gd name="T80" fmla="*/ 260 w 324"/>
                    <a:gd name="T81" fmla="*/ 129 h 422"/>
                    <a:gd name="T82" fmla="*/ 250 w 324"/>
                    <a:gd name="T83" fmla="*/ 94 h 422"/>
                    <a:gd name="T84" fmla="*/ 230 w 324"/>
                    <a:gd name="T85" fmla="*/ 66 h 422"/>
                    <a:gd name="T86" fmla="*/ 230 w 324"/>
                    <a:gd name="T87" fmla="*/ 47 h 422"/>
                    <a:gd name="T88" fmla="*/ 219 w 324"/>
                    <a:gd name="T89" fmla="*/ 46 h 422"/>
                    <a:gd name="T90" fmla="*/ 212 w 324"/>
                    <a:gd name="T91" fmla="*/ 49 h 422"/>
                    <a:gd name="T92" fmla="*/ 182 w 324"/>
                    <a:gd name="T93" fmla="*/ 38 h 422"/>
                    <a:gd name="T94" fmla="*/ 174 w 324"/>
                    <a:gd name="T95" fmla="*/ 46 h 422"/>
                    <a:gd name="T96" fmla="*/ 167 w 324"/>
                    <a:gd name="T97" fmla="*/ 56 h 422"/>
                    <a:gd name="T98" fmla="*/ 151 w 324"/>
                    <a:gd name="T99" fmla="*/ 38 h 422"/>
                    <a:gd name="T100" fmla="*/ 135 w 324"/>
                    <a:gd name="T101" fmla="*/ 33 h 422"/>
                    <a:gd name="T102" fmla="*/ 134 w 324"/>
                    <a:gd name="T103" fmla="*/ 10 h 422"/>
                    <a:gd name="T104" fmla="*/ 111 w 324"/>
                    <a:gd name="T105" fmla="*/ 14 h 422"/>
                    <a:gd name="T106" fmla="*/ 96 w 324"/>
                    <a:gd name="T107" fmla="*/ 9 h 422"/>
                    <a:gd name="T108" fmla="*/ 76 w 324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>
                    <a:gd name="T0" fmla="*/ 7 w 17"/>
                    <a:gd name="T1" fmla="*/ 0 h 21"/>
                    <a:gd name="T2" fmla="*/ 9 w 17"/>
                    <a:gd name="T3" fmla="*/ 5 h 21"/>
                    <a:gd name="T4" fmla="*/ 7 w 17"/>
                    <a:gd name="T5" fmla="*/ 10 h 21"/>
                    <a:gd name="T6" fmla="*/ 7 w 17"/>
                    <a:gd name="T7" fmla="*/ 14 h 21"/>
                    <a:gd name="T8" fmla="*/ 16 w 17"/>
                    <a:gd name="T9" fmla="*/ 17 h 21"/>
                    <a:gd name="T10" fmla="*/ 16 w 17"/>
                    <a:gd name="T11" fmla="*/ 20 h 21"/>
                    <a:gd name="T12" fmla="*/ 9 w 17"/>
                    <a:gd name="T13" fmla="*/ 17 h 21"/>
                    <a:gd name="T14" fmla="*/ 3 w 17"/>
                    <a:gd name="T15" fmla="*/ 20 h 21"/>
                    <a:gd name="T16" fmla="*/ 0 w 17"/>
                    <a:gd name="T17" fmla="*/ 17 h 21"/>
                    <a:gd name="T18" fmla="*/ 3 w 17"/>
                    <a:gd name="T19" fmla="*/ 14 h 21"/>
                    <a:gd name="T20" fmla="*/ 0 w 17"/>
                    <a:gd name="T21" fmla="*/ 10 h 21"/>
                    <a:gd name="T22" fmla="*/ 3 w 17"/>
                    <a:gd name="T23" fmla="*/ 2 h 21"/>
                    <a:gd name="T24" fmla="*/ 7 w 17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>
                    <a:gd name="T0" fmla="*/ 13 w 17"/>
                    <a:gd name="T1" fmla="*/ 5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10 h 17"/>
                    <a:gd name="T10" fmla="*/ 0 w 17"/>
                    <a:gd name="T11" fmla="*/ 16 h 17"/>
                    <a:gd name="T12" fmla="*/ 9 w 17"/>
                    <a:gd name="T13" fmla="*/ 16 h 17"/>
                    <a:gd name="T14" fmla="*/ 13 w 17"/>
                    <a:gd name="T15" fmla="*/ 11 h 17"/>
                    <a:gd name="T16" fmla="*/ 13 w 17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>
                    <a:gd name="T0" fmla="*/ 120 w 184"/>
                    <a:gd name="T1" fmla="*/ 10 h 155"/>
                    <a:gd name="T2" fmla="*/ 144 w 184"/>
                    <a:gd name="T3" fmla="*/ 14 h 155"/>
                    <a:gd name="T4" fmla="*/ 129 w 184"/>
                    <a:gd name="T5" fmla="*/ 20 h 155"/>
                    <a:gd name="T6" fmla="*/ 123 w 184"/>
                    <a:gd name="T7" fmla="*/ 29 h 155"/>
                    <a:gd name="T8" fmla="*/ 114 w 184"/>
                    <a:gd name="T9" fmla="*/ 50 h 155"/>
                    <a:gd name="T10" fmla="*/ 100 w 184"/>
                    <a:gd name="T11" fmla="*/ 51 h 155"/>
                    <a:gd name="T12" fmla="*/ 88 w 184"/>
                    <a:gd name="T13" fmla="*/ 49 h 155"/>
                    <a:gd name="T14" fmla="*/ 94 w 184"/>
                    <a:gd name="T15" fmla="*/ 39 h 155"/>
                    <a:gd name="T16" fmla="*/ 88 w 184"/>
                    <a:gd name="T17" fmla="*/ 26 h 155"/>
                    <a:gd name="T18" fmla="*/ 81 w 184"/>
                    <a:gd name="T19" fmla="*/ 49 h 155"/>
                    <a:gd name="T20" fmla="*/ 62 w 184"/>
                    <a:gd name="T21" fmla="*/ 60 h 155"/>
                    <a:gd name="T22" fmla="*/ 52 w 184"/>
                    <a:gd name="T23" fmla="*/ 67 h 155"/>
                    <a:gd name="T24" fmla="*/ 38 w 184"/>
                    <a:gd name="T25" fmla="*/ 77 h 155"/>
                    <a:gd name="T26" fmla="*/ 30 w 184"/>
                    <a:gd name="T27" fmla="*/ 102 h 155"/>
                    <a:gd name="T28" fmla="*/ 5 w 184"/>
                    <a:gd name="T29" fmla="*/ 93 h 155"/>
                    <a:gd name="T30" fmla="*/ 0 w 184"/>
                    <a:gd name="T31" fmla="*/ 111 h 155"/>
                    <a:gd name="T32" fmla="*/ 10 w 184"/>
                    <a:gd name="T33" fmla="*/ 138 h 155"/>
                    <a:gd name="T34" fmla="*/ 50 w 184"/>
                    <a:gd name="T35" fmla="*/ 109 h 155"/>
                    <a:gd name="T36" fmla="*/ 75 w 184"/>
                    <a:gd name="T37" fmla="*/ 103 h 155"/>
                    <a:gd name="T38" fmla="*/ 79 w 184"/>
                    <a:gd name="T39" fmla="*/ 115 h 155"/>
                    <a:gd name="T40" fmla="*/ 99 w 184"/>
                    <a:gd name="T41" fmla="*/ 143 h 155"/>
                    <a:gd name="T42" fmla="*/ 101 w 184"/>
                    <a:gd name="T43" fmla="*/ 135 h 155"/>
                    <a:gd name="T44" fmla="*/ 107 w 184"/>
                    <a:gd name="T45" fmla="*/ 135 h 155"/>
                    <a:gd name="T46" fmla="*/ 88 w 184"/>
                    <a:gd name="T47" fmla="*/ 108 h 155"/>
                    <a:gd name="T48" fmla="*/ 94 w 184"/>
                    <a:gd name="T49" fmla="*/ 99 h 155"/>
                    <a:gd name="T50" fmla="*/ 114 w 184"/>
                    <a:gd name="T51" fmla="*/ 127 h 155"/>
                    <a:gd name="T52" fmla="*/ 123 w 184"/>
                    <a:gd name="T53" fmla="*/ 144 h 155"/>
                    <a:gd name="T54" fmla="*/ 127 w 184"/>
                    <a:gd name="T55" fmla="*/ 154 h 155"/>
                    <a:gd name="T56" fmla="*/ 131 w 184"/>
                    <a:gd name="T57" fmla="*/ 136 h 155"/>
                    <a:gd name="T58" fmla="*/ 144 w 184"/>
                    <a:gd name="T59" fmla="*/ 130 h 155"/>
                    <a:gd name="T60" fmla="*/ 153 w 184"/>
                    <a:gd name="T61" fmla="*/ 126 h 155"/>
                    <a:gd name="T62" fmla="*/ 150 w 184"/>
                    <a:gd name="T63" fmla="*/ 113 h 155"/>
                    <a:gd name="T64" fmla="*/ 157 w 184"/>
                    <a:gd name="T65" fmla="*/ 90 h 155"/>
                    <a:gd name="T66" fmla="*/ 166 w 184"/>
                    <a:gd name="T67" fmla="*/ 93 h 155"/>
                    <a:gd name="T68" fmla="*/ 169 w 184"/>
                    <a:gd name="T69" fmla="*/ 103 h 155"/>
                    <a:gd name="T70" fmla="*/ 177 w 184"/>
                    <a:gd name="T71" fmla="*/ 98 h 155"/>
                    <a:gd name="T72" fmla="*/ 175 w 184"/>
                    <a:gd name="T73" fmla="*/ 95 h 155"/>
                    <a:gd name="T74" fmla="*/ 180 w 184"/>
                    <a:gd name="T75" fmla="*/ 81 h 155"/>
                    <a:gd name="T76" fmla="*/ 183 w 184"/>
                    <a:gd name="T77" fmla="*/ 98 h 155"/>
                    <a:gd name="T78" fmla="*/ 120 w 184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>
                    <a:gd name="T0" fmla="*/ 22 w 782"/>
                    <a:gd name="T1" fmla="*/ 145 h 553"/>
                    <a:gd name="T2" fmla="*/ 71 w 782"/>
                    <a:gd name="T3" fmla="*/ 96 h 553"/>
                    <a:gd name="T4" fmla="*/ 101 w 782"/>
                    <a:gd name="T5" fmla="*/ 130 h 553"/>
                    <a:gd name="T6" fmla="*/ 84 w 782"/>
                    <a:gd name="T7" fmla="*/ 128 h 553"/>
                    <a:gd name="T8" fmla="*/ 155 w 782"/>
                    <a:gd name="T9" fmla="*/ 123 h 553"/>
                    <a:gd name="T10" fmla="*/ 172 w 782"/>
                    <a:gd name="T11" fmla="*/ 79 h 553"/>
                    <a:gd name="T12" fmla="*/ 172 w 782"/>
                    <a:gd name="T13" fmla="*/ 89 h 553"/>
                    <a:gd name="T14" fmla="*/ 160 w 782"/>
                    <a:gd name="T15" fmla="*/ 123 h 553"/>
                    <a:gd name="T16" fmla="*/ 216 w 782"/>
                    <a:gd name="T17" fmla="*/ 95 h 553"/>
                    <a:gd name="T18" fmla="*/ 330 w 782"/>
                    <a:gd name="T19" fmla="*/ 16 h 553"/>
                    <a:gd name="T20" fmla="*/ 412 w 782"/>
                    <a:gd name="T21" fmla="*/ 20 h 553"/>
                    <a:gd name="T22" fmla="*/ 503 w 782"/>
                    <a:gd name="T23" fmla="*/ 10 h 553"/>
                    <a:gd name="T24" fmla="*/ 602 w 782"/>
                    <a:gd name="T25" fmla="*/ 51 h 553"/>
                    <a:gd name="T26" fmla="*/ 718 w 782"/>
                    <a:gd name="T27" fmla="*/ 65 h 553"/>
                    <a:gd name="T28" fmla="*/ 775 w 782"/>
                    <a:gd name="T29" fmla="*/ 112 h 553"/>
                    <a:gd name="T30" fmla="*/ 731 w 782"/>
                    <a:gd name="T31" fmla="*/ 148 h 553"/>
                    <a:gd name="T32" fmla="*/ 707 w 782"/>
                    <a:gd name="T33" fmla="*/ 194 h 553"/>
                    <a:gd name="T34" fmla="*/ 678 w 782"/>
                    <a:gd name="T35" fmla="*/ 196 h 553"/>
                    <a:gd name="T36" fmla="*/ 687 w 782"/>
                    <a:gd name="T37" fmla="*/ 132 h 553"/>
                    <a:gd name="T38" fmla="*/ 650 w 782"/>
                    <a:gd name="T39" fmla="*/ 166 h 553"/>
                    <a:gd name="T40" fmla="*/ 623 w 782"/>
                    <a:gd name="T41" fmla="*/ 196 h 553"/>
                    <a:gd name="T42" fmla="*/ 632 w 782"/>
                    <a:gd name="T43" fmla="*/ 228 h 553"/>
                    <a:gd name="T44" fmla="*/ 600 w 782"/>
                    <a:gd name="T45" fmla="*/ 276 h 553"/>
                    <a:gd name="T46" fmla="*/ 605 w 782"/>
                    <a:gd name="T47" fmla="*/ 315 h 553"/>
                    <a:gd name="T48" fmla="*/ 602 w 782"/>
                    <a:gd name="T49" fmla="*/ 296 h 553"/>
                    <a:gd name="T50" fmla="*/ 572 w 782"/>
                    <a:gd name="T51" fmla="*/ 299 h 553"/>
                    <a:gd name="T52" fmla="*/ 594 w 782"/>
                    <a:gd name="T53" fmla="*/ 356 h 553"/>
                    <a:gd name="T54" fmla="*/ 539 w 782"/>
                    <a:gd name="T55" fmla="*/ 423 h 553"/>
                    <a:gd name="T56" fmla="*/ 524 w 782"/>
                    <a:gd name="T57" fmla="*/ 442 h 553"/>
                    <a:gd name="T58" fmla="*/ 504 w 782"/>
                    <a:gd name="T59" fmla="*/ 507 h 553"/>
                    <a:gd name="T60" fmla="*/ 477 w 782"/>
                    <a:gd name="T61" fmla="*/ 508 h 553"/>
                    <a:gd name="T62" fmla="*/ 510 w 782"/>
                    <a:gd name="T63" fmla="*/ 552 h 553"/>
                    <a:gd name="T64" fmla="*/ 455 w 782"/>
                    <a:gd name="T65" fmla="*/ 449 h 553"/>
                    <a:gd name="T66" fmla="*/ 391 w 782"/>
                    <a:gd name="T67" fmla="*/ 428 h 553"/>
                    <a:gd name="T68" fmla="*/ 361 w 782"/>
                    <a:gd name="T69" fmla="*/ 495 h 553"/>
                    <a:gd name="T70" fmla="*/ 338 w 782"/>
                    <a:gd name="T71" fmla="*/ 530 h 553"/>
                    <a:gd name="T72" fmla="*/ 298 w 782"/>
                    <a:gd name="T73" fmla="*/ 425 h 553"/>
                    <a:gd name="T74" fmla="*/ 267 w 782"/>
                    <a:gd name="T75" fmla="*/ 436 h 553"/>
                    <a:gd name="T76" fmla="*/ 241 w 782"/>
                    <a:gd name="T77" fmla="*/ 391 h 553"/>
                    <a:gd name="T78" fmla="*/ 160 w 782"/>
                    <a:gd name="T79" fmla="*/ 366 h 553"/>
                    <a:gd name="T80" fmla="*/ 188 w 782"/>
                    <a:gd name="T81" fmla="*/ 414 h 553"/>
                    <a:gd name="T82" fmla="*/ 167 w 782"/>
                    <a:gd name="T83" fmla="*/ 445 h 553"/>
                    <a:gd name="T84" fmla="*/ 136 w 782"/>
                    <a:gd name="T85" fmla="*/ 434 h 553"/>
                    <a:gd name="T86" fmla="*/ 85 w 782"/>
                    <a:gd name="T87" fmla="*/ 355 h 553"/>
                    <a:gd name="T88" fmla="*/ 106 w 782"/>
                    <a:gd name="T89" fmla="*/ 310 h 553"/>
                    <a:gd name="T90" fmla="*/ 119 w 782"/>
                    <a:gd name="T91" fmla="*/ 276 h 553"/>
                    <a:gd name="T92" fmla="*/ 106 w 782"/>
                    <a:gd name="T93" fmla="*/ 162 h 553"/>
                    <a:gd name="T94" fmla="*/ 61 w 782"/>
                    <a:gd name="T95" fmla="*/ 138 h 553"/>
                    <a:gd name="T96" fmla="*/ 39 w 782"/>
                    <a:gd name="T97" fmla="*/ 150 h 553"/>
                    <a:gd name="T98" fmla="*/ 0 w 782"/>
                    <a:gd name="T99" fmla="*/ 162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>
                    <a:gd name="T0" fmla="*/ 8 w 17"/>
                    <a:gd name="T1" fmla="*/ 0 h 26"/>
                    <a:gd name="T2" fmla="*/ 0 w 17"/>
                    <a:gd name="T3" fmla="*/ 11 h 26"/>
                    <a:gd name="T4" fmla="*/ 5 w 17"/>
                    <a:gd name="T5" fmla="*/ 25 h 26"/>
                    <a:gd name="T6" fmla="*/ 16 w 17"/>
                    <a:gd name="T7" fmla="*/ 15 h 26"/>
                    <a:gd name="T8" fmla="*/ 8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>
                    <a:gd name="T0" fmla="*/ 0 w 158"/>
                    <a:gd name="T1" fmla="*/ 0 h 68"/>
                    <a:gd name="T2" fmla="*/ 23 w 158"/>
                    <a:gd name="T3" fmla="*/ 5 h 68"/>
                    <a:gd name="T4" fmla="*/ 58 w 158"/>
                    <a:gd name="T5" fmla="*/ 29 h 68"/>
                    <a:gd name="T6" fmla="*/ 53 w 158"/>
                    <a:gd name="T7" fmla="*/ 43 h 68"/>
                    <a:gd name="T8" fmla="*/ 82 w 158"/>
                    <a:gd name="T9" fmla="*/ 55 h 68"/>
                    <a:gd name="T10" fmla="*/ 157 w 158"/>
                    <a:gd name="T11" fmla="*/ 55 h 68"/>
                    <a:gd name="T12" fmla="*/ 75 w 158"/>
                    <a:gd name="T13" fmla="*/ 67 h 68"/>
                    <a:gd name="T14" fmla="*/ 53 w 158"/>
                    <a:gd name="T15" fmla="*/ 43 h 68"/>
                    <a:gd name="T16" fmla="*/ 32 w 158"/>
                    <a:gd name="T17" fmla="*/ 38 h 68"/>
                    <a:gd name="T18" fmla="*/ 0 w 158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>
                    <a:gd name="T0" fmla="*/ 8 w 17"/>
                    <a:gd name="T1" fmla="*/ 16 h 20"/>
                    <a:gd name="T2" fmla="*/ 2 w 17"/>
                    <a:gd name="T3" fmla="*/ 13 h 20"/>
                    <a:gd name="T4" fmla="*/ 2 w 17"/>
                    <a:gd name="T5" fmla="*/ 10 h 20"/>
                    <a:gd name="T6" fmla="*/ 2 w 17"/>
                    <a:gd name="T7" fmla="*/ 8 h 20"/>
                    <a:gd name="T8" fmla="*/ 1 w 17"/>
                    <a:gd name="T9" fmla="*/ 5 h 20"/>
                    <a:gd name="T10" fmla="*/ 0 w 17"/>
                    <a:gd name="T11" fmla="*/ 0 h 20"/>
                    <a:gd name="T12" fmla="*/ 2 w 17"/>
                    <a:gd name="T13" fmla="*/ 0 h 20"/>
                    <a:gd name="T14" fmla="*/ 8 w 17"/>
                    <a:gd name="T15" fmla="*/ 2 h 20"/>
                    <a:gd name="T16" fmla="*/ 11 w 17"/>
                    <a:gd name="T17" fmla="*/ 2 h 20"/>
                    <a:gd name="T18" fmla="*/ 12 w 17"/>
                    <a:gd name="T19" fmla="*/ 2 h 20"/>
                    <a:gd name="T20" fmla="*/ 16 w 17"/>
                    <a:gd name="T21" fmla="*/ 0 h 20"/>
                    <a:gd name="T22" fmla="*/ 16 w 17"/>
                    <a:gd name="T23" fmla="*/ 8 h 20"/>
                    <a:gd name="T24" fmla="*/ 14 w 17"/>
                    <a:gd name="T25" fmla="*/ 10 h 20"/>
                    <a:gd name="T26" fmla="*/ 12 w 17"/>
                    <a:gd name="T27" fmla="*/ 13 h 20"/>
                    <a:gd name="T28" fmla="*/ 12 w 17"/>
                    <a:gd name="T29" fmla="*/ 16 h 20"/>
                    <a:gd name="T30" fmla="*/ 11 w 17"/>
                    <a:gd name="T31" fmla="*/ 16 h 20"/>
                    <a:gd name="T32" fmla="*/ 11 w 17"/>
                    <a:gd name="T33" fmla="*/ 19 h 20"/>
                    <a:gd name="T34" fmla="*/ 8 w 17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>
                    <a:gd name="T0" fmla="*/ 2 w 19"/>
                    <a:gd name="T1" fmla="*/ 26 h 76"/>
                    <a:gd name="T2" fmla="*/ 9 w 19"/>
                    <a:gd name="T3" fmla="*/ 20 h 76"/>
                    <a:gd name="T4" fmla="*/ 14 w 19"/>
                    <a:gd name="T5" fmla="*/ 0 h 76"/>
                    <a:gd name="T6" fmla="*/ 18 w 19"/>
                    <a:gd name="T7" fmla="*/ 30 h 76"/>
                    <a:gd name="T8" fmla="*/ 12 w 19"/>
                    <a:gd name="T9" fmla="*/ 67 h 76"/>
                    <a:gd name="T10" fmla="*/ 0 w 19"/>
                    <a:gd name="T11" fmla="*/ 75 h 76"/>
                    <a:gd name="T12" fmla="*/ 0 w 19"/>
                    <a:gd name="T13" fmla="*/ 57 h 76"/>
                    <a:gd name="T14" fmla="*/ 3 w 19"/>
                    <a:gd name="T15" fmla="*/ 45 h 76"/>
                    <a:gd name="T16" fmla="*/ 2 w 19"/>
                    <a:gd name="T17" fmla="*/ 2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4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34432E3-D4A9-4BA7-BD96-618CE73E147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304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4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F3F51A-1935-491E-81AB-8CA52F70E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____________Microsoft_PowerPoint_97-20031.pp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0013" y="692149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u="sng" dirty="0">
                <a:solidFill>
                  <a:srgbClr val="FF6600"/>
                </a:solidFill>
                <a:latin typeface="Comic Sans MS" pitchFamily="66" charset="0"/>
              </a:rPr>
              <a:t>РОДИННА ТВЕРДИНЯ</a:t>
            </a:r>
            <a:endParaRPr lang="ru-RU" sz="2800" b="1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7454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CF600"/>
                </a:solidFill>
                <a:latin typeface="Comic Sans MS" pitchFamily="66" charset="0"/>
              </a:rPr>
              <a:t>Чим відрізняється </a:t>
            </a:r>
            <a:r>
              <a:rPr lang="uk-UA" sz="4400" b="1" dirty="0" err="1">
                <a:solidFill>
                  <a:srgbClr val="FCF600"/>
                </a:solidFill>
                <a:latin typeface="Comic Sans MS" pitchFamily="66" charset="0"/>
              </a:rPr>
              <a:t>дисциплінування</a:t>
            </a:r>
            <a:r>
              <a:rPr lang="uk-UA" sz="4400" b="1" dirty="0">
                <a:solidFill>
                  <a:srgbClr val="FCF6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uk-UA" sz="4400" b="1" dirty="0">
                <a:solidFill>
                  <a:srgbClr val="FCF600"/>
                </a:solidFill>
                <a:latin typeface="Comic Sans MS" pitchFamily="66" charset="0"/>
              </a:rPr>
              <a:t>від покарання?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832914" y="4287838"/>
            <a:ext cx="2036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CF600"/>
                </a:solidFill>
                <a:latin typeface="Comic Sans MS" pitchFamily="66" charset="0"/>
              </a:rPr>
              <a:t>Урок №7</a:t>
            </a:r>
            <a:endParaRPr lang="ru-RU" sz="3200" dirty="0">
              <a:solidFill>
                <a:srgbClr val="FCF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99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68" y="116632"/>
            <a:ext cx="8713788" cy="1023938"/>
          </a:xfrm>
        </p:spPr>
        <p:txBody>
          <a:bodyPr/>
          <a:lstStyle/>
          <a:p>
            <a:r>
              <a:rPr lang="uk-UA" sz="4100" b="1" u="sng" dirty="0" smtClean="0">
                <a:solidFill>
                  <a:srgbClr val="C00000"/>
                </a:solidFill>
                <a:latin typeface="Comic Sans MS" pitchFamily="66" charset="0"/>
              </a:rPr>
              <a:t>Покарання</a:t>
            </a:r>
            <a:r>
              <a:rPr lang="uk-UA" sz="4100" b="1" dirty="0" smtClean="0">
                <a:solidFill>
                  <a:srgbClr val="C00000"/>
                </a:solidFill>
                <a:latin typeface="Comic Sans MS" pitchFamily="66" charset="0"/>
              </a:rPr>
              <a:t> чи </a:t>
            </a:r>
            <a:r>
              <a:rPr lang="uk-UA" sz="4100" b="1" u="sng" dirty="0" err="1" smtClean="0">
                <a:solidFill>
                  <a:srgbClr val="C00000"/>
                </a:solidFill>
                <a:latin typeface="Comic Sans MS" pitchFamily="66" charset="0"/>
              </a:rPr>
              <a:t>дисциплінування</a:t>
            </a:r>
            <a:r>
              <a:rPr lang="uk-UA" sz="4100" b="1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41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38113" y="1346200"/>
            <a:ext cx="3497262" cy="1987550"/>
            <a:chOff x="249" y="848"/>
            <a:chExt cx="1954" cy="868"/>
          </a:xfrm>
        </p:grpSpPr>
        <p:pic>
          <p:nvPicPr>
            <p:cNvPr id="12322" name="Picture 3" descr="88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848"/>
              <a:ext cx="1954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23" name="Group 115"/>
            <p:cNvGrpSpPr>
              <a:grpSpLocks/>
            </p:cNvGrpSpPr>
            <p:nvPr/>
          </p:nvGrpSpPr>
          <p:grpSpPr bwMode="auto">
            <a:xfrm>
              <a:off x="387" y="905"/>
              <a:ext cx="1724" cy="793"/>
              <a:chOff x="387" y="905"/>
              <a:chExt cx="1724" cy="793"/>
            </a:xfrm>
          </p:grpSpPr>
          <p:sp>
            <p:nvSpPr>
              <p:cNvPr id="12324" name="Rectangle 33"/>
              <p:cNvSpPr>
                <a:spLocks noChangeArrowheads="1"/>
              </p:cNvSpPr>
              <p:nvPr/>
            </p:nvSpPr>
            <p:spPr bwMode="auto">
              <a:xfrm>
                <a:off x="528" y="914"/>
                <a:ext cx="1396" cy="771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Text Box 37"/>
              <p:cNvSpPr txBox="1">
                <a:spLocks noChangeArrowheads="1"/>
              </p:cNvSpPr>
              <p:nvPr/>
            </p:nvSpPr>
            <p:spPr bwMode="gray">
              <a:xfrm>
                <a:off x="387" y="905"/>
                <a:ext cx="1724" cy="7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uk-UA" sz="2800" b="1" dirty="0">
                    <a:solidFill>
                      <a:srgbClr val="080808"/>
                    </a:solidFill>
                    <a:latin typeface="Comic Sans MS" pitchFamily="66" charset="0"/>
                  </a:rPr>
                  <a:t>помститися,</a:t>
                </a:r>
              </a:p>
              <a:p>
                <a:pPr algn="ctr" eaLnBrk="0" hangingPunct="0"/>
                <a:r>
                  <a:rPr lang="uk-UA" sz="2800" b="1" dirty="0">
                    <a:solidFill>
                      <a:srgbClr val="080808"/>
                    </a:solidFill>
                    <a:latin typeface="Comic Sans MS" pitchFamily="66" charset="0"/>
                  </a:rPr>
                  <a:t>довести неправоту, “щоб знав...”</a:t>
                </a:r>
                <a:endParaRPr lang="en-US" sz="2800" b="1" dirty="0">
                  <a:solidFill>
                    <a:srgbClr val="080808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395288" y="4487863"/>
            <a:ext cx="3319462" cy="1822450"/>
            <a:chOff x="249" y="1840"/>
            <a:chExt cx="1908" cy="763"/>
          </a:xfrm>
        </p:grpSpPr>
        <p:grpSp>
          <p:nvGrpSpPr>
            <p:cNvPr id="12318" name="Group 117"/>
            <p:cNvGrpSpPr>
              <a:grpSpLocks/>
            </p:cNvGrpSpPr>
            <p:nvPr/>
          </p:nvGrpSpPr>
          <p:grpSpPr bwMode="auto">
            <a:xfrm>
              <a:off x="249" y="1840"/>
              <a:ext cx="1908" cy="763"/>
              <a:chOff x="249" y="1840"/>
              <a:chExt cx="1908" cy="763"/>
            </a:xfrm>
          </p:grpSpPr>
          <p:pic>
            <p:nvPicPr>
              <p:cNvPr id="12320" name="Picture 35" descr="kk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1840"/>
                <a:ext cx="1908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21" name="Rectangle 36"/>
              <p:cNvSpPr>
                <a:spLocks noChangeArrowheads="1"/>
              </p:cNvSpPr>
              <p:nvPr/>
            </p:nvSpPr>
            <p:spPr bwMode="auto">
              <a:xfrm>
                <a:off x="528" y="1909"/>
                <a:ext cx="1350" cy="531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9" name="Text Box 38"/>
            <p:cNvSpPr txBox="1">
              <a:spLocks noChangeArrowheads="1"/>
            </p:cNvSpPr>
            <p:nvPr/>
          </p:nvSpPr>
          <p:spPr bwMode="gray">
            <a:xfrm>
              <a:off x="465" y="1958"/>
              <a:ext cx="1334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поведінка </a:t>
              </a:r>
            </a:p>
            <a:p>
              <a:pPr algn="ctr" eaLnBrk="0" hangingPunct="0"/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в минулому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5778500" y="1346200"/>
            <a:ext cx="3186113" cy="2189163"/>
            <a:chOff x="3739" y="848"/>
            <a:chExt cx="1908" cy="771"/>
          </a:xfrm>
        </p:grpSpPr>
        <p:grpSp>
          <p:nvGrpSpPr>
            <p:cNvPr id="12314" name="Group 125"/>
            <p:cNvGrpSpPr>
              <a:grpSpLocks/>
            </p:cNvGrpSpPr>
            <p:nvPr/>
          </p:nvGrpSpPr>
          <p:grpSpPr bwMode="auto">
            <a:xfrm>
              <a:off x="3739" y="848"/>
              <a:ext cx="1908" cy="771"/>
              <a:chOff x="3739" y="848"/>
              <a:chExt cx="1908" cy="771"/>
            </a:xfrm>
          </p:grpSpPr>
          <p:pic>
            <p:nvPicPr>
              <p:cNvPr id="12316" name="Picture 22" descr="kk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9" y="848"/>
                <a:ext cx="190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7" name="Rectangle 65"/>
              <p:cNvSpPr>
                <a:spLocks noChangeArrowheads="1"/>
              </p:cNvSpPr>
              <p:nvPr/>
            </p:nvSpPr>
            <p:spPr bwMode="auto">
              <a:xfrm>
                <a:off x="3878" y="944"/>
                <a:ext cx="1622" cy="579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5" name="Text Box 59"/>
            <p:cNvSpPr txBox="1">
              <a:spLocks noChangeArrowheads="1"/>
            </p:cNvSpPr>
            <p:nvPr/>
          </p:nvSpPr>
          <p:spPr bwMode="gray">
            <a:xfrm>
              <a:off x="3838" y="922"/>
              <a:ext cx="1722" cy="6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Підготувати</a:t>
              </a:r>
            </a:p>
            <a:p>
              <a:pPr algn="ctr" eaLnBrk="0" hangingPunct="0"/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 до більш відповідальної поведінки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5651500" y="4443413"/>
            <a:ext cx="3311525" cy="2081212"/>
            <a:chOff x="3739" y="1764"/>
            <a:chExt cx="1907" cy="676"/>
          </a:xfrm>
        </p:grpSpPr>
        <p:grpSp>
          <p:nvGrpSpPr>
            <p:cNvPr id="12310" name="Group 127"/>
            <p:cNvGrpSpPr>
              <a:grpSpLocks/>
            </p:cNvGrpSpPr>
            <p:nvPr/>
          </p:nvGrpSpPr>
          <p:grpSpPr bwMode="auto">
            <a:xfrm>
              <a:off x="3739" y="1764"/>
              <a:ext cx="1907" cy="676"/>
              <a:chOff x="3739" y="1764"/>
              <a:chExt cx="1907" cy="676"/>
            </a:xfrm>
          </p:grpSpPr>
          <p:pic>
            <p:nvPicPr>
              <p:cNvPr id="12312" name="Picture 20" descr="88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9" y="1764"/>
                <a:ext cx="1907" cy="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3" name="Rectangle 66"/>
              <p:cNvSpPr>
                <a:spLocks noChangeArrowheads="1"/>
              </p:cNvSpPr>
              <p:nvPr/>
            </p:nvSpPr>
            <p:spPr bwMode="auto">
              <a:xfrm>
                <a:off x="4018" y="1888"/>
                <a:ext cx="1396" cy="483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1" name="Text Box 32"/>
            <p:cNvSpPr txBox="1">
              <a:spLocks noChangeArrowheads="1"/>
            </p:cNvSpPr>
            <p:nvPr/>
          </p:nvSpPr>
          <p:spPr bwMode="black">
            <a:xfrm>
              <a:off x="3877" y="1861"/>
              <a:ext cx="16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 algn="ctr">
                <a:spcBef>
                  <a:spcPct val="50000"/>
                </a:spcBef>
              </a:pPr>
              <a:r>
                <a:rPr lang="uk-UA" b="1" dirty="0">
                  <a:solidFill>
                    <a:srgbClr val="080808"/>
                  </a:solidFill>
                  <a:latin typeface="Comic Sans MS" pitchFamily="66" charset="0"/>
                </a:rPr>
                <a:t> </a:t>
              </a:r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поведінка в майбутньому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3868738" y="3795713"/>
            <a:ext cx="301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4"/>
          <p:cNvSpPr>
            <a:spLocks noChangeShapeType="1"/>
          </p:cNvSpPr>
          <p:nvPr/>
        </p:nvSpPr>
        <p:spPr bwMode="auto">
          <a:xfrm>
            <a:off x="3878263" y="4117975"/>
            <a:ext cx="233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7" name="Picture 5" descr="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288" y="1268413"/>
            <a:ext cx="13509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7" descr="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4475" y="1576388"/>
            <a:ext cx="1438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8" descr="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4475" y="4516438"/>
            <a:ext cx="1438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40"/>
          <p:cNvSpPr>
            <a:spLocks noChangeArrowheads="1"/>
          </p:cNvSpPr>
          <p:nvPr/>
        </p:nvSpPr>
        <p:spPr bwMode="white">
          <a:xfrm>
            <a:off x="4181475" y="1941513"/>
            <a:ext cx="1069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FEFEFE"/>
                </a:solidFill>
                <a:latin typeface="Comic Sans MS" pitchFamily="66" charset="0"/>
              </a:rPr>
              <a:t>Намір</a:t>
            </a:r>
            <a:endParaRPr lang="en-US" sz="2400" b="1" u="sng" dirty="0">
              <a:solidFill>
                <a:srgbClr val="FEFEFE"/>
              </a:solidFill>
              <a:latin typeface="Comic Sans MS" pitchFamily="66" charset="0"/>
            </a:endParaRPr>
          </a:p>
        </p:txBody>
      </p:sp>
      <p:sp>
        <p:nvSpPr>
          <p:cNvPr id="12301" name="Rectangle 41"/>
          <p:cNvSpPr>
            <a:spLocks noChangeArrowheads="1"/>
          </p:cNvSpPr>
          <p:nvPr/>
        </p:nvSpPr>
        <p:spPr bwMode="white">
          <a:xfrm>
            <a:off x="4237038" y="4802188"/>
            <a:ext cx="1033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200" b="1" u="sng" dirty="0">
                <a:solidFill>
                  <a:srgbClr val="FEFEFE"/>
                </a:solidFill>
                <a:latin typeface="Comic Sans MS" pitchFamily="66" charset="0"/>
              </a:rPr>
              <a:t>Мета</a:t>
            </a:r>
            <a:endParaRPr lang="en-US" sz="2200" b="1" u="sng" dirty="0">
              <a:solidFill>
                <a:srgbClr val="FEFEFE"/>
              </a:solidFill>
              <a:latin typeface="Comic Sans MS" pitchFamily="66" charset="0"/>
            </a:endParaRPr>
          </a:p>
        </p:txBody>
      </p:sp>
      <p:sp>
        <p:nvSpPr>
          <p:cNvPr id="12302" name="Line 79"/>
          <p:cNvSpPr>
            <a:spLocks noChangeShapeType="1"/>
          </p:cNvSpPr>
          <p:nvPr/>
        </p:nvSpPr>
        <p:spPr bwMode="auto">
          <a:xfrm>
            <a:off x="3633788" y="2341563"/>
            <a:ext cx="433387" cy="0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80"/>
          <p:cNvSpPr>
            <a:spLocks noChangeShapeType="1"/>
          </p:cNvSpPr>
          <p:nvPr/>
        </p:nvSpPr>
        <p:spPr bwMode="auto">
          <a:xfrm>
            <a:off x="3924300" y="2808288"/>
            <a:ext cx="0" cy="968375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81"/>
          <p:cNvSpPr>
            <a:spLocks noChangeShapeType="1"/>
          </p:cNvSpPr>
          <p:nvPr/>
        </p:nvSpPr>
        <p:spPr bwMode="auto">
          <a:xfrm>
            <a:off x="3622675" y="2836863"/>
            <a:ext cx="301625" cy="0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83"/>
          <p:cNvSpPr>
            <a:spLocks noChangeShapeType="1"/>
          </p:cNvSpPr>
          <p:nvPr/>
        </p:nvSpPr>
        <p:spPr bwMode="auto">
          <a:xfrm>
            <a:off x="3910013" y="3797300"/>
            <a:ext cx="3016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98"/>
          <p:cNvSpPr>
            <a:spLocks noChangeShapeType="1"/>
          </p:cNvSpPr>
          <p:nvPr/>
        </p:nvSpPr>
        <p:spPr bwMode="auto">
          <a:xfrm>
            <a:off x="5630863" y="3797300"/>
            <a:ext cx="3016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00"/>
          <p:cNvSpPr>
            <a:spLocks noChangeShapeType="1"/>
          </p:cNvSpPr>
          <p:nvPr/>
        </p:nvSpPr>
        <p:spPr bwMode="auto">
          <a:xfrm>
            <a:off x="5345113" y="2341563"/>
            <a:ext cx="433387" cy="0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101"/>
          <p:cNvSpPr>
            <a:spLocks noChangeShapeType="1"/>
          </p:cNvSpPr>
          <p:nvPr/>
        </p:nvSpPr>
        <p:spPr bwMode="auto">
          <a:xfrm>
            <a:off x="5641975" y="2825750"/>
            <a:ext cx="0" cy="969963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102"/>
          <p:cNvSpPr>
            <a:spLocks noChangeShapeType="1"/>
          </p:cNvSpPr>
          <p:nvPr/>
        </p:nvSpPr>
        <p:spPr bwMode="auto">
          <a:xfrm>
            <a:off x="5349875" y="2836863"/>
            <a:ext cx="301625" cy="0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86"/>
          <p:cNvSpPr>
            <a:spLocks noChangeShapeType="1"/>
          </p:cNvSpPr>
          <p:nvPr/>
        </p:nvSpPr>
        <p:spPr bwMode="auto">
          <a:xfrm>
            <a:off x="3348038" y="4105275"/>
            <a:ext cx="3016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5" name="Group 78"/>
          <p:cNvGrpSpPr>
            <a:grpSpLocks/>
          </p:cNvGrpSpPr>
          <p:nvPr/>
        </p:nvGrpSpPr>
        <p:grpSpPr bwMode="auto">
          <a:xfrm>
            <a:off x="3348038" y="2341563"/>
            <a:ext cx="433387" cy="3149600"/>
            <a:chOff x="3288" y="1419"/>
            <a:chExt cx="266" cy="1865"/>
          </a:xfrm>
        </p:grpSpPr>
        <p:sp>
          <p:nvSpPr>
            <p:cNvPr id="13353" name="Line 79"/>
            <p:cNvSpPr>
              <a:spLocks noChangeShapeType="1"/>
            </p:cNvSpPr>
            <p:nvPr/>
          </p:nvSpPr>
          <p:spPr bwMode="auto">
            <a:xfrm>
              <a:off x="3288" y="1419"/>
              <a:ext cx="26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80"/>
            <p:cNvSpPr>
              <a:spLocks noChangeShapeType="1"/>
            </p:cNvSpPr>
            <p:nvPr/>
          </p:nvSpPr>
          <p:spPr bwMode="auto">
            <a:xfrm>
              <a:off x="3470" y="1706"/>
              <a:ext cx="0" cy="574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Line 81"/>
            <p:cNvSpPr>
              <a:spLocks noChangeShapeType="1"/>
            </p:cNvSpPr>
            <p:nvPr/>
          </p:nvSpPr>
          <p:spPr bwMode="auto">
            <a:xfrm>
              <a:off x="3291" y="1712"/>
              <a:ext cx="185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Line 82"/>
            <p:cNvSpPr>
              <a:spLocks noChangeShapeType="1"/>
            </p:cNvSpPr>
            <p:nvPr/>
          </p:nvSpPr>
          <p:spPr bwMode="auto">
            <a:xfrm>
              <a:off x="3476" y="2471"/>
              <a:ext cx="0" cy="813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6" name="Group 99"/>
          <p:cNvGrpSpPr>
            <a:grpSpLocks/>
          </p:cNvGrpSpPr>
          <p:nvPr/>
        </p:nvGrpSpPr>
        <p:grpSpPr bwMode="auto">
          <a:xfrm>
            <a:off x="5219700" y="2341563"/>
            <a:ext cx="433388" cy="3149600"/>
            <a:chOff x="3288" y="1419"/>
            <a:chExt cx="266" cy="1865"/>
          </a:xfrm>
        </p:grpSpPr>
        <p:sp>
          <p:nvSpPr>
            <p:cNvPr id="13349" name="Line 100"/>
            <p:cNvSpPr>
              <a:spLocks noChangeShapeType="1"/>
            </p:cNvSpPr>
            <p:nvPr/>
          </p:nvSpPr>
          <p:spPr bwMode="auto">
            <a:xfrm>
              <a:off x="3288" y="1419"/>
              <a:ext cx="266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Line 101"/>
            <p:cNvSpPr>
              <a:spLocks noChangeShapeType="1"/>
            </p:cNvSpPr>
            <p:nvPr/>
          </p:nvSpPr>
          <p:spPr bwMode="auto">
            <a:xfrm>
              <a:off x="3470" y="1706"/>
              <a:ext cx="0" cy="574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102"/>
            <p:cNvSpPr>
              <a:spLocks noChangeShapeType="1"/>
            </p:cNvSpPr>
            <p:nvPr/>
          </p:nvSpPr>
          <p:spPr bwMode="auto">
            <a:xfrm>
              <a:off x="3291" y="1712"/>
              <a:ext cx="185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103"/>
            <p:cNvSpPr>
              <a:spLocks noChangeShapeType="1"/>
            </p:cNvSpPr>
            <p:nvPr/>
          </p:nvSpPr>
          <p:spPr bwMode="auto">
            <a:xfrm>
              <a:off x="3476" y="2471"/>
              <a:ext cx="0" cy="813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713788" cy="1023938"/>
          </a:xfrm>
        </p:spPr>
        <p:txBody>
          <a:bodyPr/>
          <a:lstStyle/>
          <a:p>
            <a:r>
              <a:rPr lang="uk-UA" sz="4100" b="1" u="sng" dirty="0" smtClean="0">
                <a:solidFill>
                  <a:srgbClr val="C00000"/>
                </a:solidFill>
                <a:latin typeface="Comic Sans MS" pitchFamily="66" charset="0"/>
              </a:rPr>
              <a:t>Покарання</a:t>
            </a:r>
            <a:r>
              <a:rPr lang="uk-UA" sz="4100" b="1" dirty="0" smtClean="0">
                <a:solidFill>
                  <a:srgbClr val="C00000"/>
                </a:solidFill>
                <a:latin typeface="Comic Sans MS" pitchFamily="66" charset="0"/>
              </a:rPr>
              <a:t> чи </a:t>
            </a:r>
            <a:r>
              <a:rPr lang="uk-UA" sz="4100" b="1" u="sng" dirty="0" err="1" smtClean="0">
                <a:solidFill>
                  <a:srgbClr val="C00000"/>
                </a:solidFill>
                <a:latin typeface="Comic Sans MS" pitchFamily="66" charset="0"/>
              </a:rPr>
              <a:t>дисциплінування</a:t>
            </a:r>
            <a:r>
              <a:rPr lang="uk-UA" sz="4100" b="1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41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07950" y="1484313"/>
            <a:ext cx="3544888" cy="1827212"/>
            <a:chOff x="249" y="2585"/>
            <a:chExt cx="1862" cy="772"/>
          </a:xfrm>
        </p:grpSpPr>
        <p:grpSp>
          <p:nvGrpSpPr>
            <p:cNvPr id="13345" name="Group 119"/>
            <p:cNvGrpSpPr>
              <a:grpSpLocks/>
            </p:cNvGrpSpPr>
            <p:nvPr/>
          </p:nvGrpSpPr>
          <p:grpSpPr bwMode="auto">
            <a:xfrm>
              <a:off x="249" y="2585"/>
              <a:ext cx="1862" cy="772"/>
              <a:chOff x="249" y="2585"/>
              <a:chExt cx="1862" cy="772"/>
            </a:xfrm>
          </p:grpSpPr>
          <p:pic>
            <p:nvPicPr>
              <p:cNvPr id="13347" name="Picture 4" descr="556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" y="2585"/>
                <a:ext cx="1862" cy="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8" name="Rectangle 34"/>
              <p:cNvSpPr>
                <a:spLocks noChangeArrowheads="1"/>
              </p:cNvSpPr>
              <p:nvPr/>
            </p:nvSpPr>
            <p:spPr bwMode="auto">
              <a:xfrm>
                <a:off x="482" y="2730"/>
                <a:ext cx="1396" cy="579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6" name="Text Box 39"/>
            <p:cNvSpPr txBox="1">
              <a:spLocks noChangeArrowheads="1"/>
            </p:cNvSpPr>
            <p:nvPr/>
          </p:nvSpPr>
          <p:spPr bwMode="gray">
            <a:xfrm>
              <a:off x="482" y="2730"/>
              <a:ext cx="1303" cy="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гнів, </a:t>
              </a:r>
              <a:r>
                <a:rPr lang="uk-UA" sz="2400" b="1" dirty="0" err="1">
                  <a:solidFill>
                    <a:srgbClr val="080808"/>
                  </a:solidFill>
                  <a:latin typeface="Comic Sans MS" pitchFamily="66" charset="0"/>
                </a:rPr>
                <a:t>роздратування</a:t>
              </a:r>
              <a:r>
                <a:rPr lang="uk-UA" sz="2800" b="1" dirty="0" err="1">
                  <a:solidFill>
                    <a:srgbClr val="080808"/>
                  </a:solidFill>
                  <a:latin typeface="Comic Sans MS" pitchFamily="66" charset="0"/>
                </a:rPr>
                <a:t>безсилля</a:t>
              </a:r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...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Group 130"/>
          <p:cNvGrpSpPr>
            <a:grpSpLocks/>
          </p:cNvGrpSpPr>
          <p:nvPr/>
        </p:nvGrpSpPr>
        <p:grpSpPr bwMode="auto">
          <a:xfrm>
            <a:off x="5580063" y="1530350"/>
            <a:ext cx="3238500" cy="1827213"/>
            <a:chOff x="3785" y="2585"/>
            <a:chExt cx="1815" cy="627"/>
          </a:xfrm>
        </p:grpSpPr>
        <p:grpSp>
          <p:nvGrpSpPr>
            <p:cNvPr id="13341" name="Group 129"/>
            <p:cNvGrpSpPr>
              <a:grpSpLocks/>
            </p:cNvGrpSpPr>
            <p:nvPr/>
          </p:nvGrpSpPr>
          <p:grpSpPr bwMode="auto">
            <a:xfrm>
              <a:off x="3785" y="2585"/>
              <a:ext cx="1815" cy="627"/>
              <a:chOff x="3785" y="2585"/>
              <a:chExt cx="1815" cy="627"/>
            </a:xfrm>
          </p:grpSpPr>
          <p:pic>
            <p:nvPicPr>
              <p:cNvPr id="13343" name="Picture 21" descr="89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5" y="2585"/>
                <a:ext cx="1815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4" name="Rectangle 67"/>
              <p:cNvSpPr>
                <a:spLocks noChangeArrowheads="1"/>
              </p:cNvSpPr>
              <p:nvPr/>
            </p:nvSpPr>
            <p:spPr bwMode="auto">
              <a:xfrm>
                <a:off x="4018" y="2731"/>
                <a:ext cx="1396" cy="433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2" name="Text Box 44"/>
            <p:cNvSpPr txBox="1">
              <a:spLocks noChangeArrowheads="1"/>
            </p:cNvSpPr>
            <p:nvPr/>
          </p:nvSpPr>
          <p:spPr bwMode="black">
            <a:xfrm>
              <a:off x="4019" y="2686"/>
              <a:ext cx="1535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 algn="ctr">
                <a:spcBef>
                  <a:spcPct val="50000"/>
                </a:spcBef>
              </a:pPr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піклування, любов, турбота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250825" y="3894138"/>
            <a:ext cx="3246438" cy="2127250"/>
            <a:chOff x="296" y="3406"/>
            <a:chExt cx="1769" cy="750"/>
          </a:xfrm>
        </p:grpSpPr>
        <p:grpSp>
          <p:nvGrpSpPr>
            <p:cNvPr id="13337" name="Group 122"/>
            <p:cNvGrpSpPr>
              <a:grpSpLocks/>
            </p:cNvGrpSpPr>
            <p:nvPr/>
          </p:nvGrpSpPr>
          <p:grpSpPr bwMode="auto">
            <a:xfrm>
              <a:off x="296" y="3406"/>
              <a:ext cx="1769" cy="750"/>
              <a:chOff x="296" y="3406"/>
              <a:chExt cx="1769" cy="750"/>
            </a:xfrm>
          </p:grpSpPr>
          <p:pic>
            <p:nvPicPr>
              <p:cNvPr id="13339" name="Picture 62" descr="kk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" y="3406"/>
                <a:ext cx="1769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0" name="Rectangle 64"/>
              <p:cNvSpPr>
                <a:spLocks noChangeArrowheads="1"/>
              </p:cNvSpPr>
              <p:nvPr/>
            </p:nvSpPr>
            <p:spPr bwMode="auto">
              <a:xfrm>
                <a:off x="482" y="3502"/>
                <a:ext cx="1396" cy="578"/>
              </a:xfrm>
              <a:prstGeom prst="rect">
                <a:avLst/>
              </a:prstGeom>
              <a:solidFill>
                <a:srgbClr val="FEFEFE">
                  <a:alpha val="39999"/>
                </a:srgbClr>
              </a:solidFill>
              <a:ln w="15240" algn="ctr">
                <a:solidFill>
                  <a:srgbClr val="080808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8" name="Text Box 63"/>
            <p:cNvSpPr txBox="1">
              <a:spLocks noChangeArrowheads="1"/>
            </p:cNvSpPr>
            <p:nvPr/>
          </p:nvSpPr>
          <p:spPr bwMode="black">
            <a:xfrm>
              <a:off x="551" y="3547"/>
              <a:ext cx="1257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 algn="ctr">
                <a:spcBef>
                  <a:spcPct val="50000"/>
                </a:spcBef>
              </a:pPr>
              <a:r>
                <a:rPr lang="uk-UA" sz="2800" b="1" dirty="0">
                  <a:solidFill>
                    <a:srgbClr val="080808"/>
                  </a:solidFill>
                  <a:latin typeface="Comic Sans MS" pitchFamily="66" charset="0"/>
                </a:rPr>
                <a:t>непокора або депресія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3868738" y="3795713"/>
            <a:ext cx="301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3878263" y="4117975"/>
            <a:ext cx="233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3" name="Picture 5" descr="h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7800" y="1268413"/>
            <a:ext cx="1611313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9" descr="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1113" y="4437063"/>
            <a:ext cx="16891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42"/>
          <p:cNvSpPr>
            <a:spLocks noChangeArrowheads="1"/>
          </p:cNvSpPr>
          <p:nvPr/>
        </p:nvSpPr>
        <p:spPr bwMode="white">
          <a:xfrm>
            <a:off x="3763963" y="4681538"/>
            <a:ext cx="1697037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FEFEFE"/>
                </a:solidFill>
                <a:latin typeface="Comic Sans MS" pitchFamily="66" charset="0"/>
              </a:rPr>
              <a:t>Результат</a:t>
            </a:r>
          </a:p>
          <a:p>
            <a:pPr algn="ctr"/>
            <a:r>
              <a:rPr lang="uk-UA" sz="2400" b="1" u="sng" dirty="0">
                <a:solidFill>
                  <a:srgbClr val="FEFEFE"/>
                </a:solidFill>
                <a:latin typeface="Comic Sans MS" pitchFamily="66" charset="0"/>
              </a:rPr>
              <a:t> у дітей</a:t>
            </a:r>
            <a:endParaRPr lang="en-US" sz="2400" b="1" u="sng" dirty="0">
              <a:solidFill>
                <a:srgbClr val="FEFEFE"/>
              </a:solidFill>
              <a:latin typeface="Comic Sans MS" pitchFamily="66" charset="0"/>
            </a:endParaRPr>
          </a:p>
        </p:txBody>
      </p:sp>
      <p:pic>
        <p:nvPicPr>
          <p:cNvPr id="13326" name="Picture 55" descr="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4125" y="2060575"/>
            <a:ext cx="16986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57"/>
          <p:cNvSpPr>
            <a:spLocks noChangeArrowheads="1"/>
          </p:cNvSpPr>
          <p:nvPr/>
        </p:nvSpPr>
        <p:spPr bwMode="white">
          <a:xfrm>
            <a:off x="3930650" y="2276475"/>
            <a:ext cx="1379538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>
                <a:solidFill>
                  <a:srgbClr val="FEFEFE"/>
                </a:solidFill>
                <a:latin typeface="Comic Sans MS" pitchFamily="66" charset="0"/>
              </a:rPr>
              <a:t>Емоції батьків</a:t>
            </a:r>
            <a:endParaRPr lang="en-US" sz="2400" b="1" u="sng" dirty="0">
              <a:solidFill>
                <a:srgbClr val="FEFEFE"/>
              </a:solidFill>
              <a:latin typeface="Comic Sans MS" pitchFamily="66" charset="0"/>
            </a:endParaRPr>
          </a:p>
        </p:txBody>
      </p:sp>
      <p:sp>
        <p:nvSpPr>
          <p:cNvPr id="13328" name="Line 83"/>
          <p:cNvSpPr>
            <a:spLocks noChangeShapeType="1"/>
          </p:cNvSpPr>
          <p:nvPr/>
        </p:nvSpPr>
        <p:spPr bwMode="auto">
          <a:xfrm>
            <a:off x="3635375" y="3797300"/>
            <a:ext cx="3016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87"/>
          <p:cNvSpPr>
            <a:spLocks noChangeShapeType="1"/>
          </p:cNvSpPr>
          <p:nvPr/>
        </p:nvSpPr>
        <p:spPr bwMode="auto">
          <a:xfrm>
            <a:off x="3635375" y="5483225"/>
            <a:ext cx="3016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74"/>
          <p:cNvSpPr>
            <a:spLocks noChangeShapeType="1"/>
          </p:cNvSpPr>
          <p:nvPr/>
        </p:nvSpPr>
        <p:spPr bwMode="auto">
          <a:xfrm>
            <a:off x="5580063" y="4117975"/>
            <a:ext cx="2333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76"/>
          <p:cNvSpPr>
            <a:spLocks noChangeShapeType="1"/>
          </p:cNvSpPr>
          <p:nvPr/>
        </p:nvSpPr>
        <p:spPr bwMode="auto">
          <a:xfrm>
            <a:off x="5580063" y="5491163"/>
            <a:ext cx="2333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98"/>
          <p:cNvSpPr>
            <a:spLocks noChangeShapeType="1"/>
          </p:cNvSpPr>
          <p:nvPr/>
        </p:nvSpPr>
        <p:spPr bwMode="auto">
          <a:xfrm>
            <a:off x="5508625" y="3789363"/>
            <a:ext cx="3000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31"/>
          <p:cNvGrpSpPr>
            <a:grpSpLocks/>
          </p:cNvGrpSpPr>
          <p:nvPr/>
        </p:nvGrpSpPr>
        <p:grpSpPr bwMode="auto">
          <a:xfrm>
            <a:off x="5778500" y="3933825"/>
            <a:ext cx="3186113" cy="2265363"/>
            <a:chOff x="3785" y="3357"/>
            <a:chExt cx="1769" cy="750"/>
          </a:xfrm>
        </p:grpSpPr>
        <p:pic>
          <p:nvPicPr>
            <p:cNvPr id="13334" name="Picture 23" descr="kk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5" y="3357"/>
              <a:ext cx="176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Rectangle 68"/>
            <p:cNvSpPr>
              <a:spLocks noChangeArrowheads="1"/>
            </p:cNvSpPr>
            <p:nvPr/>
          </p:nvSpPr>
          <p:spPr bwMode="auto">
            <a:xfrm>
              <a:off x="4018" y="3454"/>
              <a:ext cx="1396" cy="579"/>
            </a:xfrm>
            <a:prstGeom prst="rect">
              <a:avLst/>
            </a:prstGeom>
            <a:solidFill>
              <a:srgbClr val="FEFEFE">
                <a:alpha val="39999"/>
              </a:srgbClr>
            </a:solidFill>
            <a:ln w="15240" algn="ctr">
              <a:solidFill>
                <a:srgbClr val="080808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45"/>
            <p:cNvSpPr txBox="1">
              <a:spLocks noChangeArrowheads="1"/>
            </p:cNvSpPr>
            <p:nvPr/>
          </p:nvSpPr>
          <p:spPr bwMode="black">
            <a:xfrm>
              <a:off x="3966" y="3511"/>
              <a:ext cx="15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 algn="ctr">
                <a:spcBef>
                  <a:spcPct val="50000"/>
                </a:spcBef>
              </a:pPr>
              <a:r>
                <a:rPr lang="uk-UA" sz="2800" b="1" dirty="0" smtClean="0">
                  <a:solidFill>
                    <a:srgbClr val="080808"/>
                  </a:solidFill>
                  <a:latin typeface="Comic Sans MS" pitchFamily="66" charset="0"/>
                </a:rPr>
                <a:t>повага і </a:t>
              </a:r>
              <a:r>
                <a:rPr lang="uk-UA" sz="2800" b="1" dirty="0" err="1">
                  <a:solidFill>
                    <a:srgbClr val="080808"/>
                  </a:solidFill>
                  <a:latin typeface="Comic Sans MS" pitchFamily="66" charset="0"/>
                </a:rPr>
                <a:t>відпові-дальність</a:t>
              </a:r>
              <a:endParaRPr lang="en-US" sz="2800" b="1" dirty="0">
                <a:solidFill>
                  <a:srgbClr val="080808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99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ltGray">
          <a:xfrm rot="5400000">
            <a:off x="-2750343" y="1173956"/>
            <a:ext cx="4824412" cy="4149725"/>
          </a:xfrm>
          <a:custGeom>
            <a:avLst/>
            <a:gdLst>
              <a:gd name="T0" fmla="*/ 538772017 w 21600"/>
              <a:gd name="T1" fmla="*/ 0 h 21600"/>
              <a:gd name="T2" fmla="*/ 5637191 w 21600"/>
              <a:gd name="T3" fmla="*/ 370971390 h 21600"/>
              <a:gd name="T4" fmla="*/ 538772017 w 21600"/>
              <a:gd name="T5" fmla="*/ 6422084 h 21600"/>
              <a:gd name="T6" fmla="*/ 1071906843 w 21600"/>
              <a:gd name="T7" fmla="*/ 37097139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5 w 21600"/>
              <a:gd name="T13" fmla="*/ 0 h 21600"/>
              <a:gd name="T14" fmla="*/ 21355 w 21600"/>
              <a:gd name="T15" fmla="*/ 130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9" y="10058"/>
                </a:moveTo>
                <a:cubicBezTo>
                  <a:pt x="589" y="4491"/>
                  <a:pt x="5219" y="173"/>
                  <a:pt x="10800" y="174"/>
                </a:cubicBezTo>
                <a:cubicBezTo>
                  <a:pt x="16380" y="174"/>
                  <a:pt x="21010" y="4491"/>
                  <a:pt x="21400" y="10058"/>
                </a:cubicBezTo>
                <a:lnTo>
                  <a:pt x="21573" y="10045"/>
                </a:lnTo>
                <a:cubicBezTo>
                  <a:pt x="21177" y="4387"/>
                  <a:pt x="16472" y="-1"/>
                  <a:pt x="10799" y="0"/>
                </a:cubicBezTo>
                <a:cubicBezTo>
                  <a:pt x="5127" y="0"/>
                  <a:pt x="422" y="4387"/>
                  <a:pt x="26" y="10045"/>
                </a:cubicBezTo>
                <a:lnTo>
                  <a:pt x="199" y="10058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28003" name="AutoShape 3" descr="Р_1"/>
          <p:cNvSpPr>
            <a:spLocks noChangeArrowheads="1"/>
          </p:cNvSpPr>
          <p:nvPr/>
        </p:nvSpPr>
        <p:spPr bwMode="blackWhite">
          <a:xfrm>
            <a:off x="1523967" y="152946"/>
            <a:ext cx="6985000" cy="10795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1750" algn="ctr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4000" b="1" dirty="0">
                <a:solidFill>
                  <a:srgbClr val="800000"/>
                </a:solidFill>
                <a:latin typeface="Comic Sans MS" pitchFamily="66" charset="0"/>
              </a:rPr>
              <a:t>Практичні вправи</a:t>
            </a:r>
            <a:endParaRPr lang="ru-RU" sz="40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76375" y="2708275"/>
            <a:ext cx="431800" cy="452438"/>
            <a:chOff x="2078" y="1680"/>
            <a:chExt cx="1615" cy="1615"/>
          </a:xfrm>
        </p:grpSpPr>
        <p:sp>
          <p:nvSpPr>
            <p:cNvPr id="14344" name="Oval 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Oval 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gray">
            <a:xfrm>
              <a:off x="2256" y="1856"/>
              <a:ext cx="1259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gray">
            <a:xfrm>
              <a:off x="2256" y="1856"/>
              <a:ext cx="1259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009" name="Oval 9"/>
            <p:cNvSpPr>
              <a:spLocks noChangeArrowheads="1"/>
            </p:cNvSpPr>
            <p:nvPr/>
          </p:nvSpPr>
          <p:spPr bwMode="gray">
            <a:xfrm>
              <a:off x="2339" y="1941"/>
              <a:ext cx="1093" cy="109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010" name="Oval 10"/>
            <p:cNvSpPr>
              <a:spLocks noChangeArrowheads="1"/>
            </p:cNvSpPr>
            <p:nvPr/>
          </p:nvSpPr>
          <p:spPr bwMode="gray">
            <a:xfrm>
              <a:off x="2339" y="1941"/>
              <a:ext cx="1093" cy="10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42" name="Picture 2" descr="G:\діти, ангели\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6" y="1477609"/>
            <a:ext cx="4705316" cy="31319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3" name="Picture 3" descr="G:\діти, ангели\getImage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10" y="3573016"/>
            <a:ext cx="4059471" cy="2930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0283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51520" y="692696"/>
            <a:ext cx="8568952" cy="5400599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Ви очікуєте  гостей і поспішаєте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все підготувати до їхнього приходу.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Речі вашої дитини (підручники, іграшки)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розкидані повсюди у вашій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кімнаті-вітальні.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Ви попросили дитину прибрати речі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у свою кімнату і вона відповіла: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«Добре, одну хвилиночку».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0283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323528" y="548681"/>
            <a:ext cx="8209285" cy="518537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Дзвінок у двері, ви відчиняєте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і бачите своїх гостей.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Ви запрошуєте їх до вітальні,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заходите і бачите,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що речі дитини все ще розкидані там, </a:t>
            </a: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навіть на підлозі.</a:t>
            </a:r>
          </a:p>
          <a:p>
            <a:pPr algn="ctr"/>
            <a:endParaRPr lang="uk-UA" sz="3200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uk-UA" sz="3200" b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uk-UA" sz="3200" b="1" u="sng" dirty="0">
                <a:solidFill>
                  <a:schemeClr val="bg2"/>
                </a:solidFill>
                <a:latin typeface="Comic Sans MS" pitchFamily="66" charset="0"/>
              </a:rPr>
              <a:t>Чи ви розсердитесь?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13"/>
          <p:cNvGrpSpPr>
            <a:grpSpLocks/>
          </p:cNvGrpSpPr>
          <p:nvPr/>
        </p:nvGrpSpPr>
        <p:grpSpPr bwMode="auto">
          <a:xfrm>
            <a:off x="6227763" y="2060575"/>
            <a:ext cx="2916237" cy="2665413"/>
            <a:chOff x="1921" y="1585"/>
            <a:chExt cx="1059" cy="1057"/>
          </a:xfrm>
        </p:grpSpPr>
        <p:sp>
          <p:nvSpPr>
            <p:cNvPr id="26636" name="Oval 14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37" name="Oval 15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Oval 16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Oval 17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Oval 18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6641" name="Group 19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2664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64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64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64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6588125" y="2954338"/>
            <a:ext cx="2233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000082"/>
                </a:solidFill>
                <a:latin typeface="Comic Sans MS" pitchFamily="66" charset="0"/>
              </a:rPr>
              <a:t>Я – батько!</a:t>
            </a:r>
          </a:p>
          <a:p>
            <a:pPr algn="ctr"/>
            <a:r>
              <a:rPr lang="uk-UA" sz="2800" b="1" dirty="0">
                <a:solidFill>
                  <a:srgbClr val="000082"/>
                </a:solidFill>
                <a:latin typeface="Comic Sans MS" pitchFamily="66" charset="0"/>
              </a:rPr>
              <a:t>Я- мати!</a:t>
            </a:r>
            <a:endParaRPr lang="ru-RU" sz="2800" b="1" dirty="0">
              <a:solidFill>
                <a:srgbClr val="000082"/>
              </a:solidFill>
              <a:latin typeface="Comic Sans MS" pitchFamily="66" charset="0"/>
            </a:endParaRPr>
          </a:p>
        </p:txBody>
      </p:sp>
      <p:grpSp>
        <p:nvGrpSpPr>
          <p:cNvPr id="26629" name="Group 26"/>
          <p:cNvGrpSpPr>
            <a:grpSpLocks/>
          </p:cNvGrpSpPr>
          <p:nvPr/>
        </p:nvGrpSpPr>
        <p:grpSpPr bwMode="auto">
          <a:xfrm>
            <a:off x="900113" y="404813"/>
            <a:ext cx="7667625" cy="936625"/>
            <a:chOff x="0" y="119"/>
            <a:chExt cx="5760" cy="862"/>
          </a:xfrm>
        </p:grpSpPr>
        <p:sp>
          <p:nvSpPr>
            <p:cNvPr id="26634" name="AutoShape 25"/>
            <p:cNvSpPr>
              <a:spLocks noChangeArrowheads="1"/>
            </p:cNvSpPr>
            <p:nvPr/>
          </p:nvSpPr>
          <p:spPr bwMode="gray">
            <a:xfrm>
              <a:off x="113" y="119"/>
              <a:ext cx="5533" cy="862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Box 2"/>
            <p:cNvSpPr txBox="1">
              <a:spLocks noChangeArrowheads="1"/>
            </p:cNvSpPr>
            <p:nvPr/>
          </p:nvSpPr>
          <p:spPr bwMode="auto">
            <a:xfrm>
              <a:off x="0" y="256"/>
              <a:ext cx="5760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200" b="1" dirty="0">
                  <a:latin typeface="Comic Sans MS" pitchFamily="66" charset="0"/>
                </a:rPr>
                <a:t>Робота в групах (3 хв.)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12775" y="1700213"/>
            <a:ext cx="5327650" cy="4732337"/>
            <a:chOff x="386" y="1253"/>
            <a:chExt cx="2501" cy="2526"/>
          </a:xfrm>
        </p:grpSpPr>
        <p:sp>
          <p:nvSpPr>
            <p:cNvPr id="26631" name="AutoShape 27"/>
            <p:cNvSpPr>
              <a:spLocks noChangeArrowheads="1"/>
            </p:cNvSpPr>
            <p:nvPr/>
          </p:nvSpPr>
          <p:spPr bwMode="gray">
            <a:xfrm>
              <a:off x="386" y="1431"/>
              <a:ext cx="2501" cy="2348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28"/>
            <p:cNvSpPr>
              <a:spLocks noChangeArrowheads="1"/>
            </p:cNvSpPr>
            <p:nvPr/>
          </p:nvSpPr>
          <p:spPr bwMode="auto">
            <a:xfrm>
              <a:off x="497" y="1707"/>
              <a:ext cx="2331" cy="1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20000"/>
                </a:lnSpc>
              </a:pPr>
              <a:r>
                <a:rPr lang="uk-UA" sz="2400" b="1" dirty="0">
                  <a:solidFill>
                    <a:srgbClr val="FFFFFF"/>
                  </a:solidFill>
                </a:rPr>
                <a:t>1</a:t>
              </a:r>
              <a:r>
                <a:rPr lang="uk-UA" sz="2400" b="1" dirty="0">
                  <a:solidFill>
                    <a:srgbClr val="FFFFFF"/>
                  </a:solidFill>
                  <a:latin typeface="Comic Sans MS" pitchFamily="66" charset="0"/>
                </a:rPr>
                <a:t>. </a:t>
              </a:r>
              <a:r>
                <a:rPr lang="uk-UA" sz="2800" b="1" dirty="0">
                  <a:solidFill>
                    <a:srgbClr val="FFFFFF"/>
                  </a:solidFill>
                  <a:latin typeface="Comic Sans MS" pitchFamily="66" charset="0"/>
                </a:rPr>
                <a:t>Як  не надто </a:t>
              </a:r>
              <a:r>
                <a:rPr lang="uk-UA" sz="2800" b="1" dirty="0" err="1">
                  <a:solidFill>
                    <a:srgbClr val="FFFFFF"/>
                  </a:solidFill>
                  <a:latin typeface="Comic Sans MS" pitchFamily="66" charset="0"/>
                </a:rPr>
                <a:t>самодисциплінована</a:t>
              </a:r>
              <a:r>
                <a:rPr lang="uk-UA" sz="2800" b="1" dirty="0">
                  <a:solidFill>
                    <a:srgbClr val="FFFFFF"/>
                  </a:solidFill>
                  <a:latin typeface="Comic Sans MS" pitchFamily="66" charset="0"/>
                </a:rPr>
                <a:t>, або схильна до гніву особа, може з часом подолати ці недоліки</a:t>
              </a:r>
              <a:r>
                <a:rPr lang="ru-RU" sz="2800" b="1" dirty="0">
                  <a:solidFill>
                    <a:srgbClr val="FFFFFF"/>
                  </a:solidFill>
                  <a:latin typeface="Comic Sans MS" pitchFamily="66" charset="0"/>
                </a:rPr>
                <a:t>?</a:t>
              </a:r>
            </a:p>
            <a:p>
              <a:pPr marL="342900" indent="-342900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7437" name="AutoShape 29"/>
            <p:cNvSpPr>
              <a:spLocks noChangeArrowheads="1"/>
            </p:cNvSpPr>
            <p:nvPr/>
          </p:nvSpPr>
          <p:spPr bwMode="gray">
            <a:xfrm>
              <a:off x="476" y="1253"/>
              <a:ext cx="2322" cy="316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905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rgbClr val="FF0000"/>
                  </a:solidFill>
                  <a:latin typeface="Comic Sans MS" pitchFamily="66" charset="0"/>
                </a:rPr>
                <a:t>Мозковий штурм</a:t>
              </a:r>
              <a:endParaRPr lang="ru-RU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6227763" y="2060575"/>
            <a:ext cx="2916237" cy="2665413"/>
            <a:chOff x="1921" y="1585"/>
            <a:chExt cx="1059" cy="1057"/>
          </a:xfrm>
        </p:grpSpPr>
        <p:sp>
          <p:nvSpPr>
            <p:cNvPr id="27660" name="Oval 14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1" name="Oval 15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62" name="Oval 16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63" name="Oval 17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64" name="Oval 18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665" name="Group 19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27666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67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68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69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7652" name="Rectangle 24"/>
          <p:cNvSpPr>
            <a:spLocks noChangeArrowheads="1"/>
          </p:cNvSpPr>
          <p:nvPr/>
        </p:nvSpPr>
        <p:spPr bwMode="auto">
          <a:xfrm>
            <a:off x="6588125" y="2954338"/>
            <a:ext cx="2233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000082"/>
                </a:solidFill>
                <a:latin typeface="Comic Sans MS" pitchFamily="66" charset="0"/>
              </a:rPr>
              <a:t>Я – батько!</a:t>
            </a:r>
          </a:p>
          <a:p>
            <a:pPr algn="ctr"/>
            <a:r>
              <a:rPr lang="uk-UA" sz="2800" b="1" dirty="0">
                <a:solidFill>
                  <a:srgbClr val="000082"/>
                </a:solidFill>
                <a:latin typeface="Comic Sans MS" pitchFamily="66" charset="0"/>
              </a:rPr>
              <a:t>Я- мати!</a:t>
            </a:r>
            <a:endParaRPr lang="ru-RU" sz="2800" b="1" dirty="0">
              <a:solidFill>
                <a:srgbClr val="000082"/>
              </a:solidFill>
              <a:latin typeface="Comic Sans MS" pitchFamily="66" charset="0"/>
            </a:endParaRPr>
          </a:p>
        </p:txBody>
      </p:sp>
      <p:grpSp>
        <p:nvGrpSpPr>
          <p:cNvPr id="27653" name="Group 26"/>
          <p:cNvGrpSpPr>
            <a:grpSpLocks/>
          </p:cNvGrpSpPr>
          <p:nvPr/>
        </p:nvGrpSpPr>
        <p:grpSpPr bwMode="auto">
          <a:xfrm>
            <a:off x="1002387" y="375474"/>
            <a:ext cx="7667625" cy="936625"/>
            <a:chOff x="0" y="119"/>
            <a:chExt cx="5760" cy="862"/>
          </a:xfrm>
        </p:grpSpPr>
        <p:sp>
          <p:nvSpPr>
            <p:cNvPr id="27658" name="AutoShape 25"/>
            <p:cNvSpPr>
              <a:spLocks noChangeArrowheads="1"/>
            </p:cNvSpPr>
            <p:nvPr/>
          </p:nvSpPr>
          <p:spPr bwMode="gray">
            <a:xfrm>
              <a:off x="113" y="119"/>
              <a:ext cx="5533" cy="862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TextBox 2"/>
            <p:cNvSpPr txBox="1">
              <a:spLocks noChangeArrowheads="1"/>
            </p:cNvSpPr>
            <p:nvPr/>
          </p:nvSpPr>
          <p:spPr bwMode="auto">
            <a:xfrm>
              <a:off x="0" y="256"/>
              <a:ext cx="5760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200" b="1" dirty="0">
                  <a:latin typeface="Comic Sans MS" pitchFamily="66" charset="0"/>
                </a:rPr>
                <a:t>Робота в групах (3 хв.)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12775" y="1700213"/>
            <a:ext cx="5327650" cy="4732337"/>
            <a:chOff x="386" y="1253"/>
            <a:chExt cx="2501" cy="2526"/>
          </a:xfrm>
        </p:grpSpPr>
        <p:sp>
          <p:nvSpPr>
            <p:cNvPr id="27655" name="AutoShape 27"/>
            <p:cNvSpPr>
              <a:spLocks noChangeArrowheads="1"/>
            </p:cNvSpPr>
            <p:nvPr/>
          </p:nvSpPr>
          <p:spPr bwMode="gray">
            <a:xfrm>
              <a:off x="386" y="1431"/>
              <a:ext cx="2501" cy="2348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28"/>
            <p:cNvSpPr>
              <a:spLocks noChangeArrowheads="1"/>
            </p:cNvSpPr>
            <p:nvPr/>
          </p:nvSpPr>
          <p:spPr bwMode="auto">
            <a:xfrm>
              <a:off x="497" y="1707"/>
              <a:ext cx="2331" cy="14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20000"/>
                </a:lnSpc>
              </a:pPr>
              <a:endParaRPr lang="en-US" sz="2400" b="1" dirty="0">
                <a:solidFill>
                  <a:schemeClr val="bg2"/>
                </a:solidFill>
              </a:endParaRPr>
            </a:p>
            <a:p>
              <a:pPr marL="342900" indent="-342900"/>
              <a:r>
                <a:rPr lang="uk-UA" sz="2400" b="1" dirty="0">
                  <a:solidFill>
                    <a:srgbClr val="FFFFFF"/>
                  </a:solidFill>
                  <a:latin typeface="Comic Sans MS" pitchFamily="66" charset="0"/>
                </a:rPr>
                <a:t>2. </a:t>
              </a:r>
              <a:r>
                <a:rPr lang="uk-UA" sz="2800" b="1" dirty="0">
                  <a:solidFill>
                    <a:srgbClr val="FFFFFF"/>
                  </a:solidFill>
                  <a:latin typeface="Comic Sans MS" pitchFamily="66" charset="0"/>
                </a:rPr>
                <a:t>Оберіть дві найкращі пропозиції, ті, які на думку групи, найкраще спрацюють.</a:t>
              </a:r>
              <a:endParaRPr lang="en-US" sz="2800" b="1" dirty="0">
                <a:solidFill>
                  <a:srgbClr val="FFFFFF"/>
                </a:solidFill>
                <a:latin typeface="Comic Sans MS" pitchFamily="66" charset="0"/>
              </a:endParaRPr>
            </a:p>
            <a:p>
              <a:pPr marL="342900" indent="-342900"/>
              <a:endParaRPr lang="en-US" sz="2800" b="1" dirty="0"/>
            </a:p>
          </p:txBody>
        </p:sp>
        <p:sp>
          <p:nvSpPr>
            <p:cNvPr id="17437" name="AutoShape 29"/>
            <p:cNvSpPr>
              <a:spLocks noChangeArrowheads="1"/>
            </p:cNvSpPr>
            <p:nvPr/>
          </p:nvSpPr>
          <p:spPr bwMode="gray">
            <a:xfrm>
              <a:off x="476" y="1253"/>
              <a:ext cx="2322" cy="316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905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rgbClr val="FF0000"/>
                  </a:solidFill>
                  <a:latin typeface="Comic Sans MS" pitchFamily="66" charset="0"/>
                </a:rPr>
                <a:t>Мозковий штурм</a:t>
              </a:r>
              <a:endParaRPr lang="ru-RU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89150"/>
            <a:ext cx="8207375" cy="2563813"/>
          </a:xfrm>
        </p:spPr>
        <p:txBody>
          <a:bodyPr/>
          <a:lstStyle/>
          <a:p>
            <a:pPr algn="ctr"/>
            <a:r>
              <a:rPr kumimoji="0" lang="uk-UA" sz="2800" b="1" dirty="0" smtClean="0">
                <a:latin typeface="Comic Sans MS" pitchFamily="66" charset="0"/>
              </a:rPr>
              <a:t>Коли ви повелися зі своєю дитиною неналежним чином, підійдіть до неї наодинці і спокійно попросіть пробачення: </a:t>
            </a:r>
          </a:p>
          <a:p>
            <a:pPr algn="ctr">
              <a:buFontTx/>
              <a:buNone/>
            </a:pPr>
            <a:endParaRPr kumimoji="0" lang="uk-UA" sz="2400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kumimoji="0" lang="uk-UA" sz="2400" b="1" dirty="0" smtClean="0">
                <a:latin typeface="Comic Sans MS" pitchFamily="66" charset="0"/>
              </a:rPr>
              <a:t>	</a:t>
            </a:r>
            <a:r>
              <a:rPr kumimoji="0" lang="uk-UA" sz="3600" b="1" dirty="0" smtClean="0">
                <a:latin typeface="Comic Sans MS" pitchFamily="66" charset="0"/>
              </a:rPr>
              <a:t>«Я був неправий. Пробач мені».</a:t>
            </a:r>
            <a:r>
              <a:rPr kumimoji="0" lang="uk-UA" sz="2400" b="1" dirty="0" smtClean="0">
                <a:latin typeface="Comic Sans MS" pitchFamily="66" charset="0"/>
              </a:rPr>
              <a:t> </a:t>
            </a:r>
            <a:endParaRPr kumimoji="0" lang="ru-RU" sz="2400" b="1" dirty="0" smtClean="0"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00113" y="404813"/>
            <a:ext cx="7667625" cy="936625"/>
            <a:chOff x="0" y="119"/>
            <a:chExt cx="5760" cy="862"/>
          </a:xfrm>
        </p:grpSpPr>
        <p:sp>
          <p:nvSpPr>
            <p:cNvPr id="28676" name="AutoShape 7"/>
            <p:cNvSpPr>
              <a:spLocks noChangeArrowheads="1"/>
            </p:cNvSpPr>
            <p:nvPr/>
          </p:nvSpPr>
          <p:spPr bwMode="gray">
            <a:xfrm>
              <a:off x="113" y="119"/>
              <a:ext cx="5533" cy="862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TextBox 2"/>
            <p:cNvSpPr txBox="1">
              <a:spLocks noChangeArrowheads="1"/>
            </p:cNvSpPr>
            <p:nvPr/>
          </p:nvSpPr>
          <p:spPr bwMode="auto">
            <a:xfrm>
              <a:off x="0" y="256"/>
              <a:ext cx="5760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  <a:latin typeface="Comic Sans MS" pitchFamily="66" charset="0"/>
                </a:rPr>
                <a:t>Практична порада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764704"/>
            <a:ext cx="82296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476250"/>
            <a:ext cx="7772400" cy="865188"/>
          </a:xfrm>
        </p:spPr>
        <p:txBody>
          <a:bodyPr/>
          <a:lstStyle/>
          <a:p>
            <a:r>
              <a:rPr lang="uk-UA" sz="3200" b="1" u="sng" dirty="0" smtClean="0">
                <a:solidFill>
                  <a:srgbClr val="A50021"/>
                </a:solidFill>
                <a:latin typeface="Arial" charset="0"/>
              </a:rPr>
              <a:t>Виклики батьківського виховання:</a:t>
            </a:r>
            <a:endParaRPr lang="ru-RU" sz="3200" b="1" u="sng" dirty="0" smtClean="0">
              <a:solidFill>
                <a:srgbClr val="A50021"/>
              </a:solidFill>
              <a:latin typeface="Arial" charset="0"/>
            </a:endParaRP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69850" y="3978275"/>
            <a:ext cx="8534400" cy="2824163"/>
            <a:chOff x="340" y="2506"/>
            <a:chExt cx="5080" cy="1650"/>
          </a:xfrm>
        </p:grpSpPr>
        <p:grpSp>
          <p:nvGrpSpPr>
            <p:cNvPr id="29720" name="Group 129"/>
            <p:cNvGrpSpPr>
              <a:grpSpLocks/>
            </p:cNvGrpSpPr>
            <p:nvPr/>
          </p:nvGrpSpPr>
          <p:grpSpPr bwMode="auto">
            <a:xfrm>
              <a:off x="340" y="2506"/>
              <a:ext cx="5080" cy="1650"/>
              <a:chOff x="479" y="2711"/>
              <a:chExt cx="4796" cy="1271"/>
            </a:xfrm>
          </p:grpSpPr>
          <p:grpSp>
            <p:nvGrpSpPr>
              <p:cNvPr id="29722" name="Group 130"/>
              <p:cNvGrpSpPr>
                <a:grpSpLocks/>
              </p:cNvGrpSpPr>
              <p:nvPr/>
            </p:nvGrpSpPr>
            <p:grpSpPr bwMode="auto">
              <a:xfrm>
                <a:off x="479" y="2711"/>
                <a:ext cx="4796" cy="1271"/>
                <a:chOff x="479" y="2711"/>
                <a:chExt cx="4796" cy="1271"/>
              </a:xfrm>
            </p:grpSpPr>
            <p:sp>
              <p:nvSpPr>
                <p:cNvPr id="29724" name="AutoShape 131"/>
                <p:cNvSpPr>
                  <a:spLocks noChangeArrowheads="1"/>
                </p:cNvSpPr>
                <p:nvPr/>
              </p:nvSpPr>
              <p:spPr bwMode="gray">
                <a:xfrm flipV="1">
                  <a:off x="549" y="2711"/>
                  <a:ext cx="4653" cy="217"/>
                </a:xfrm>
                <a:custGeom>
                  <a:avLst/>
                  <a:gdLst>
                    <a:gd name="T0" fmla="*/ 952 w 21600"/>
                    <a:gd name="T1" fmla="*/ 1 h 21600"/>
                    <a:gd name="T2" fmla="*/ 501 w 21600"/>
                    <a:gd name="T3" fmla="*/ 2 h 21600"/>
                    <a:gd name="T4" fmla="*/ 50 w 21600"/>
                    <a:gd name="T5" fmla="*/ 1 h 21600"/>
                    <a:gd name="T6" fmla="*/ 50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878 w 21600"/>
                    <a:gd name="T13" fmla="*/ 2887 h 21600"/>
                    <a:gd name="T14" fmla="*/ 18722 w 21600"/>
                    <a:gd name="T15" fmla="*/ 187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8" y="21600"/>
                      </a:lnTo>
                      <a:lnTo>
                        <a:pt x="19442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AD9E3"/>
                    </a:gs>
                    <a:gs pos="100000">
                      <a:srgbClr val="9DB9CB">
                        <a:alpha val="0"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25" name="AutoShape 132"/>
                <p:cNvSpPr>
                  <a:spLocks noChangeArrowheads="1"/>
                </p:cNvSpPr>
                <p:nvPr/>
              </p:nvSpPr>
              <p:spPr bwMode="gray">
                <a:xfrm>
                  <a:off x="479" y="2932"/>
                  <a:ext cx="4796" cy="1050"/>
                </a:xfrm>
                <a:prstGeom prst="roundRect">
                  <a:avLst>
                    <a:gd name="adj" fmla="val 9514"/>
                  </a:avLst>
                </a:prstGeom>
                <a:gradFill rotWithShape="1">
                  <a:gsLst>
                    <a:gs pos="0">
                      <a:srgbClr val="8198A6"/>
                    </a:gs>
                    <a:gs pos="50000">
                      <a:srgbClr val="9DB9CB"/>
                    </a:gs>
                    <a:gs pos="100000">
                      <a:srgbClr val="8198A6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23" name="AutoShape 133"/>
              <p:cNvSpPr>
                <a:spLocks noChangeArrowheads="1"/>
              </p:cNvSpPr>
              <p:nvPr/>
            </p:nvSpPr>
            <p:spPr bwMode="gray">
              <a:xfrm>
                <a:off x="582" y="3213"/>
                <a:ext cx="4530" cy="651"/>
              </a:xfrm>
              <a:prstGeom prst="roundRect">
                <a:avLst>
                  <a:gd name="adj" fmla="val 9782"/>
                </a:avLst>
              </a:prstGeom>
              <a:solidFill>
                <a:schemeClr val="folHlink"/>
              </a:solidFill>
              <a:ln w="28575" algn="ctr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21" name="Text Box 135"/>
            <p:cNvSpPr txBox="1">
              <a:spLocks noChangeArrowheads="1"/>
            </p:cNvSpPr>
            <p:nvPr/>
          </p:nvSpPr>
          <p:spPr bwMode="black">
            <a:xfrm>
              <a:off x="476" y="3071"/>
              <a:ext cx="4808" cy="8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  <a:spcBef>
                  <a:spcPts val="75"/>
                </a:spcBef>
              </a:pPr>
              <a:r>
                <a:rPr lang="uk-UA" sz="2400" b="1" dirty="0">
                  <a:solidFill>
                    <a:schemeClr val="bg2"/>
                  </a:solidFill>
                  <a:latin typeface="Comic Sans MS" pitchFamily="66" charset="0"/>
                </a:rPr>
                <a:t>Християни мають можливість навчитися покладатись на Божу силу щоб розвинути такі якості, як спокій, терпіння, дисципліну, смирення</a:t>
              </a:r>
              <a:r>
                <a:rPr lang="uk-UA" b="1" dirty="0">
                  <a:solidFill>
                    <a:schemeClr val="bg2"/>
                  </a:solidFill>
                  <a:latin typeface="Comic Sans MS" pitchFamily="66" charset="0"/>
                </a:rPr>
                <a:t>.</a:t>
              </a:r>
              <a:r>
                <a:rPr lang="ru-RU" dirty="0">
                  <a:solidFill>
                    <a:schemeClr val="bg2"/>
                  </a:solidFill>
                  <a:latin typeface="Comic Sans MS" pitchFamily="66" charset="0"/>
                </a:rPr>
                <a:t> </a:t>
              </a:r>
              <a:endParaRPr lang="en-US" dirty="0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5148263" y="1773238"/>
            <a:ext cx="4103687" cy="1595437"/>
            <a:chOff x="3334" y="1389"/>
            <a:chExt cx="2131" cy="733"/>
          </a:xfrm>
        </p:grpSpPr>
        <p:sp>
          <p:nvSpPr>
            <p:cNvPr id="29718" name="AutoShape 126"/>
            <p:cNvSpPr>
              <a:spLocks noChangeArrowheads="1"/>
            </p:cNvSpPr>
            <p:nvPr/>
          </p:nvSpPr>
          <p:spPr bwMode="gray">
            <a:xfrm>
              <a:off x="3334" y="1389"/>
              <a:ext cx="2131" cy="733"/>
            </a:xfrm>
            <a:prstGeom prst="homePlate">
              <a:avLst>
                <a:gd name="adj" fmla="val 50325"/>
              </a:avLst>
            </a:prstGeom>
            <a:gradFill rotWithShape="1">
              <a:gsLst>
                <a:gs pos="0">
                  <a:srgbClr val="6600FF"/>
                </a:gs>
                <a:gs pos="100000">
                  <a:srgbClr val="7474C2"/>
                </a:gs>
              </a:gsLst>
              <a:lin ang="5400000" scaled="1"/>
            </a:gra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137"/>
            <p:cNvSpPr>
              <a:spLocks noChangeArrowheads="1"/>
            </p:cNvSpPr>
            <p:nvPr/>
          </p:nvSpPr>
          <p:spPr bwMode="gray">
            <a:xfrm>
              <a:off x="3606" y="1480"/>
              <a:ext cx="173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b="1" dirty="0">
                  <a:solidFill>
                    <a:srgbClr val="FEFEFE"/>
                  </a:solidFill>
                  <a:latin typeface="Comic Sans MS" pitchFamily="66" charset="0"/>
                </a:rPr>
                <a:t>Розвиток самодисципліни</a:t>
              </a:r>
              <a:endParaRPr lang="en-US" sz="2800" b="1" dirty="0">
                <a:solidFill>
                  <a:srgbClr val="FEFEFE"/>
                </a:solidFill>
                <a:latin typeface="Comic Sans MS" pitchFamily="66" charset="0"/>
              </a:endParaRPr>
            </a:p>
          </p:txBody>
        </p:sp>
      </p:grpSp>
      <p:sp>
        <p:nvSpPr>
          <p:cNvPr id="137354" name="Rectangle 138"/>
          <p:cNvSpPr>
            <a:spLocks noChangeArrowheads="1"/>
          </p:cNvSpPr>
          <p:nvPr/>
        </p:nvSpPr>
        <p:spPr bwMode="gray">
          <a:xfrm>
            <a:off x="1131888" y="4418013"/>
            <a:ext cx="61769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Зв</a:t>
            </a:r>
            <a:r>
              <a:rPr lang="uk-UA" sz="2800" b="1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язок між вірою і батьківством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</p:txBody>
      </p:sp>
      <p:grpSp>
        <p:nvGrpSpPr>
          <p:cNvPr id="6" name="Group 154"/>
          <p:cNvGrpSpPr>
            <a:grpSpLocks/>
          </p:cNvGrpSpPr>
          <p:nvPr/>
        </p:nvGrpSpPr>
        <p:grpSpPr bwMode="auto">
          <a:xfrm>
            <a:off x="4048159" y="3611566"/>
            <a:ext cx="4892641" cy="547688"/>
            <a:chOff x="2904" y="2275"/>
            <a:chExt cx="2312" cy="345"/>
          </a:xfrm>
        </p:grpSpPr>
        <p:grpSp>
          <p:nvGrpSpPr>
            <p:cNvPr id="29714" name="Group 142"/>
            <p:cNvGrpSpPr>
              <a:grpSpLocks/>
            </p:cNvGrpSpPr>
            <p:nvPr/>
          </p:nvGrpSpPr>
          <p:grpSpPr bwMode="auto">
            <a:xfrm>
              <a:off x="2976" y="2275"/>
              <a:ext cx="2240" cy="338"/>
              <a:chOff x="2976" y="2275"/>
              <a:chExt cx="2240" cy="338"/>
            </a:xfrm>
          </p:grpSpPr>
          <p:sp>
            <p:nvSpPr>
              <p:cNvPr id="29716" name="AutoShape 143"/>
              <p:cNvSpPr>
                <a:spLocks noChangeArrowheads="1"/>
              </p:cNvSpPr>
              <p:nvPr/>
            </p:nvSpPr>
            <p:spPr bwMode="gray">
              <a:xfrm>
                <a:off x="2976" y="2275"/>
                <a:ext cx="2240" cy="338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17" name="Picture 144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7" y="2285"/>
                <a:ext cx="2210" cy="14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5" name="Rectangle 145"/>
            <p:cNvSpPr>
              <a:spLocks noChangeArrowheads="1"/>
            </p:cNvSpPr>
            <p:nvPr/>
          </p:nvSpPr>
          <p:spPr bwMode="gray">
            <a:xfrm>
              <a:off x="2904" y="2310"/>
              <a:ext cx="23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600" dirty="0">
                  <a:solidFill>
                    <a:srgbClr val="FEFFFF"/>
                  </a:solidFill>
                  <a:latin typeface="Comic Sans MS" pitchFamily="66" charset="0"/>
                </a:rPr>
                <a:t>особисті стосунки з Богом</a:t>
              </a:r>
              <a:endParaRPr lang="en-US" sz="2600" dirty="0">
                <a:solidFill>
                  <a:srgbClr val="FE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53"/>
          <p:cNvGrpSpPr>
            <a:grpSpLocks/>
          </p:cNvGrpSpPr>
          <p:nvPr/>
        </p:nvGrpSpPr>
        <p:grpSpPr bwMode="auto">
          <a:xfrm>
            <a:off x="34925" y="3608388"/>
            <a:ext cx="4346575" cy="1019175"/>
            <a:chOff x="485" y="2273"/>
            <a:chExt cx="2440" cy="642"/>
          </a:xfrm>
        </p:grpSpPr>
        <p:grpSp>
          <p:nvGrpSpPr>
            <p:cNvPr id="29710" name="Group 139"/>
            <p:cNvGrpSpPr>
              <a:grpSpLocks/>
            </p:cNvGrpSpPr>
            <p:nvPr/>
          </p:nvGrpSpPr>
          <p:grpSpPr bwMode="auto">
            <a:xfrm>
              <a:off x="485" y="2273"/>
              <a:ext cx="2440" cy="338"/>
              <a:chOff x="485" y="2273"/>
              <a:chExt cx="2440" cy="338"/>
            </a:xfrm>
          </p:grpSpPr>
          <p:sp>
            <p:nvSpPr>
              <p:cNvPr id="29712" name="AutoShape 140"/>
              <p:cNvSpPr>
                <a:spLocks noChangeArrowheads="1"/>
              </p:cNvSpPr>
              <p:nvPr/>
            </p:nvSpPr>
            <p:spPr bwMode="gray">
              <a:xfrm>
                <a:off x="510" y="2273"/>
                <a:ext cx="2415" cy="338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13" name="Picture 14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5" y="2284"/>
                <a:ext cx="2376" cy="14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1" name="Rectangle 148"/>
            <p:cNvSpPr>
              <a:spLocks noChangeArrowheads="1"/>
            </p:cNvSpPr>
            <p:nvPr/>
          </p:nvSpPr>
          <p:spPr bwMode="gray">
            <a:xfrm>
              <a:off x="612" y="2314"/>
              <a:ext cx="222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dirty="0">
                  <a:solidFill>
                    <a:srgbClr val="FEFFFF"/>
                  </a:solidFill>
                  <a:latin typeface="Comic Sans MS" pitchFamily="66" charset="0"/>
                </a:rPr>
                <a:t>Розвиток цих якостей :</a:t>
              </a:r>
              <a:endParaRPr lang="en-US" sz="2800" dirty="0">
                <a:solidFill>
                  <a:srgbClr val="FE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oup 151"/>
          <p:cNvGrpSpPr>
            <a:grpSpLocks/>
          </p:cNvGrpSpPr>
          <p:nvPr/>
        </p:nvGrpSpPr>
        <p:grpSpPr bwMode="auto">
          <a:xfrm>
            <a:off x="2195513" y="1773238"/>
            <a:ext cx="3671887" cy="1526607"/>
            <a:chOff x="1927" y="1389"/>
            <a:chExt cx="1799" cy="733"/>
          </a:xfrm>
        </p:grpSpPr>
        <p:sp>
          <p:nvSpPr>
            <p:cNvPr id="29708" name="AutoShape 127"/>
            <p:cNvSpPr>
              <a:spLocks noChangeArrowheads="1"/>
            </p:cNvSpPr>
            <p:nvPr/>
          </p:nvSpPr>
          <p:spPr bwMode="gray">
            <a:xfrm>
              <a:off x="1927" y="1389"/>
              <a:ext cx="1799" cy="733"/>
            </a:xfrm>
            <a:prstGeom prst="homePlate">
              <a:avLst>
                <a:gd name="adj" fmla="val 42291"/>
              </a:avLst>
            </a:prstGeom>
            <a:gradFill rotWithShape="1">
              <a:gsLst>
                <a:gs pos="0">
                  <a:srgbClr val="872A2A"/>
                </a:gs>
                <a:gs pos="100000">
                  <a:srgbClr val="FF5050"/>
                </a:gs>
              </a:gsLst>
              <a:lin ang="5400000" scaled="1"/>
            </a:gra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136"/>
            <p:cNvSpPr>
              <a:spLocks noChangeArrowheads="1"/>
            </p:cNvSpPr>
            <p:nvPr/>
          </p:nvSpPr>
          <p:spPr bwMode="gray">
            <a:xfrm>
              <a:off x="2245" y="1389"/>
              <a:ext cx="1179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b="1" dirty="0">
                  <a:latin typeface="Comic Sans MS" pitchFamily="66" charset="0"/>
                </a:rPr>
                <a:t>Розвиток терпіння, смирення</a:t>
              </a:r>
              <a:endParaRPr lang="en-US" sz="2800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34925" y="1773238"/>
            <a:ext cx="3097213" cy="1600200"/>
            <a:chOff x="703" y="1392"/>
            <a:chExt cx="1564" cy="733"/>
          </a:xfrm>
        </p:grpSpPr>
        <p:sp>
          <p:nvSpPr>
            <p:cNvPr id="29706" name="AutoShape 128"/>
            <p:cNvSpPr>
              <a:spLocks noChangeArrowheads="1"/>
            </p:cNvSpPr>
            <p:nvPr/>
          </p:nvSpPr>
          <p:spPr bwMode="gray">
            <a:xfrm>
              <a:off x="720" y="1392"/>
              <a:ext cx="1547" cy="733"/>
            </a:xfrm>
            <a:prstGeom prst="homePlate">
              <a:avLst>
                <a:gd name="adj" fmla="val 42796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5B9D5B"/>
                </a:gs>
              </a:gsLst>
              <a:lin ang="5400000" scaled="1"/>
            </a:gradFill>
            <a:ln w="28575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134"/>
            <p:cNvSpPr>
              <a:spLocks noChangeArrowheads="1"/>
            </p:cNvSpPr>
            <p:nvPr/>
          </p:nvSpPr>
          <p:spPr bwMode="gray">
            <a:xfrm>
              <a:off x="703" y="1508"/>
              <a:ext cx="1270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800" b="1" dirty="0">
                  <a:latin typeface="Comic Sans MS" pitchFamily="66" charset="0"/>
                </a:rPr>
                <a:t>Подолання гніву</a:t>
              </a:r>
              <a:endParaRPr lang="en-US" sz="28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-293329" y="1855905"/>
            <a:ext cx="2909342" cy="22320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tx2"/>
              </a:gs>
              <a:gs pos="100000">
                <a:srgbClr val="FFFF00"/>
              </a:gs>
            </a:gsLst>
            <a:lin ang="5400000" scaled="1"/>
          </a:gradFill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ltGray">
          <a:xfrm rot="5400000">
            <a:off x="-2413001" y="287338"/>
            <a:ext cx="4824413" cy="4770438"/>
          </a:xfrm>
          <a:custGeom>
            <a:avLst/>
            <a:gdLst>
              <a:gd name="G0" fmla="+- 10602 0 0"/>
              <a:gd name="G1" fmla="+- -11731313 0 0"/>
              <a:gd name="G2" fmla="+- 0 0 -11731313"/>
              <a:gd name="T0" fmla="*/ 0 256 1"/>
              <a:gd name="T1" fmla="*/ 180 256 1"/>
              <a:gd name="G3" fmla="+- -11731313 T0 T1"/>
              <a:gd name="T2" fmla="*/ 0 256 1"/>
              <a:gd name="T3" fmla="*/ 90 256 1"/>
              <a:gd name="G4" fmla="+- -11731313 T2 T3"/>
              <a:gd name="G5" fmla="*/ G4 2 1"/>
              <a:gd name="T4" fmla="*/ 90 256 1"/>
              <a:gd name="T5" fmla="*/ 0 256 1"/>
              <a:gd name="G6" fmla="+- -11731313 T4 T5"/>
              <a:gd name="G7" fmla="*/ G6 2 1"/>
              <a:gd name="G8" fmla="abs -1173131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602"/>
              <a:gd name="G18" fmla="*/ 10602 1 2"/>
              <a:gd name="G19" fmla="+- G18 5400 0"/>
              <a:gd name="G20" fmla="cos G19 -11731313"/>
              <a:gd name="G21" fmla="sin G19 -11731313"/>
              <a:gd name="G22" fmla="+- G20 10800 0"/>
              <a:gd name="G23" fmla="+- G21 10800 0"/>
              <a:gd name="G24" fmla="+- 10800 0 G20"/>
              <a:gd name="G25" fmla="+- 10602 10800 0"/>
              <a:gd name="G26" fmla="?: G9 G17 G25"/>
              <a:gd name="G27" fmla="?: G9 0 21600"/>
              <a:gd name="G28" fmla="cos 10800 -11731313"/>
              <a:gd name="G29" fmla="sin 10800 -11731313"/>
              <a:gd name="G30" fmla="sin 10602 -11731313"/>
              <a:gd name="G31" fmla="+- G28 10800 0"/>
              <a:gd name="G32" fmla="+- G29 10800 0"/>
              <a:gd name="G33" fmla="+- G30 10800 0"/>
              <a:gd name="G34" fmla="?: G4 0 G31"/>
              <a:gd name="G35" fmla="?: -11731313 G34 0"/>
              <a:gd name="G36" fmla="?: G6 G35 G31"/>
              <a:gd name="G37" fmla="+- 21600 0 G36"/>
              <a:gd name="G38" fmla="?: G4 0 G33"/>
              <a:gd name="G39" fmla="?: -1173131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0 w 21600"/>
              <a:gd name="T15" fmla="*/ 10614 h 21600"/>
              <a:gd name="T16" fmla="*/ 10800 w 21600"/>
              <a:gd name="T17" fmla="*/ 198 h 21600"/>
              <a:gd name="T18" fmla="*/ 21500 w 21600"/>
              <a:gd name="T19" fmla="*/ 1061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9" y="10616"/>
                </a:moveTo>
                <a:cubicBezTo>
                  <a:pt x="299" y="4833"/>
                  <a:pt x="5016" y="197"/>
                  <a:pt x="10800" y="198"/>
                </a:cubicBezTo>
                <a:cubicBezTo>
                  <a:pt x="16583" y="198"/>
                  <a:pt x="21300" y="4833"/>
                  <a:pt x="21400" y="10616"/>
                </a:cubicBezTo>
                <a:lnTo>
                  <a:pt x="21598" y="10612"/>
                </a:lnTo>
                <a:cubicBezTo>
                  <a:pt x="21496" y="4721"/>
                  <a:pt x="16691" y="-1"/>
                  <a:pt x="10799" y="0"/>
                </a:cubicBezTo>
                <a:cubicBezTo>
                  <a:pt x="4908" y="0"/>
                  <a:pt x="103" y="4721"/>
                  <a:pt x="1" y="10612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gray">
          <a:xfrm>
            <a:off x="2411413" y="2565400"/>
            <a:ext cx="6264275" cy="1295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Спілкування надзвичайно</a:t>
            </a:r>
          </a:p>
          <a:p>
            <a:pPr marL="342900" indent="-342900" algn="ctr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 важливе під час</a:t>
            </a:r>
          </a:p>
          <a:p>
            <a:pPr marL="342900" indent="-342900" algn="ctr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 виховання дисципліни</a:t>
            </a:r>
            <a:endParaRPr lang="en-US" sz="2800" b="1" dirty="0">
              <a:solidFill>
                <a:srgbClr val="F8F200"/>
              </a:solidFill>
              <a:latin typeface="Comic Sans MS" pitchFamily="66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gray">
          <a:xfrm>
            <a:off x="1908175" y="620713"/>
            <a:ext cx="7056438" cy="10795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Існує велика відмінність між </a:t>
            </a:r>
          </a:p>
          <a:p>
            <a:pPr marL="342900" indent="-342900" algn="ctr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 покаранням і </a:t>
            </a:r>
            <a:r>
              <a:rPr lang="uk-UA" sz="2800" b="1" dirty="0" err="1">
                <a:solidFill>
                  <a:srgbClr val="F8F200"/>
                </a:solidFill>
                <a:latin typeface="Comic Sans MS" pitchFamily="66" charset="0"/>
              </a:rPr>
              <a:t>дисциплінуванням</a:t>
            </a:r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. </a:t>
            </a:r>
          </a:p>
        </p:txBody>
      </p: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1619250" y="908050"/>
            <a:ext cx="381000" cy="381000"/>
            <a:chOff x="2078" y="1680"/>
            <a:chExt cx="1615" cy="1615"/>
          </a:xfrm>
        </p:grpSpPr>
        <p:sp>
          <p:nvSpPr>
            <p:cNvPr id="4121" name="Oval 1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1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3" name="Rectangle 47"/>
          <p:cNvSpPr>
            <a:spLocks noChangeArrowheads="1"/>
          </p:cNvSpPr>
          <p:nvPr/>
        </p:nvSpPr>
        <p:spPr bwMode="auto">
          <a:xfrm>
            <a:off x="-73025" y="2319338"/>
            <a:ext cx="2457450" cy="10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КЛЮЧОВІ ПОЛОЖЕННЯ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128" name="Group 58"/>
          <p:cNvGrpSpPr>
            <a:grpSpLocks/>
          </p:cNvGrpSpPr>
          <p:nvPr/>
        </p:nvGrpSpPr>
        <p:grpSpPr bwMode="auto">
          <a:xfrm>
            <a:off x="1547813" y="4386263"/>
            <a:ext cx="7380287" cy="1130300"/>
            <a:chOff x="1763688" y="3919248"/>
            <a:chExt cx="7380312" cy="1130744"/>
          </a:xfrm>
        </p:grpSpPr>
        <p:sp>
          <p:nvSpPr>
            <p:cNvPr id="4119" name="AutoShape 6"/>
            <p:cNvSpPr>
              <a:spLocks noChangeArrowheads="1"/>
            </p:cNvSpPr>
            <p:nvPr/>
          </p:nvSpPr>
          <p:spPr bwMode="gray">
            <a:xfrm>
              <a:off x="1763688" y="3919248"/>
              <a:ext cx="7380312" cy="1130744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2400" b="1">
                <a:solidFill>
                  <a:srgbClr val="FCF600"/>
                </a:solidFill>
                <a:latin typeface="Times New Roman" pitchFamily="18" charset="0"/>
              </a:endParaRPr>
            </a:p>
          </p:txBody>
        </p:sp>
        <p:sp>
          <p:nvSpPr>
            <p:cNvPr id="4120" name="Rectangle 64"/>
            <p:cNvSpPr>
              <a:spLocks noChangeArrowheads="1"/>
            </p:cNvSpPr>
            <p:nvPr/>
          </p:nvSpPr>
          <p:spPr bwMode="auto">
            <a:xfrm>
              <a:off x="2024448" y="4005064"/>
              <a:ext cx="679895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uk-UA" sz="2800" b="1" dirty="0">
                  <a:solidFill>
                    <a:srgbClr val="F8F200"/>
                  </a:solidFill>
                  <a:latin typeface="Comic Sans MS" pitchFamily="66" charset="0"/>
                </a:rPr>
                <a:t>Послідовне </a:t>
              </a:r>
              <a:r>
                <a:rPr lang="uk-UA" sz="2800" b="1" dirty="0" err="1">
                  <a:solidFill>
                    <a:srgbClr val="F8F200"/>
                  </a:solidFill>
                  <a:latin typeface="Comic Sans MS" pitchFamily="66" charset="0"/>
                </a:rPr>
                <a:t>дисциплінування</a:t>
              </a:r>
              <a:r>
                <a:rPr lang="uk-UA" sz="2800" b="1" dirty="0">
                  <a:solidFill>
                    <a:srgbClr val="F8F200"/>
                  </a:solidFill>
                  <a:latin typeface="Comic Sans MS" pitchFamily="66" charset="0"/>
                </a:rPr>
                <a:t> розвиває відчуття безпеки і довіри</a:t>
              </a:r>
              <a:r>
                <a:rPr lang="ru-RU" sz="2800" b="1" dirty="0">
                  <a:solidFill>
                    <a:srgbClr val="F8F200"/>
                  </a:solidFill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105" name="Group 75"/>
          <p:cNvGrpSpPr>
            <a:grpSpLocks/>
          </p:cNvGrpSpPr>
          <p:nvPr/>
        </p:nvGrpSpPr>
        <p:grpSpPr bwMode="auto">
          <a:xfrm>
            <a:off x="971550" y="4724400"/>
            <a:ext cx="381000" cy="381000"/>
            <a:chOff x="2078" y="1680"/>
            <a:chExt cx="1615" cy="1615"/>
          </a:xfrm>
        </p:grpSpPr>
        <p:sp>
          <p:nvSpPr>
            <p:cNvPr id="4113" name="Oval 7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7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7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9" name="Oval 7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0" name="Oval 8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1" name="Oval 8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6" name="Group 85"/>
          <p:cNvGrpSpPr>
            <a:grpSpLocks/>
          </p:cNvGrpSpPr>
          <p:nvPr/>
        </p:nvGrpSpPr>
        <p:grpSpPr bwMode="auto">
          <a:xfrm>
            <a:off x="2347900" y="2858054"/>
            <a:ext cx="381000" cy="381000"/>
            <a:chOff x="2078" y="1680"/>
            <a:chExt cx="1615" cy="1615"/>
          </a:xfrm>
        </p:grpSpPr>
        <p:sp>
          <p:nvSpPr>
            <p:cNvPr id="4107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8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9" name="Oval 8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0" name="Oval 9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1" name="Oval 9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7900" y="1340768"/>
            <a:ext cx="5905500" cy="53736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kumimoji="0" lang="uk-UA" sz="2800" b="1" dirty="0" smtClean="0">
                <a:latin typeface="Comic Sans MS" pitchFamily="66" charset="0"/>
              </a:rPr>
              <a:t>Визначте один або два аспекти в яких Ви б хотіли зростати як батьки.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kumimoji="0" lang="uk-UA" sz="2800" b="1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r>
              <a:rPr kumimoji="0" lang="uk-UA" sz="2800" b="1" dirty="0" smtClean="0">
                <a:latin typeface="Comic Sans MS" pitchFamily="66" charset="0"/>
              </a:rPr>
              <a:t>Для початку запишіть їх (один-два аспекти), або визначте, якої допомоги потребуєте. </a:t>
            </a:r>
          </a:p>
          <a:p>
            <a:pPr marL="609600" indent="-609600">
              <a:lnSpc>
                <a:spcPct val="90000"/>
              </a:lnSpc>
            </a:pPr>
            <a:endParaRPr kumimoji="0" lang="uk-UA" sz="2800" b="1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r>
              <a:rPr kumimoji="0" lang="uk-UA" sz="2800" b="1" dirty="0" smtClean="0">
                <a:latin typeface="Comic Sans MS" pitchFamily="66" charset="0"/>
              </a:rPr>
              <a:t>Подумайте, що Ви можете для цього зробити (хто Вам може допомогти, конкретні кроки, тощо).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kumimoji="0" lang="uk-UA" sz="28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kumimoji="0" lang="uk-UA" sz="2800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4554" y="236001"/>
            <a:ext cx="8316913" cy="936625"/>
            <a:chOff x="0" y="119"/>
            <a:chExt cx="5760" cy="862"/>
          </a:xfrm>
        </p:grpSpPr>
        <p:sp>
          <p:nvSpPr>
            <p:cNvPr id="30725" name="AutoShape 4"/>
            <p:cNvSpPr>
              <a:spLocks noChangeArrowheads="1"/>
            </p:cNvSpPr>
            <p:nvPr/>
          </p:nvSpPr>
          <p:spPr bwMode="gray">
            <a:xfrm>
              <a:off x="113" y="119"/>
              <a:ext cx="5534" cy="862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TextBox 2"/>
            <p:cNvSpPr txBox="1">
              <a:spLocks noChangeArrowheads="1"/>
            </p:cNvSpPr>
            <p:nvPr/>
          </p:nvSpPr>
          <p:spPr bwMode="auto">
            <a:xfrm>
              <a:off x="0" y="256"/>
              <a:ext cx="5760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  <a:latin typeface="Comic Sans MS" pitchFamily="66" charset="0"/>
                </a:rPr>
                <a:t>Практичні поради. Домашнє завдання</a:t>
              </a:r>
            </a:p>
          </p:txBody>
        </p:sp>
      </p:grpSp>
      <p:pic>
        <p:nvPicPr>
          <p:cNvPr id="30724" name="Picture 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31416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3" y="1557338"/>
            <a:ext cx="4751387" cy="53006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uk-UA" sz="3000" b="1" dirty="0" smtClean="0">
                <a:latin typeface="Comic Sans MS" pitchFamily="66" charset="0"/>
              </a:rPr>
              <a:t>Обговоріть це з чоловіком/дружиною або друзями.</a:t>
            </a:r>
            <a:endParaRPr kumimoji="0" lang="uk-UA" sz="3000" b="1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r>
              <a:rPr kumimoji="0" lang="uk-UA" sz="3000" b="1" dirty="0" smtClean="0">
                <a:latin typeface="Comic Sans MS" pitchFamily="66" charset="0"/>
              </a:rPr>
              <a:t>Занотовуйте у Ваших батьківських щоденниках  свої досягнення і труднощі. </a:t>
            </a:r>
          </a:p>
          <a:p>
            <a:pPr marL="609600" indent="-609600">
              <a:lnSpc>
                <a:spcPct val="90000"/>
              </a:lnSpc>
            </a:pPr>
            <a:r>
              <a:rPr kumimoji="0" lang="uk-UA" sz="3000" b="1" dirty="0" smtClean="0">
                <a:latin typeface="Comic Sans MS" pitchFamily="66" charset="0"/>
              </a:rPr>
              <a:t>Попрацюйте в цьому напрямку упродовж наступних тижнів.</a:t>
            </a:r>
            <a:endParaRPr kumimoji="0" lang="ru-RU" sz="3000" b="1" dirty="0" smtClean="0"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404813"/>
            <a:ext cx="8316913" cy="936625"/>
            <a:chOff x="0" y="119"/>
            <a:chExt cx="5760" cy="862"/>
          </a:xfrm>
        </p:grpSpPr>
        <p:sp>
          <p:nvSpPr>
            <p:cNvPr id="31749" name="AutoShape 4"/>
            <p:cNvSpPr>
              <a:spLocks noChangeArrowheads="1"/>
            </p:cNvSpPr>
            <p:nvPr/>
          </p:nvSpPr>
          <p:spPr bwMode="gray">
            <a:xfrm>
              <a:off x="113" y="119"/>
              <a:ext cx="5534" cy="862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TextBox 2"/>
            <p:cNvSpPr txBox="1">
              <a:spLocks noChangeArrowheads="1"/>
            </p:cNvSpPr>
            <p:nvPr/>
          </p:nvSpPr>
          <p:spPr bwMode="auto">
            <a:xfrm>
              <a:off x="0" y="256"/>
              <a:ext cx="5760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  <a:latin typeface="Comic Sans MS" pitchFamily="66" charset="0"/>
                </a:rPr>
                <a:t>Практичні поради. Домашнє завдання</a:t>
              </a: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97" y="2492896"/>
            <a:ext cx="4471071" cy="296320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-209550" y="1844675"/>
            <a:ext cx="2802031" cy="22320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tx2"/>
              </a:gs>
              <a:gs pos="100000">
                <a:srgbClr val="FFFF00"/>
              </a:gs>
            </a:gsLst>
            <a:lin ang="5400000" scaled="1"/>
          </a:gradFill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ltGray">
          <a:xfrm rot="5400000">
            <a:off x="-2413001" y="287338"/>
            <a:ext cx="4824413" cy="4770438"/>
          </a:xfrm>
          <a:custGeom>
            <a:avLst/>
            <a:gdLst>
              <a:gd name="G0" fmla="+- 10602 0 0"/>
              <a:gd name="G1" fmla="+- -11731313 0 0"/>
              <a:gd name="G2" fmla="+- 0 0 -11731313"/>
              <a:gd name="T0" fmla="*/ 0 256 1"/>
              <a:gd name="T1" fmla="*/ 180 256 1"/>
              <a:gd name="G3" fmla="+- -11731313 T0 T1"/>
              <a:gd name="T2" fmla="*/ 0 256 1"/>
              <a:gd name="T3" fmla="*/ 90 256 1"/>
              <a:gd name="G4" fmla="+- -11731313 T2 T3"/>
              <a:gd name="G5" fmla="*/ G4 2 1"/>
              <a:gd name="T4" fmla="*/ 90 256 1"/>
              <a:gd name="T5" fmla="*/ 0 256 1"/>
              <a:gd name="G6" fmla="+- -11731313 T4 T5"/>
              <a:gd name="G7" fmla="*/ G6 2 1"/>
              <a:gd name="G8" fmla="abs -1173131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602"/>
              <a:gd name="G18" fmla="*/ 10602 1 2"/>
              <a:gd name="G19" fmla="+- G18 5400 0"/>
              <a:gd name="G20" fmla="cos G19 -11731313"/>
              <a:gd name="G21" fmla="sin G19 -11731313"/>
              <a:gd name="G22" fmla="+- G20 10800 0"/>
              <a:gd name="G23" fmla="+- G21 10800 0"/>
              <a:gd name="G24" fmla="+- 10800 0 G20"/>
              <a:gd name="G25" fmla="+- 10602 10800 0"/>
              <a:gd name="G26" fmla="?: G9 G17 G25"/>
              <a:gd name="G27" fmla="?: G9 0 21600"/>
              <a:gd name="G28" fmla="cos 10800 -11731313"/>
              <a:gd name="G29" fmla="sin 10800 -11731313"/>
              <a:gd name="G30" fmla="sin 10602 -11731313"/>
              <a:gd name="G31" fmla="+- G28 10800 0"/>
              <a:gd name="G32" fmla="+- G29 10800 0"/>
              <a:gd name="G33" fmla="+- G30 10800 0"/>
              <a:gd name="G34" fmla="?: G4 0 G31"/>
              <a:gd name="G35" fmla="?: -11731313 G34 0"/>
              <a:gd name="G36" fmla="?: G6 G35 G31"/>
              <a:gd name="G37" fmla="+- 21600 0 G36"/>
              <a:gd name="G38" fmla="?: G4 0 G33"/>
              <a:gd name="G39" fmla="?: -1173131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0 w 21600"/>
              <a:gd name="T15" fmla="*/ 10614 h 21600"/>
              <a:gd name="T16" fmla="*/ 10800 w 21600"/>
              <a:gd name="T17" fmla="*/ 198 h 21600"/>
              <a:gd name="T18" fmla="*/ 21500 w 21600"/>
              <a:gd name="T19" fmla="*/ 1061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9" y="10616"/>
                </a:moveTo>
                <a:cubicBezTo>
                  <a:pt x="299" y="4833"/>
                  <a:pt x="5016" y="197"/>
                  <a:pt x="10800" y="198"/>
                </a:cubicBezTo>
                <a:cubicBezTo>
                  <a:pt x="16583" y="198"/>
                  <a:pt x="21300" y="4833"/>
                  <a:pt x="21400" y="10616"/>
                </a:cubicBezTo>
                <a:lnTo>
                  <a:pt x="21598" y="10612"/>
                </a:lnTo>
                <a:cubicBezTo>
                  <a:pt x="21496" y="4721"/>
                  <a:pt x="16691" y="-1"/>
                  <a:pt x="10799" y="0"/>
                </a:cubicBezTo>
                <a:cubicBezTo>
                  <a:pt x="4908" y="0"/>
                  <a:pt x="103" y="4721"/>
                  <a:pt x="1" y="10612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7"/>
          <p:cNvSpPr>
            <a:spLocks noChangeArrowheads="1"/>
          </p:cNvSpPr>
          <p:nvPr/>
        </p:nvSpPr>
        <p:spPr bwMode="auto">
          <a:xfrm>
            <a:off x="-73025" y="2319338"/>
            <a:ext cx="23876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КЛЮЧОВІ ПОЛОЖЕННЯ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85" name="AutoShape 65"/>
          <p:cNvSpPr>
            <a:spLocks noChangeArrowheads="1"/>
          </p:cNvSpPr>
          <p:nvPr/>
        </p:nvSpPr>
        <p:spPr bwMode="gray">
          <a:xfrm>
            <a:off x="2124075" y="333375"/>
            <a:ext cx="6551613" cy="15113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Батьки мають взаємно </a:t>
            </a:r>
          </a:p>
          <a:p>
            <a:pPr marL="342900" indent="-342900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спілкуватись, щоб дисциплінувати</a:t>
            </a:r>
          </a:p>
          <a:p>
            <a:pPr marL="342900" indent="-342900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 послідовно і успішно</a:t>
            </a:r>
            <a:r>
              <a:rPr lang="ru-RU" sz="2800" b="1" dirty="0">
                <a:solidFill>
                  <a:srgbClr val="F8F200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F8F200"/>
              </a:solidFill>
              <a:latin typeface="Comic Sans MS" pitchFamily="66" charset="0"/>
            </a:endParaRPr>
          </a:p>
        </p:txBody>
      </p:sp>
      <p:sp>
        <p:nvSpPr>
          <p:cNvPr id="6151" name="AutoShape 74"/>
          <p:cNvSpPr>
            <a:spLocks noChangeArrowheads="1"/>
          </p:cNvSpPr>
          <p:nvPr/>
        </p:nvSpPr>
        <p:spPr bwMode="gray">
          <a:xfrm>
            <a:off x="2124075" y="2276475"/>
            <a:ext cx="6696075" cy="180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b="1">
              <a:solidFill>
                <a:srgbClr val="FCF600"/>
              </a:solidFill>
              <a:latin typeface="Times New Roman" pitchFamily="18" charset="0"/>
            </a:endParaRPr>
          </a:p>
        </p:txBody>
      </p:sp>
      <p:sp>
        <p:nvSpPr>
          <p:cNvPr id="5127" name="Rectangle 82"/>
          <p:cNvSpPr>
            <a:spLocks noChangeArrowheads="1"/>
          </p:cNvSpPr>
          <p:nvPr/>
        </p:nvSpPr>
        <p:spPr bwMode="auto">
          <a:xfrm>
            <a:off x="2339975" y="2232025"/>
            <a:ext cx="6172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/>
            <a:r>
              <a:rPr lang="uk-UA" sz="2800" b="1" dirty="0">
                <a:solidFill>
                  <a:srgbClr val="F8F200"/>
                </a:solidFill>
                <a:latin typeface="Comic Sans MS" pitchFamily="66" charset="0"/>
              </a:rPr>
              <a:t>Ефективний дисциплінарний вплив вимагає терпіння, самоконтролю і вміння просити пробачення</a:t>
            </a:r>
            <a:r>
              <a:rPr lang="ru-RU" sz="2800" b="1" dirty="0">
                <a:solidFill>
                  <a:srgbClr val="F8F2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28" name="AutoShape 83"/>
          <p:cNvSpPr>
            <a:spLocks noChangeArrowheads="1"/>
          </p:cNvSpPr>
          <p:nvPr/>
        </p:nvSpPr>
        <p:spPr bwMode="gray">
          <a:xfrm>
            <a:off x="839788" y="4581525"/>
            <a:ext cx="7908925" cy="15843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b="1">
              <a:solidFill>
                <a:srgbClr val="FCF600"/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971550" y="4680397"/>
            <a:ext cx="7658257" cy="1384995"/>
            <a:chOff x="971550" y="4681189"/>
            <a:chExt cx="7658267" cy="1384994"/>
          </a:xfrm>
        </p:grpSpPr>
        <p:grpSp>
          <p:nvGrpSpPr>
            <p:cNvPr id="5144" name="Group 75"/>
            <p:cNvGrpSpPr>
              <a:grpSpLocks/>
            </p:cNvGrpSpPr>
            <p:nvPr/>
          </p:nvGrpSpPr>
          <p:grpSpPr bwMode="auto">
            <a:xfrm>
              <a:off x="971550" y="4724400"/>
              <a:ext cx="381000" cy="381000"/>
              <a:chOff x="2078" y="1680"/>
              <a:chExt cx="1615" cy="1615"/>
            </a:xfrm>
          </p:grpSpPr>
          <p:sp>
            <p:nvSpPr>
              <p:cNvPr id="5146" name="Oval 7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Oval 7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Oval 78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9" name="Oval 79"/>
              <p:cNvSpPr>
                <a:spLocks noChangeArrowheads="1"/>
              </p:cNvSpPr>
              <p:nvPr/>
            </p:nvSpPr>
            <p:spPr bwMode="gray">
              <a:xfrm>
                <a:off x="2253" y="1858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0" name="Oval 80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1" name="Oval 81"/>
              <p:cNvSpPr>
                <a:spLocks noChangeArrowheads="1"/>
              </p:cNvSpPr>
              <p:nvPr/>
            </p:nvSpPr>
            <p:spPr bwMode="gray">
              <a:xfrm>
                <a:off x="2334" y="1939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45" name="Rectangle 84"/>
            <p:cNvSpPr>
              <a:spLocks noChangeArrowheads="1"/>
            </p:cNvSpPr>
            <p:nvPr/>
          </p:nvSpPr>
          <p:spPr bwMode="auto">
            <a:xfrm>
              <a:off x="1589098" y="4681189"/>
              <a:ext cx="7040719" cy="138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uk-UA" sz="2800" b="1" dirty="0">
                  <a:solidFill>
                    <a:srgbClr val="F8F200"/>
                  </a:solidFill>
                  <a:latin typeface="Comic Sans MS" pitchFamily="66" charset="0"/>
                </a:rPr>
                <a:t>Особисті стосунки з Богом можуть </a:t>
              </a:r>
            </a:p>
            <a:p>
              <a:pPr eaLnBrk="0" hangingPunct="0"/>
              <a:r>
                <a:rPr lang="uk-UA" sz="2800" b="1" dirty="0">
                  <a:solidFill>
                    <a:srgbClr val="F8F200"/>
                  </a:solidFill>
                  <a:latin typeface="Comic Sans MS" pitchFamily="66" charset="0"/>
                </a:rPr>
                <a:t>допомогти батькам подолати руйнівні</a:t>
              </a:r>
            </a:p>
            <a:p>
              <a:pPr eaLnBrk="0" hangingPunct="0"/>
              <a:r>
                <a:rPr lang="uk-UA" sz="2800" b="1" dirty="0">
                  <a:solidFill>
                    <a:srgbClr val="F8F200"/>
                  </a:solidFill>
                  <a:latin typeface="Comic Sans MS" pitchFamily="66" charset="0"/>
                </a:rPr>
                <a:t> тенденції батьківського виховання</a:t>
              </a:r>
              <a:endParaRPr lang="ru-RU" sz="2800" b="1" dirty="0">
                <a:solidFill>
                  <a:srgbClr val="F8F2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30" name="Group 85"/>
          <p:cNvGrpSpPr>
            <a:grpSpLocks/>
          </p:cNvGrpSpPr>
          <p:nvPr/>
        </p:nvGrpSpPr>
        <p:grpSpPr bwMode="auto">
          <a:xfrm>
            <a:off x="2273290" y="2769949"/>
            <a:ext cx="381000" cy="381000"/>
            <a:chOff x="2078" y="1680"/>
            <a:chExt cx="1615" cy="1615"/>
          </a:xfrm>
        </p:grpSpPr>
        <p:sp>
          <p:nvSpPr>
            <p:cNvPr id="5138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8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9" name="Oval 8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0" name="Oval 9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1" name="Oval 9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31" name="Group 100"/>
          <p:cNvGrpSpPr>
            <a:grpSpLocks/>
          </p:cNvGrpSpPr>
          <p:nvPr/>
        </p:nvGrpSpPr>
        <p:grpSpPr bwMode="auto">
          <a:xfrm>
            <a:off x="1547813" y="765175"/>
            <a:ext cx="381000" cy="381000"/>
            <a:chOff x="2078" y="1680"/>
            <a:chExt cx="1615" cy="1615"/>
          </a:xfrm>
        </p:grpSpPr>
        <p:sp>
          <p:nvSpPr>
            <p:cNvPr id="5132" name="Oval 10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0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3" name="Oval 10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4" name="Oval 10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5" name="Oval 10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6" name="Oval 10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35150" y="48688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921" name="AutoShape 81"/>
          <p:cNvSpPr>
            <a:spLocks noChangeArrowheads="1"/>
          </p:cNvSpPr>
          <p:nvPr/>
        </p:nvSpPr>
        <p:spPr bwMode="ltGray">
          <a:xfrm rot="5400000">
            <a:off x="-2723357" y="1102519"/>
            <a:ext cx="4824413" cy="4149726"/>
          </a:xfrm>
          <a:custGeom>
            <a:avLst/>
            <a:gdLst>
              <a:gd name="G0" fmla="+- 10626 0 0"/>
              <a:gd name="G1" fmla="+- -11534088 0 0"/>
              <a:gd name="G2" fmla="+- 0 0 -11534088"/>
              <a:gd name="T0" fmla="*/ 0 256 1"/>
              <a:gd name="T1" fmla="*/ 180 256 1"/>
              <a:gd name="G3" fmla="+- -11534088 T0 T1"/>
              <a:gd name="T2" fmla="*/ 0 256 1"/>
              <a:gd name="T3" fmla="*/ 90 256 1"/>
              <a:gd name="G4" fmla="+- -11534088 T2 T3"/>
              <a:gd name="G5" fmla="*/ G4 2 1"/>
              <a:gd name="T4" fmla="*/ 90 256 1"/>
              <a:gd name="T5" fmla="*/ 0 256 1"/>
              <a:gd name="G6" fmla="+- -11534088 T4 T5"/>
              <a:gd name="G7" fmla="*/ G6 2 1"/>
              <a:gd name="G8" fmla="abs -1153408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626"/>
              <a:gd name="G18" fmla="*/ 10626 1 2"/>
              <a:gd name="G19" fmla="+- G18 5400 0"/>
              <a:gd name="G20" fmla="cos G19 -11534088"/>
              <a:gd name="G21" fmla="sin G19 -11534088"/>
              <a:gd name="G22" fmla="+- G20 10800 0"/>
              <a:gd name="G23" fmla="+- G21 10800 0"/>
              <a:gd name="G24" fmla="+- 10800 0 G20"/>
              <a:gd name="G25" fmla="+- 10626 10800 0"/>
              <a:gd name="G26" fmla="?: G9 G17 G25"/>
              <a:gd name="G27" fmla="?: G9 0 21600"/>
              <a:gd name="G28" fmla="cos 10800 -11534088"/>
              <a:gd name="G29" fmla="sin 10800 -11534088"/>
              <a:gd name="G30" fmla="sin 10626 -11534088"/>
              <a:gd name="G31" fmla="+- G28 10800 0"/>
              <a:gd name="G32" fmla="+- G29 10800 0"/>
              <a:gd name="G33" fmla="+- G30 10800 0"/>
              <a:gd name="G34" fmla="?: G4 0 G31"/>
              <a:gd name="G35" fmla="?: -11534088 G34 0"/>
              <a:gd name="G36" fmla="?: G6 G35 G31"/>
              <a:gd name="G37" fmla="+- 21600 0 G36"/>
              <a:gd name="G38" fmla="?: G4 0 G33"/>
              <a:gd name="G39" fmla="?: -1153408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3 w 21600"/>
              <a:gd name="T15" fmla="*/ 10051 h 21600"/>
              <a:gd name="T16" fmla="*/ 10800 w 21600"/>
              <a:gd name="T17" fmla="*/ 174 h 21600"/>
              <a:gd name="T18" fmla="*/ 21487 w 21600"/>
              <a:gd name="T19" fmla="*/ 1005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9" y="10058"/>
                </a:moveTo>
                <a:cubicBezTo>
                  <a:pt x="589" y="4491"/>
                  <a:pt x="5219" y="173"/>
                  <a:pt x="10800" y="174"/>
                </a:cubicBezTo>
                <a:cubicBezTo>
                  <a:pt x="16380" y="174"/>
                  <a:pt x="21010" y="4491"/>
                  <a:pt x="21400" y="10058"/>
                </a:cubicBezTo>
                <a:lnTo>
                  <a:pt x="21573" y="10045"/>
                </a:lnTo>
                <a:cubicBezTo>
                  <a:pt x="21177" y="4387"/>
                  <a:pt x="16472" y="-1"/>
                  <a:pt x="10799" y="0"/>
                </a:cubicBezTo>
                <a:cubicBezTo>
                  <a:pt x="5127" y="0"/>
                  <a:pt x="422" y="4387"/>
                  <a:pt x="26" y="10045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AutoShape 89" descr="Р_1"/>
          <p:cNvSpPr>
            <a:spLocks noChangeArrowheads="1"/>
          </p:cNvSpPr>
          <p:nvPr/>
        </p:nvSpPr>
        <p:spPr bwMode="blackWhite">
          <a:xfrm>
            <a:off x="1435627" y="102914"/>
            <a:ext cx="7345362" cy="1512887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31750" algn="ctr">
            <a:solidFill>
              <a:srgbClr val="4B4B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86681" y="102914"/>
            <a:ext cx="7667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uk-UA" sz="3200" b="1" dirty="0">
                <a:solidFill>
                  <a:srgbClr val="820000"/>
                </a:solidFill>
                <a:latin typeface="Comic Sans MS" pitchFamily="66" charset="0"/>
              </a:rPr>
              <a:t>ОЧІКУВАНІ РЕЗУЛЬТАТИ:</a:t>
            </a:r>
          </a:p>
          <a:p>
            <a:pPr algn="ctr">
              <a:lnSpc>
                <a:spcPct val="140000"/>
              </a:lnSpc>
            </a:pPr>
            <a:r>
              <a:rPr lang="uk-UA" sz="2800" b="1" dirty="0">
                <a:solidFill>
                  <a:srgbClr val="820000"/>
                </a:solidFill>
                <a:latin typeface="Comic Sans MS" pitchFamily="66" charset="0"/>
              </a:rPr>
              <a:t>по закінченню уроку батьки зможуть...</a:t>
            </a:r>
            <a:endParaRPr lang="ru-RU" sz="2800" dirty="0">
              <a:solidFill>
                <a:srgbClr val="720215"/>
              </a:solidFill>
              <a:latin typeface="Comic Sans MS" pitchFamily="66" charset="0"/>
            </a:endParaRPr>
          </a:p>
        </p:txBody>
      </p:sp>
      <p:grpSp>
        <p:nvGrpSpPr>
          <p:cNvPr id="6151" name="Group 82"/>
          <p:cNvGrpSpPr>
            <a:grpSpLocks/>
          </p:cNvGrpSpPr>
          <p:nvPr/>
        </p:nvGrpSpPr>
        <p:grpSpPr bwMode="auto">
          <a:xfrm>
            <a:off x="1187450" y="1412875"/>
            <a:ext cx="381000" cy="381000"/>
            <a:chOff x="2078" y="1680"/>
            <a:chExt cx="1615" cy="1615"/>
          </a:xfrm>
        </p:grpSpPr>
        <p:sp>
          <p:nvSpPr>
            <p:cNvPr id="615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Oval 8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26" name="Oval 8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27" name="Oval 8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28" name="Oval 8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3314" name="Picture 2" descr="G:\діти, ангели\686104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3875"/>
            <a:ext cx="4392487" cy="35147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3315" name="Picture 3" descr="G:\діти, ангели\458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2711"/>
            <a:ext cx="4449900" cy="29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608263" y="416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624388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5559425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429000" y="44291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3492500" y="47244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4932363" y="4149725"/>
            <a:ext cx="566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6" name="Picture 94" descr="10283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27" name="Rectangle 95"/>
          <p:cNvSpPr>
            <a:spLocks noChangeArrowheads="1"/>
          </p:cNvSpPr>
          <p:nvPr/>
        </p:nvSpPr>
        <p:spPr bwMode="auto">
          <a:xfrm>
            <a:off x="323850" y="1196975"/>
            <a:ext cx="8496300" cy="4392613"/>
          </a:xfrm>
          <a:prstGeom prst="rect">
            <a:avLst/>
          </a:prstGeom>
          <a:gradFill rotWithShape="1">
            <a:gsLst>
              <a:gs pos="0">
                <a:srgbClr val="002A00"/>
              </a:gs>
              <a:gs pos="100000">
                <a:srgbClr val="006600">
                  <a:alpha val="53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14350" indent="-514350" algn="ctr">
              <a:buFontTx/>
              <a:buAutoNum type="arabicPeriod"/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Відрізняти покарання від дисциплінарного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впливу (</a:t>
            </a:r>
            <a:r>
              <a:rPr lang="uk-UA" sz="2800" b="1" dirty="0" err="1">
                <a:solidFill>
                  <a:srgbClr val="FFC000"/>
                </a:solidFill>
                <a:latin typeface="Comic Sans MS" pitchFamily="66" charset="0"/>
              </a:rPr>
              <a:t>дисциплінування</a:t>
            </a: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) та їх наслідки.</a:t>
            </a:r>
          </a:p>
          <a:p>
            <a:pPr marL="342900" indent="-342900" algn="ctr">
              <a:defRPr/>
            </a:pPr>
            <a:endParaRPr lang="uk-UA" sz="2800" b="1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2. Ефективно застосовувати спілкування 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для виховання дисципліни.  </a:t>
            </a:r>
          </a:p>
          <a:p>
            <a:pPr marL="342900" indent="-342900" algn="ctr">
              <a:defRPr/>
            </a:pPr>
            <a:endParaRPr lang="uk-UA" sz="2800" b="1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3. Цінувати важливість постійності у </a:t>
            </a:r>
          </a:p>
          <a:p>
            <a:pPr marL="342900" indent="-342900" algn="ctr">
              <a:defRPr/>
            </a:pPr>
            <a:r>
              <a:rPr lang="uk-UA" sz="2800" b="1" dirty="0" err="1">
                <a:solidFill>
                  <a:srgbClr val="FFC000"/>
                </a:solidFill>
                <a:latin typeface="Comic Sans MS" pitchFamily="66" charset="0"/>
              </a:rPr>
              <a:t>дисциплінуванні</a:t>
            </a: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ru-RU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1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Презентация" r:id="rId4" imgW="4571967" imgH="3429053" progId="PowerPoint.Show.8">
                  <p:embed/>
                </p:oleObj>
              </mc:Choice>
              <mc:Fallback>
                <p:oleObj name="Презентация" r:id="rId4" imgW="4571967" imgH="3429053" progId="PowerPoint.Show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50825" y="620712"/>
            <a:ext cx="8569325" cy="54005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>
                  <a:alpha val="60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4. Підготуватись до спілкування з чоловіком/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жінкою стосовно дисципліни дітей, </a:t>
            </a:r>
          </a:p>
          <a:p>
            <a:pPr marL="342900" indent="-342900" algn="ctr">
              <a:defRPr/>
            </a:pPr>
            <a:r>
              <a:rPr lang="uk-UA" sz="2800" b="1" dirty="0" smtClean="0">
                <a:solidFill>
                  <a:srgbClr val="FFC000"/>
                </a:solidFill>
                <a:latin typeface="Comic Sans MS" pitchFamily="66" charset="0"/>
              </a:rPr>
              <a:t>особливо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  <a:r>
              <a:rPr lang="uk-UA" sz="28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якщо їхні </a:t>
            </a:r>
            <a:endParaRPr lang="en-US" sz="28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 algn="ctr">
              <a:defRPr/>
            </a:pPr>
            <a:r>
              <a:rPr lang="uk-UA" sz="2800" b="1" dirty="0" smtClean="0">
                <a:solidFill>
                  <a:srgbClr val="FFC000"/>
                </a:solidFill>
                <a:latin typeface="Comic Sans MS" pitchFamily="66" charset="0"/>
              </a:rPr>
              <a:t>стилі </a:t>
            </a: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виховання </a:t>
            </a:r>
            <a:r>
              <a:rPr lang="uk-UA" sz="2800" b="1" dirty="0" smtClean="0">
                <a:solidFill>
                  <a:srgbClr val="FFC000"/>
                </a:solidFill>
                <a:latin typeface="Comic Sans MS" pitchFamily="66" charset="0"/>
              </a:rPr>
              <a:t>відрізняються</a:t>
            </a: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. 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5. Практикувати терпіння, самоконтроль і 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вміння просити пробачення у процесі  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виховання дисципліни.</a:t>
            </a:r>
          </a:p>
          <a:p>
            <a:pPr marL="342900" indent="-342900" algn="ctr">
              <a:defRPr/>
            </a:pPr>
            <a:endParaRPr lang="uk-UA" sz="2800" b="1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6. Усвідомити, що можна стати кращими</a:t>
            </a:r>
          </a:p>
          <a:p>
            <a:pPr marL="342900" indent="-342900" algn="ctr">
              <a:defRPr/>
            </a:pPr>
            <a:r>
              <a:rPr lang="uk-UA" sz="2800" b="1" dirty="0">
                <a:solidFill>
                  <a:srgbClr val="FFC000"/>
                </a:solidFill>
                <a:latin typeface="Comic Sans MS" pitchFamily="66" charset="0"/>
              </a:rPr>
              <a:t> батьками, якщо покладатись на Бога.</a:t>
            </a:r>
            <a:r>
              <a:rPr lang="ru-RU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4572000" y="1916113"/>
            <a:ext cx="39608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ь"/>
            </a:pPr>
            <a:r>
              <a:rPr kumimoji="1" lang="uk-UA" sz="2800" b="1" u="sng" dirty="0">
                <a:solidFill>
                  <a:srgbClr val="F8F200"/>
                </a:solidFill>
                <a:latin typeface="Comic Sans MS" pitchFamily="66" charset="0"/>
              </a:rPr>
              <a:t>ПОКАРАННЯ</a:t>
            </a:r>
            <a:r>
              <a:rPr kumimoji="1" lang="uk-UA" sz="2800" b="1" dirty="0"/>
              <a:t> – </a:t>
            </a:r>
            <a:r>
              <a:rPr kumimoji="1" lang="uk-UA" sz="2800" b="1" dirty="0">
                <a:latin typeface="Comic Sans MS" pitchFamily="66" charset="0"/>
              </a:rPr>
              <a:t>це те, що робиться, щоб «розквитатись» за якусь провину, супроводжується почуттям гніву або помсти, роздратування і т.п.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88913"/>
            <a:ext cx="8964613" cy="1223962"/>
            <a:chOff x="0" y="119"/>
            <a:chExt cx="5647" cy="771"/>
          </a:xfrm>
        </p:grpSpPr>
        <p:sp>
          <p:nvSpPr>
            <p:cNvPr id="9228" name="AutoShape 7"/>
            <p:cNvSpPr>
              <a:spLocks noChangeArrowheads="1"/>
            </p:cNvSpPr>
            <p:nvPr/>
          </p:nvSpPr>
          <p:spPr bwMode="gray">
            <a:xfrm>
              <a:off x="158" y="119"/>
              <a:ext cx="5489" cy="771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Rectangle 8"/>
            <p:cNvSpPr>
              <a:spLocks noChangeArrowheads="1"/>
            </p:cNvSpPr>
            <p:nvPr/>
          </p:nvSpPr>
          <p:spPr bwMode="auto">
            <a:xfrm>
              <a:off x="0" y="164"/>
              <a:ext cx="564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  <a:t>ЧИМ ВІДРІЗНЯЄТЬСЯ ДИСЦИПЛІНУВАННЯ</a:t>
              </a:r>
              <a:b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</a:br>
              <a: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  <a:t> ВІД ПОКАРАННЯ?</a:t>
              </a:r>
              <a:endParaRPr kumimoji="1" lang="ru-RU" sz="2800" b="1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</p:grpSp>
      <p:sp>
        <p:nvSpPr>
          <p:cNvPr id="9223" name="Freeform 11"/>
          <p:cNvSpPr>
            <a:spLocks/>
          </p:cNvSpPr>
          <p:nvPr/>
        </p:nvSpPr>
        <p:spPr bwMode="gray">
          <a:xfrm>
            <a:off x="509588" y="1773238"/>
            <a:ext cx="3384550" cy="3817937"/>
          </a:xfrm>
          <a:custGeom>
            <a:avLst/>
            <a:gdLst>
              <a:gd name="T0" fmla="*/ 10248 w 1321"/>
              <a:gd name="T1" fmla="*/ 1894433 h 788"/>
              <a:gd name="T2" fmla="*/ 15373 w 1321"/>
              <a:gd name="T3" fmla="*/ 3817937 h 788"/>
              <a:gd name="T4" fmla="*/ 2813199 w 1321"/>
              <a:gd name="T5" fmla="*/ 3788866 h 788"/>
              <a:gd name="T6" fmla="*/ 3366615 w 1321"/>
              <a:gd name="T7" fmla="*/ 1879898 h 788"/>
              <a:gd name="T8" fmla="*/ 3369177 w 1321"/>
              <a:gd name="T9" fmla="*/ 0 h 788"/>
              <a:gd name="T10" fmla="*/ 625155 w 1321"/>
              <a:gd name="T11" fmla="*/ 14535 h 788"/>
              <a:gd name="T12" fmla="*/ 10248 w 1321"/>
              <a:gd name="T13" fmla="*/ 1894433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C2C2C2"/>
              </a:gs>
              <a:gs pos="50000">
                <a:srgbClr val="FFFFFF"/>
              </a:gs>
              <a:gs pos="100000">
                <a:srgbClr val="C2C2C2"/>
              </a:gs>
            </a:gsLst>
            <a:lin ang="5400000" scaled="1"/>
          </a:gradFill>
          <a:ln w="9525">
            <a:solidFill>
              <a:srgbClr val="FCF600"/>
            </a:solidFill>
            <a:round/>
            <a:headEnd/>
            <a:tailEnd/>
          </a:ln>
          <a:effectLst>
            <a:prstShdw prst="shdw17" dist="17961" dir="2700000">
              <a:srgbClr val="979400"/>
            </a:prst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224" name="Picture 14" descr="4246337_jpg"/>
          <p:cNvPicPr>
            <a:picLocks noChangeAspect="1" noChangeArrowheads="1"/>
          </p:cNvPicPr>
          <p:nvPr/>
        </p:nvPicPr>
        <p:blipFill>
          <a:blip r:embed="rId4" cstate="print"/>
          <a:srcRect t="3326" b="5519"/>
          <a:stretch>
            <a:fillRect/>
          </a:stretch>
        </p:blipFill>
        <p:spPr bwMode="auto">
          <a:xfrm>
            <a:off x="971550" y="1916113"/>
            <a:ext cx="25796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509588" y="1773238"/>
            <a:ext cx="3384550" cy="3817937"/>
            <a:chOff x="321" y="1117"/>
            <a:chExt cx="2132" cy="2405"/>
          </a:xfrm>
        </p:grpSpPr>
        <p:sp>
          <p:nvSpPr>
            <p:cNvPr id="9226" name="Freeform 15"/>
            <p:cNvSpPr>
              <a:spLocks/>
            </p:cNvSpPr>
            <p:nvPr/>
          </p:nvSpPr>
          <p:spPr bwMode="gray">
            <a:xfrm>
              <a:off x="321" y="1117"/>
              <a:ext cx="2132" cy="2405"/>
            </a:xfrm>
            <a:custGeom>
              <a:avLst/>
              <a:gdLst>
                <a:gd name="T0" fmla="*/ 6 w 1321"/>
                <a:gd name="T1" fmla="*/ 1193 h 788"/>
                <a:gd name="T2" fmla="*/ 10 w 1321"/>
                <a:gd name="T3" fmla="*/ 2405 h 788"/>
                <a:gd name="T4" fmla="*/ 1772 w 1321"/>
                <a:gd name="T5" fmla="*/ 2387 h 788"/>
                <a:gd name="T6" fmla="*/ 2121 w 1321"/>
                <a:gd name="T7" fmla="*/ 1184 h 788"/>
                <a:gd name="T8" fmla="*/ 2122 w 1321"/>
                <a:gd name="T9" fmla="*/ 0 h 788"/>
                <a:gd name="T10" fmla="*/ 394 w 1321"/>
                <a:gd name="T11" fmla="*/ 9 h 788"/>
                <a:gd name="T12" fmla="*/ 6 w 1321"/>
                <a:gd name="T13" fmla="*/ 1193 h 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"/>
                <a:gd name="T22" fmla="*/ 0 h 788"/>
                <a:gd name="T23" fmla="*/ 1321 w 1321"/>
                <a:gd name="T24" fmla="*/ 788 h 7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" h="788">
                  <a:moveTo>
                    <a:pt x="4" y="391"/>
                  </a:moveTo>
                  <a:cubicBezTo>
                    <a:pt x="5" y="589"/>
                    <a:pt x="6" y="788"/>
                    <a:pt x="6" y="788"/>
                  </a:cubicBezTo>
                  <a:lnTo>
                    <a:pt x="1098" y="782"/>
                  </a:lnTo>
                  <a:cubicBezTo>
                    <a:pt x="1321" y="782"/>
                    <a:pt x="1315" y="667"/>
                    <a:pt x="1314" y="388"/>
                  </a:cubicBezTo>
                  <a:cubicBezTo>
                    <a:pt x="1314" y="193"/>
                    <a:pt x="1315" y="0"/>
                    <a:pt x="1315" y="0"/>
                  </a:cubicBezTo>
                  <a:lnTo>
                    <a:pt x="244" y="3"/>
                  </a:lnTo>
                  <a:cubicBezTo>
                    <a:pt x="0" y="3"/>
                    <a:pt x="5" y="138"/>
                    <a:pt x="4" y="391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9525">
              <a:solidFill>
                <a:srgbClr val="FCF600"/>
              </a:solidFill>
              <a:round/>
              <a:headEnd/>
              <a:tailEnd/>
            </a:ln>
            <a:effectLst>
              <a:prstShdw prst="shdw17" dist="17961" dir="2700000">
                <a:srgbClr val="979400"/>
              </a:prst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27" name="Picture 16" descr="4246337_jpg"/>
            <p:cNvPicPr>
              <a:picLocks noChangeAspect="1" noChangeArrowheads="1"/>
            </p:cNvPicPr>
            <p:nvPr/>
          </p:nvPicPr>
          <p:blipFill>
            <a:blip r:embed="rId4" cstate="print"/>
            <a:srcRect t="3326" b="5519"/>
            <a:stretch>
              <a:fillRect/>
            </a:stretch>
          </p:blipFill>
          <p:spPr bwMode="auto">
            <a:xfrm>
              <a:off x="612" y="1207"/>
              <a:ext cx="1625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88913"/>
            <a:ext cx="8964613" cy="1223962"/>
            <a:chOff x="0" y="119"/>
            <a:chExt cx="5647" cy="771"/>
          </a:xfrm>
        </p:grpSpPr>
        <p:sp>
          <p:nvSpPr>
            <p:cNvPr id="10250" name="AutoShape 8"/>
            <p:cNvSpPr>
              <a:spLocks noChangeArrowheads="1"/>
            </p:cNvSpPr>
            <p:nvPr/>
          </p:nvSpPr>
          <p:spPr bwMode="gray">
            <a:xfrm>
              <a:off x="158" y="119"/>
              <a:ext cx="5489" cy="771"/>
            </a:xfrm>
            <a:prstGeom prst="roundRect">
              <a:avLst>
                <a:gd name="adj" fmla="val 10889"/>
              </a:avLst>
            </a:prstGeom>
            <a:solidFill>
              <a:srgbClr val="5353FF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0" y="164"/>
              <a:ext cx="564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  <a:t>ЧИМ ВІДРІЗНЯЄТЬСЯ ДИСЦИПЛІНУВАННЯ</a:t>
              </a:r>
              <a:b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</a:br>
              <a:r>
                <a:rPr kumimoji="1" lang="uk-UA" sz="2800" b="1" dirty="0">
                  <a:solidFill>
                    <a:srgbClr val="FFC000"/>
                  </a:solidFill>
                  <a:latin typeface="Comic Sans MS" pitchFamily="66" charset="0"/>
                </a:rPr>
                <a:t> ВІД ПОКАРАННЯ?</a:t>
              </a:r>
              <a:endParaRPr kumimoji="1" lang="ru-RU" sz="2800" b="1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</p:grp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3995738" y="1557338"/>
            <a:ext cx="5148262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ь"/>
            </a:pPr>
            <a:r>
              <a:rPr kumimoji="1" lang="uk-UA" sz="2800" b="1" u="sng" dirty="0">
                <a:solidFill>
                  <a:srgbClr val="FFC000"/>
                </a:solidFill>
              </a:rPr>
              <a:t>ДИСЦИПЛІНУВАННЯ </a:t>
            </a:r>
            <a:r>
              <a:rPr kumimoji="1" lang="uk-UA" sz="2800" b="1" dirty="0"/>
              <a:t>– </a:t>
            </a:r>
            <a:r>
              <a:rPr kumimoji="1" lang="uk-UA" sz="2800" b="1" dirty="0">
                <a:latin typeface="Comic Sans MS" pitchFamily="66" charset="0"/>
              </a:rPr>
              <a:t>це те, що робиться для  навчання  краще реагувати і поводитись у певній ситуації. 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</a:pPr>
            <a:endParaRPr kumimoji="1" lang="uk-UA" sz="2400" b="1" dirty="0">
              <a:latin typeface="Comic Sans MS" pitchFamily="66" charset="0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kumimoji="1" lang="uk-UA" sz="2800" b="1" dirty="0">
                <a:latin typeface="Comic Sans MS" pitchFamily="66" charset="0"/>
              </a:rPr>
              <a:t>Це – виявлення любові і бажання допомогти, можливість зростати і покращуватись. 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kumimoji="1" lang="uk-UA" sz="2400" b="1" dirty="0"/>
              <a:t> </a:t>
            </a:r>
          </a:p>
        </p:txBody>
      </p:sp>
      <p:grpSp>
        <p:nvGrpSpPr>
          <p:cNvPr id="10247" name="Group 17"/>
          <p:cNvGrpSpPr>
            <a:grpSpLocks/>
          </p:cNvGrpSpPr>
          <p:nvPr/>
        </p:nvGrpSpPr>
        <p:grpSpPr bwMode="auto">
          <a:xfrm>
            <a:off x="250825" y="1844675"/>
            <a:ext cx="3600450" cy="3384550"/>
            <a:chOff x="204" y="2251"/>
            <a:chExt cx="2222" cy="1950"/>
          </a:xfrm>
        </p:grpSpPr>
        <p:sp>
          <p:nvSpPr>
            <p:cNvPr id="10248" name="Freeform 11"/>
            <p:cNvSpPr>
              <a:spLocks/>
            </p:cNvSpPr>
            <p:nvPr/>
          </p:nvSpPr>
          <p:spPr bwMode="gray">
            <a:xfrm>
              <a:off x="204" y="2251"/>
              <a:ext cx="2222" cy="1950"/>
            </a:xfrm>
            <a:custGeom>
              <a:avLst/>
              <a:gdLst>
                <a:gd name="T0" fmla="*/ 7 w 1321"/>
                <a:gd name="T1" fmla="*/ 968 h 788"/>
                <a:gd name="T2" fmla="*/ 10 w 1321"/>
                <a:gd name="T3" fmla="*/ 1950 h 788"/>
                <a:gd name="T4" fmla="*/ 1847 w 1321"/>
                <a:gd name="T5" fmla="*/ 1935 h 788"/>
                <a:gd name="T6" fmla="*/ 2210 w 1321"/>
                <a:gd name="T7" fmla="*/ 960 h 788"/>
                <a:gd name="T8" fmla="*/ 2212 w 1321"/>
                <a:gd name="T9" fmla="*/ 0 h 788"/>
                <a:gd name="T10" fmla="*/ 410 w 1321"/>
                <a:gd name="T11" fmla="*/ 7 h 788"/>
                <a:gd name="T12" fmla="*/ 7 w 1321"/>
                <a:gd name="T13" fmla="*/ 968 h 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"/>
                <a:gd name="T22" fmla="*/ 0 h 788"/>
                <a:gd name="T23" fmla="*/ 1321 w 1321"/>
                <a:gd name="T24" fmla="*/ 788 h 7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" h="788">
                  <a:moveTo>
                    <a:pt x="4" y="391"/>
                  </a:moveTo>
                  <a:cubicBezTo>
                    <a:pt x="5" y="589"/>
                    <a:pt x="6" y="788"/>
                    <a:pt x="6" y="788"/>
                  </a:cubicBezTo>
                  <a:lnTo>
                    <a:pt x="1098" y="782"/>
                  </a:lnTo>
                  <a:cubicBezTo>
                    <a:pt x="1321" y="782"/>
                    <a:pt x="1315" y="667"/>
                    <a:pt x="1314" y="388"/>
                  </a:cubicBezTo>
                  <a:cubicBezTo>
                    <a:pt x="1314" y="193"/>
                    <a:pt x="1315" y="0"/>
                    <a:pt x="1315" y="0"/>
                  </a:cubicBezTo>
                  <a:lnTo>
                    <a:pt x="244" y="3"/>
                  </a:lnTo>
                  <a:cubicBezTo>
                    <a:pt x="0" y="3"/>
                    <a:pt x="5" y="138"/>
                    <a:pt x="4" y="391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9525">
              <a:solidFill>
                <a:srgbClr val="FCF600"/>
              </a:solidFill>
              <a:round/>
              <a:headEnd/>
              <a:tailEnd/>
            </a:ln>
            <a:effectLst>
              <a:prstShdw prst="shdw17" dist="17961" dir="2700000">
                <a:srgbClr val="979400"/>
              </a:prst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49" name="Picture 16" descr="images (8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" y="2378"/>
              <a:ext cx="1951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0351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829222" y="836712"/>
            <a:ext cx="7632700" cy="439261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8F200"/>
              </a:gs>
            </a:gsLst>
            <a:lin ang="5400000" scaled="1"/>
          </a:gradFill>
          <a:ln w="222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800000"/>
                </a:solidFill>
                <a:latin typeface="Comic Sans MS" pitchFamily="66" charset="0"/>
              </a:rPr>
              <a:t>Запишіть 1-3 вчинки ваших дітей, </a:t>
            </a:r>
          </a:p>
          <a:p>
            <a:pPr algn="ctr"/>
            <a:r>
              <a:rPr lang="uk-UA" sz="2800" b="1" dirty="0">
                <a:solidFill>
                  <a:srgbClr val="800000"/>
                </a:solidFill>
                <a:latin typeface="Comic Sans MS" pitchFamily="66" charset="0"/>
              </a:rPr>
              <a:t>які викликали у вас </a:t>
            </a:r>
          </a:p>
          <a:p>
            <a:pPr algn="ctr"/>
            <a:r>
              <a:rPr lang="uk-UA" sz="2800" b="1" dirty="0">
                <a:solidFill>
                  <a:srgbClr val="800000"/>
                </a:solidFill>
                <a:latin typeface="Comic Sans MS" pitchFamily="66" charset="0"/>
              </a:rPr>
              <a:t>негативну реакцію.</a:t>
            </a:r>
            <a:endParaRPr lang="ru-RU" sz="28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2124075" y="260350"/>
            <a:ext cx="6731000" cy="936625"/>
            <a:chOff x="113" y="73"/>
            <a:chExt cx="5543" cy="726"/>
          </a:xfrm>
        </p:grpSpPr>
        <p:sp>
          <p:nvSpPr>
            <p:cNvPr id="11272" name="AutoShape 13"/>
            <p:cNvSpPr>
              <a:spLocks noChangeArrowheads="1"/>
            </p:cNvSpPr>
            <p:nvPr/>
          </p:nvSpPr>
          <p:spPr bwMode="gray">
            <a:xfrm>
              <a:off x="113" y="73"/>
              <a:ext cx="5534" cy="726"/>
            </a:xfrm>
            <a:prstGeom prst="roundRect">
              <a:avLst>
                <a:gd name="adj" fmla="val 10889"/>
              </a:avLst>
            </a:prstGeom>
            <a:solidFill>
              <a:srgbClr val="FF99CC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2"/>
            <p:cNvSpPr>
              <a:spLocks noChangeArrowheads="1"/>
            </p:cNvSpPr>
            <p:nvPr/>
          </p:nvSpPr>
          <p:spPr bwMode="auto">
            <a:xfrm>
              <a:off x="340" y="164"/>
              <a:ext cx="531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uk-UA" sz="3200" b="1" dirty="0">
                  <a:solidFill>
                    <a:srgbClr val="800000"/>
                  </a:solidFill>
                  <a:latin typeface="Comic Sans MS" pitchFamily="66" charset="0"/>
                </a:rPr>
                <a:t>Робота в групах (3 </a:t>
              </a:r>
              <a:r>
                <a:rPr lang="uk-UA" sz="3200" b="1" dirty="0" err="1">
                  <a:solidFill>
                    <a:srgbClr val="800000"/>
                  </a:solidFill>
                  <a:latin typeface="Comic Sans MS" pitchFamily="66" charset="0"/>
                </a:rPr>
                <a:t>хв</a:t>
              </a:r>
              <a:r>
                <a:rPr lang="uk-UA" sz="3200" b="1" dirty="0">
                  <a:solidFill>
                    <a:srgbClr val="800000"/>
                  </a:solidFill>
                  <a:latin typeface="Comic Sans MS" pitchFamily="66" charset="0"/>
                </a:rPr>
                <a:t>)</a:t>
              </a:r>
              <a:endParaRPr lang="ru-RU" sz="44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47813" y="4652963"/>
            <a:ext cx="7200900" cy="1944687"/>
            <a:chOff x="113" y="73"/>
            <a:chExt cx="5543" cy="726"/>
          </a:xfrm>
        </p:grpSpPr>
        <p:sp>
          <p:nvSpPr>
            <p:cNvPr id="11270" name="AutoShape 16"/>
            <p:cNvSpPr>
              <a:spLocks noChangeArrowheads="1"/>
            </p:cNvSpPr>
            <p:nvPr/>
          </p:nvSpPr>
          <p:spPr bwMode="gray">
            <a:xfrm>
              <a:off x="113" y="73"/>
              <a:ext cx="5534" cy="726"/>
            </a:xfrm>
            <a:prstGeom prst="roundRect">
              <a:avLst>
                <a:gd name="adj" fmla="val 10889"/>
              </a:avLst>
            </a:prstGeom>
            <a:solidFill>
              <a:srgbClr val="FF99CC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/>
            </a:p>
          </p:txBody>
        </p:sp>
        <p:sp>
          <p:nvSpPr>
            <p:cNvPr id="11271" name="Rectangle 2"/>
            <p:cNvSpPr>
              <a:spLocks noChangeArrowheads="1"/>
            </p:cNvSpPr>
            <p:nvPr/>
          </p:nvSpPr>
          <p:spPr bwMode="auto">
            <a:xfrm>
              <a:off x="340" y="164"/>
              <a:ext cx="531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buFont typeface="Wingdings" pitchFamily="2" charset="2"/>
                <a:buChar char="ь"/>
              </a:pPr>
              <a:r>
                <a:rPr lang="uk-UA" sz="2800" b="1" dirty="0">
                  <a:solidFill>
                    <a:schemeClr val="bg2"/>
                  </a:solidFill>
                </a:rPr>
                <a:t> </a:t>
              </a:r>
              <a:r>
                <a:rPr lang="uk-UA" sz="2800" b="1" dirty="0">
                  <a:solidFill>
                    <a:schemeClr val="bg2"/>
                  </a:solidFill>
                  <a:latin typeface="Comic Sans MS" pitchFamily="66" charset="0"/>
                </a:rPr>
                <a:t>Чи є серед цих вчинків такі, що дійсно викликають у вас гнів, роздратування, бажання накричати, покарати дитину?</a:t>
              </a:r>
              <a:endParaRPr lang="ru-RU" sz="2800" b="1" dirty="0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INTL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2852</TotalTime>
  <Words>2538</Words>
  <Application>Microsoft Office PowerPoint</Application>
  <PresentationFormat>Экран (4:3)</PresentationFormat>
  <Paragraphs>191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Покарання чи дисциплінування?</vt:lpstr>
      <vt:lpstr>Покарання чи дисциплінування?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Виклики батьківського виховання: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NMV</dc:creator>
  <cp:lastModifiedBy>Admin</cp:lastModifiedBy>
  <cp:revision>245</cp:revision>
  <dcterms:created xsi:type="dcterms:W3CDTF">2009-01-13T13:02:36Z</dcterms:created>
  <dcterms:modified xsi:type="dcterms:W3CDTF">2014-04-10T08:53:10Z</dcterms:modified>
</cp:coreProperties>
</file>