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6" r:id="rId33"/>
    <p:sldId id="297" r:id="rId34"/>
    <p:sldId id="298" r:id="rId35"/>
    <p:sldId id="299" r:id="rId36"/>
    <p:sldId id="300" r:id="rId37"/>
    <p:sldId id="302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60" d="100"/>
          <a:sy n="60" d="100"/>
        </p:scale>
        <p:origin x="-169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6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9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2D78B47-309F-4504-AC95-512F0E96364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D78EE4-FA2D-4A85-A351-36EA75C95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Войны конца ХХ – начала ХХ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века(1988-200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ученица 11- Б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Серединская Юлия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1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Южноосетинская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Активная </a:t>
            </a:r>
            <a:r>
              <a:rPr lang="ru-RU" sz="2800" dirty="0">
                <a:solidFill>
                  <a:schemeClr val="bg1"/>
                </a:solidFill>
              </a:rPr>
              <a:t>фаза грузино-южноосетинского конфликта, вылившиеся в вооружённое противостояние (1991—1992), начавшаяся на волне самоопределения национальных окраин СССР и завершившаяся </a:t>
            </a:r>
            <a:r>
              <a:rPr lang="ru-RU" sz="2800" dirty="0" err="1">
                <a:solidFill>
                  <a:schemeClr val="bg1"/>
                </a:solidFill>
              </a:rPr>
              <a:t>Дагомысскими</a:t>
            </a:r>
            <a:r>
              <a:rPr lang="ru-RU" sz="2800" dirty="0">
                <a:solidFill>
                  <a:schemeClr val="bg1"/>
                </a:solidFill>
              </a:rPr>
              <a:t> соглашениями.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53700"/>
              </p:ext>
            </p:extLst>
          </p:nvPr>
        </p:nvGraphicFramePr>
        <p:xfrm>
          <a:off x="1691680" y="3140968"/>
          <a:ext cx="6696744" cy="3479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2664296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1991-1992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Южная Осетия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Вооружённые силы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Республиканская гвардия Южной Осетии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Иностранные добровольцы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Конфедерация горских народов Кавказа КГНК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Терские казаки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Грузия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Вооружённые силы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Национальная гвардия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Министерство внутренних дел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Военизированные организации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Мхедриони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1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6"/>
            <a:ext cx="9144000" cy="68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1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Гражданская война в Грузии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В</a:t>
            </a:r>
            <a:r>
              <a:rPr lang="ru-RU" sz="2800" dirty="0" smtClean="0">
                <a:solidFill>
                  <a:schemeClr val="bg1"/>
                </a:solidFill>
              </a:rPr>
              <a:t>ооружённый </a:t>
            </a:r>
            <a:r>
              <a:rPr lang="ru-RU" sz="2800" dirty="0">
                <a:solidFill>
                  <a:schemeClr val="bg1"/>
                </a:solidFill>
              </a:rPr>
              <a:t>конфликт между сторонниками первого президента Грузии </a:t>
            </a:r>
            <a:r>
              <a:rPr lang="ru-RU" sz="2800" dirty="0" err="1">
                <a:solidFill>
                  <a:schemeClr val="bg1"/>
                </a:solidFill>
              </a:rPr>
              <a:t>Звиада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Гамсахурдии</a:t>
            </a:r>
            <a:r>
              <a:rPr lang="ru-RU" sz="2800" dirty="0">
                <a:solidFill>
                  <a:schemeClr val="bg1"/>
                </a:solidFill>
              </a:rPr>
              <a:t> (</a:t>
            </a:r>
            <a:r>
              <a:rPr lang="ru-RU" sz="2800" dirty="0" err="1">
                <a:solidFill>
                  <a:schemeClr val="bg1"/>
                </a:solidFill>
              </a:rPr>
              <a:t>звиадисты</a:t>
            </a:r>
            <a:r>
              <a:rPr lang="ru-RU" sz="2800" dirty="0">
                <a:solidFill>
                  <a:schemeClr val="bg1"/>
                </a:solidFill>
              </a:rPr>
              <a:t>) и правительственными войсками (1991—1993) в Западной Грузии.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64868"/>
              </p:ext>
            </p:extLst>
          </p:nvPr>
        </p:nvGraphicFramePr>
        <p:xfrm>
          <a:off x="412702" y="3573016"/>
          <a:ext cx="8712966" cy="293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216"/>
                <a:gridCol w="3384376"/>
                <a:gridCol w="33843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1991-1993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Президент Грузии </a:t>
                      </a:r>
                      <a:r>
                        <a:rPr lang="ru-RU" dirty="0" smtClean="0"/>
                        <a:t>Грузинское </a:t>
                      </a:r>
                      <a:r>
                        <a:rPr lang="ru-RU" dirty="0" smtClean="0"/>
                        <a:t>Правительство в изгнании и подконтрольные ему силы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Сторонники свергнутого Президента Грузии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Национальная гвардия Грузии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Мхедриони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Военный совет Грузии и подконтрольные ему силы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Государственный совет Грузии и подконтрольные ему </a:t>
                      </a:r>
                      <a:r>
                        <a:rPr lang="ru-RU" dirty="0" smtClean="0"/>
                        <a:t>силы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Россия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0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0033" cy="68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67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Гражданская война в Руанде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Внутренний </a:t>
            </a:r>
            <a:r>
              <a:rPr lang="ru-RU" sz="2800" dirty="0">
                <a:solidFill>
                  <a:schemeClr val="bg1"/>
                </a:solidFill>
              </a:rPr>
              <a:t>конфликт в Руанде между сторонниками президента </a:t>
            </a:r>
            <a:r>
              <a:rPr lang="ru-RU" sz="2800" dirty="0" err="1">
                <a:solidFill>
                  <a:schemeClr val="bg1"/>
                </a:solidFill>
              </a:rPr>
              <a:t>Жювеналя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Хабиаримана</a:t>
            </a:r>
            <a:r>
              <a:rPr lang="ru-RU" sz="2800" dirty="0">
                <a:solidFill>
                  <a:schemeClr val="bg1"/>
                </a:solidFill>
              </a:rPr>
              <a:t> и повстанцами Руандийского патриотического фронта (РПФ). Конфликт начался 1 октября 1990 года вторжением войск РПФ в страну и официально закончился 4 августа 1993 года подписанием </a:t>
            </a:r>
            <a:r>
              <a:rPr lang="ru-RU" sz="2800" dirty="0" err="1">
                <a:solidFill>
                  <a:schemeClr val="bg1"/>
                </a:solidFill>
              </a:rPr>
              <a:t>Арушских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соглашений.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05367"/>
              </p:ext>
            </p:extLst>
          </p:nvPr>
        </p:nvGraphicFramePr>
        <p:xfrm>
          <a:off x="1475656" y="4365104"/>
          <a:ext cx="7380312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0104"/>
                <a:gridCol w="2460104"/>
                <a:gridCol w="2460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Руандийский патриотический фронт (РПФ)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Руандийская патриотическая армия (РПА)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Уганда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Руандийские вооруженные силы (РВС)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Коалиция в защиту Республики (КЗР)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Франция Заир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7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1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94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Война в Персидском заливе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Война </a:t>
            </a:r>
            <a:r>
              <a:rPr lang="ru-RU" dirty="0">
                <a:solidFill>
                  <a:schemeClr val="bg1"/>
                </a:solidFill>
              </a:rPr>
              <a:t>(17 января — 28 февраля 1991) между многонациональными силами (МНС) (во главе с США, по мандату ООН) и Ираком за освобождение и восстановление независимости Кувейта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49620"/>
              </p:ext>
            </p:extLst>
          </p:nvPr>
        </p:nvGraphicFramePr>
        <p:xfrm>
          <a:off x="1331640" y="4581128"/>
          <a:ext cx="609600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9888"/>
                <a:gridCol w="2024112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Международная коалиция ООН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Ирак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0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27" y="0"/>
            <a:ext cx="92123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8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Война в Хорватии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617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Военный </a:t>
            </a:r>
            <a:r>
              <a:rPr lang="ru-RU" dirty="0">
                <a:solidFill>
                  <a:schemeClr val="bg1"/>
                </a:solidFill>
              </a:rPr>
              <a:t>конфликт на территории бывшей Социалистической Республики Хорватия, вызванный выходом Хорватии из состава Югославии.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40451"/>
              </p:ext>
            </p:extLst>
          </p:nvPr>
        </p:nvGraphicFramePr>
        <p:xfrm>
          <a:off x="1907704" y="3861048"/>
          <a:ext cx="6096000" cy="2656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1991-1995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 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Хорватия</a:t>
                      </a:r>
                      <a:endParaRPr lang="ru-RU" sz="1800" u="none" strike="noStrike" kern="1200" baseline="300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 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Босния и Герцеговина</a:t>
                      </a:r>
                      <a:endParaRPr lang="ru-RU" sz="1800" u="none" strike="noStrike" kern="1200" baseline="300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Югославия Республика Сербская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Союзная Республика Югославия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Западная Босния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35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23"/>
            <a:ext cx="9144001" cy="68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3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52052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Гражданская война в Сомали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519492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Гражданская </a:t>
            </a:r>
            <a:r>
              <a:rPr lang="ru-RU" dirty="0">
                <a:solidFill>
                  <a:schemeClr val="bg1"/>
                </a:solidFill>
              </a:rPr>
              <a:t>война в Сомали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многосторонний вооружённый конфликт, начавшийся с борьбы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против </a:t>
            </a:r>
            <a:r>
              <a:rPr lang="ru-RU" dirty="0">
                <a:solidFill>
                  <a:schemeClr val="bg1"/>
                </a:solidFill>
              </a:rPr>
              <a:t>диктатуры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Мохамеда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Сиада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Барре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приведший </a:t>
            </a:r>
            <a:r>
              <a:rPr lang="ru-RU" dirty="0">
                <a:solidFill>
                  <a:schemeClr val="bg1"/>
                </a:solidFill>
              </a:rPr>
              <a:t>к распаду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государства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межклановой </a:t>
            </a:r>
            <a:r>
              <a:rPr lang="ru-RU" dirty="0">
                <a:solidFill>
                  <a:schemeClr val="bg1"/>
                </a:solidFill>
              </a:rPr>
              <a:t>войне. Одновременно 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конфликт </a:t>
            </a:r>
            <a:r>
              <a:rPr lang="ru-RU" dirty="0">
                <a:solidFill>
                  <a:schemeClr val="bg1"/>
                </a:solidFill>
              </a:rPr>
              <a:t>были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вовлечены вооружённые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силы США и миротворцы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ООН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15730"/>
              </p:ext>
            </p:extLst>
          </p:nvPr>
        </p:nvGraphicFramePr>
        <p:xfrm>
          <a:off x="4499992" y="1844824"/>
          <a:ext cx="4427985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/>
                <a:gridCol w="1656184"/>
                <a:gridCol w="1547665"/>
              </a:tblGrid>
              <a:tr h="338587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2 </a:t>
                      </a:r>
                      <a:endParaRPr lang="ru-RU" dirty="0"/>
                    </a:p>
                  </a:txBody>
                  <a:tcPr/>
                </a:tc>
              </a:tr>
              <a:tr h="4147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1988 — настоящее время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Союз исламских судов (СИС)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Джамаат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Аш-Шабааб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Бригады Рас </a:t>
                      </a:r>
                      <a:r>
                        <a:rPr lang="ru-RU" dirty="0" err="1" smtClean="0"/>
                        <a:t>Камбони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Джабхатул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Исламия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Муаскар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Аноле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Эритрея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Сомалийские группировки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ООН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США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Сомали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Эфиопия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Африканский союз (АМИСОМ)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81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Гражданская война в Сьерра-Леоне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Вооружённый </a:t>
            </a:r>
            <a:r>
              <a:rPr lang="ru-RU" sz="2800" dirty="0">
                <a:solidFill>
                  <a:schemeClr val="bg1"/>
                </a:solidFill>
              </a:rPr>
              <a:t>конфликт в Сьерра-Леоне между силами центрального правительства и Объединённого революционного фронта. Война продолжалась 11 лет (1991—2002 годы), в течение которых не раз менялось правительство страны, в неё вводились военные контингенты других государств, появлялись новые повстанческие группировки.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2625"/>
              </p:ext>
            </p:extLst>
          </p:nvPr>
        </p:nvGraphicFramePr>
        <p:xfrm>
          <a:off x="1619672" y="5445224"/>
          <a:ext cx="6840759" cy="10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0253"/>
                <a:gridCol w="2280253"/>
                <a:gridCol w="22802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r>
                        <a:rPr lang="ru-RU" dirty="0" smtClean="0"/>
                        <a:t>1991 - 2002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Сьерра-Леоне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ОРФ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Либерия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4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1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Вооружённый конфликт в Приднестровье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Наиболее </a:t>
            </a:r>
            <a:r>
              <a:rPr lang="ru-RU" sz="2800" dirty="0">
                <a:solidFill>
                  <a:schemeClr val="bg1"/>
                </a:solidFill>
              </a:rPr>
              <a:t>«горячая» фаза Приднестровского конфликта: военные действия между молдавскими войсками и силами МВД с одной стороны и вооружёнными формированиями </a:t>
            </a:r>
            <a:r>
              <a:rPr lang="ru-RU" sz="2800" dirty="0" smtClean="0">
                <a:solidFill>
                  <a:schemeClr val="bg1"/>
                </a:solidFill>
              </a:rPr>
              <a:t>непризнанной </a:t>
            </a:r>
            <a:r>
              <a:rPr lang="ru-RU" sz="2800" dirty="0">
                <a:solidFill>
                  <a:schemeClr val="bg1"/>
                </a:solidFill>
              </a:rPr>
              <a:t>Приднестровской Молдавской Республики с другой </a:t>
            </a: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Приднестровье, завершившиеся подписанием перемирия и «замораживанием» вооружённого конфликта.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18785"/>
              </p:ext>
            </p:extLst>
          </p:nvPr>
        </p:nvGraphicFramePr>
        <p:xfrm>
          <a:off x="1835696" y="5445224"/>
          <a:ext cx="6096000" cy="10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Молдавия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Румыния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ПМР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07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Война в Абхазии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197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ооружённый </a:t>
            </a:r>
            <a:r>
              <a:rPr lang="ru-RU" dirty="0">
                <a:solidFill>
                  <a:schemeClr val="bg1"/>
                </a:solidFill>
              </a:rPr>
              <a:t>конфликт в Абхазии между абхазскими и грузинскими вооружёнными силами.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00477"/>
              </p:ext>
            </p:extLst>
          </p:nvPr>
        </p:nvGraphicFramePr>
        <p:xfrm>
          <a:off x="2195736" y="5373216"/>
          <a:ext cx="6096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1992 – 1993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Абхазия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Грузия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7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2" y="2308"/>
            <a:ext cx="9163192" cy="68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9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Боснийская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Конфликт </a:t>
            </a:r>
            <a:r>
              <a:rPr lang="ru-RU" sz="2800" dirty="0">
                <a:solidFill>
                  <a:schemeClr val="bg1"/>
                </a:solidFill>
              </a:rPr>
              <a:t>на территории Республики Босния и </a:t>
            </a:r>
            <a:r>
              <a:rPr lang="ru-RU" sz="2800" dirty="0" smtClean="0">
                <a:solidFill>
                  <a:schemeClr val="bg1"/>
                </a:solidFill>
              </a:rPr>
              <a:t>Герцеговина </a:t>
            </a:r>
            <a:r>
              <a:rPr lang="ru-RU" sz="2800" dirty="0">
                <a:solidFill>
                  <a:schemeClr val="bg1"/>
                </a:solidFill>
              </a:rPr>
              <a:t>между вооружёнными формированиями </a:t>
            </a:r>
            <a:r>
              <a:rPr lang="ru-RU" sz="2800" dirty="0" smtClean="0">
                <a:solidFill>
                  <a:schemeClr val="bg1"/>
                </a:solidFill>
              </a:rPr>
              <a:t>сербов, мусульман-автономистов, и хорватов. </a:t>
            </a: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дальнейшем в конфликт были вовлечены армия </a:t>
            </a:r>
            <a:r>
              <a:rPr lang="ru-RU" sz="2800" dirty="0" smtClean="0">
                <a:solidFill>
                  <a:schemeClr val="bg1"/>
                </a:solidFill>
              </a:rPr>
              <a:t>Хорватии и НАТО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24644"/>
              </p:ext>
            </p:extLst>
          </p:nvPr>
        </p:nvGraphicFramePr>
        <p:xfrm>
          <a:off x="107504" y="3645024"/>
          <a:ext cx="8856984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2328"/>
                <a:gridCol w="2952328"/>
                <a:gridCol w="2952328"/>
              </a:tblGrid>
              <a:tr h="34697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2395546">
                <a:tc>
                  <a:txBody>
                    <a:bodyPr/>
                    <a:lstStyle/>
                    <a:p>
                      <a:r>
                        <a:rPr lang="ru-RU" dirty="0" smtClean="0"/>
                        <a:t>1992 – 1995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Республика Босния и Герцеговина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Мусульманские добровольцы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Хорватия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Хорватская республика </a:t>
                      </a:r>
                      <a:r>
                        <a:rPr lang="ru-RU" dirty="0" err="1" smtClean="0"/>
                        <a:t>Герцег-Босна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СФР Югославия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Сербская</a:t>
                      </a:r>
                      <a:endParaRPr lang="ru-RU" sz="18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Сербская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Краина</a:t>
                      </a:r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Западная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Босния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8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upload.wikimedia.org/wikipedia/commons/5/58/Bosnian_war_header.n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5/58/Bosnian_war_header.n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373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Первая чеченская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05" y="980728"/>
            <a:ext cx="8938895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Обиходное </a:t>
            </a:r>
            <a:r>
              <a:rPr lang="ru-RU" dirty="0">
                <a:solidFill>
                  <a:schemeClr val="bg1"/>
                </a:solidFill>
              </a:rPr>
              <a:t>название боевых действий на территории Чечни и приграничных регионов Северного Кавказа между войсками России (ВС и МВД) и непризнанной Чеченской Республикой Ичкерия с целью взятия под контроль территории Чечни, на которой в 1991 году была провозглашена Чеченская Республика Ичкерия.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34075"/>
              </p:ext>
            </p:extLst>
          </p:nvPr>
        </p:nvGraphicFramePr>
        <p:xfrm>
          <a:off x="2051720" y="5085184"/>
          <a:ext cx="6096000" cy="155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1994</a:t>
                      </a:r>
                      <a:r>
                        <a:rPr lang="ru-RU" baseline="0" dirty="0" smtClean="0"/>
                        <a:t> – 1996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Чечня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 Ичкерия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Моджахеды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6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Косовская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ооружённый </a:t>
            </a:r>
            <a:r>
              <a:rPr lang="ru-RU" dirty="0">
                <a:solidFill>
                  <a:schemeClr val="bg1"/>
                </a:solidFill>
              </a:rPr>
              <a:t>конфликт, вспыхнувший в феврале 1998 года между албанскими сепаратистами и Союзной Республикой Югославией. Боевые действия были инициированы косовскими албанцами, стремившимися к независимости Косова и </a:t>
            </a:r>
            <a:r>
              <a:rPr lang="ru-RU" dirty="0" err="1">
                <a:solidFill>
                  <a:schemeClr val="bg1"/>
                </a:solidFill>
              </a:rPr>
              <a:t>Метохии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3510"/>
              </p:ext>
            </p:extLst>
          </p:nvPr>
        </p:nvGraphicFramePr>
        <p:xfrm>
          <a:off x="1907704" y="5661248"/>
          <a:ext cx="6096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1998 – 1999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0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Вторжение боевиков в Дагестан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22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Вооружённые </a:t>
            </a:r>
            <a:r>
              <a:rPr lang="ru-RU" dirty="0">
                <a:solidFill>
                  <a:schemeClr val="bg1"/>
                </a:solidFill>
              </a:rPr>
              <a:t>столкновения, сопровождавшие ввод базировавшихся на территории Чечни отрядов «Исламской миротворческой бригады» под командованием Шамиля Басаева и Хаттаба на территорию Дагестана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10213"/>
              </p:ext>
            </p:extLst>
          </p:nvPr>
        </p:nvGraphicFramePr>
        <p:xfrm>
          <a:off x="1979712" y="5229200"/>
          <a:ext cx="6096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Дагестан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743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Высадка российского спецназа с Ми-8 в Дагестане, 1999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9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230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Вторая чеченская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129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биходное </a:t>
            </a:r>
            <a:r>
              <a:rPr lang="ru-RU" dirty="0">
                <a:solidFill>
                  <a:schemeClr val="bg1"/>
                </a:solidFill>
              </a:rPr>
              <a:t>название боевых действий на территории Чечни и приграничных регионов Северного Кавказа.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72297"/>
              </p:ext>
            </p:extLst>
          </p:nvPr>
        </p:nvGraphicFramePr>
        <p:xfrm>
          <a:off x="2267744" y="4005064"/>
          <a:ext cx="6096000" cy="210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1999</a:t>
                      </a:r>
                      <a:r>
                        <a:rPr lang="ru-RU" baseline="0" dirty="0" smtClean="0"/>
                        <a:t> – 2009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Российская Федерация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Чечня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Чеченская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Республика Ичкерия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Кавказский эмират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909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" y="0"/>
            <a:ext cx="9157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30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Вторая гражданская война в Либерии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77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Вооружённый </a:t>
            </a:r>
            <a:r>
              <a:rPr lang="ru-RU" dirty="0">
                <a:solidFill>
                  <a:schemeClr val="bg1"/>
                </a:solidFill>
              </a:rPr>
              <a:t>конфликт в Либерии между правительством страны и повстанческими группировками в 1999—2003 годах. Война завершилась победой повстанческих группировок и бегством из страны президента Чарльза Тейлора.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17646"/>
              </p:ext>
            </p:extLst>
          </p:nvPr>
        </p:nvGraphicFramePr>
        <p:xfrm>
          <a:off x="971600" y="4869160"/>
          <a:ext cx="7992888" cy="1833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9"/>
                <a:gridCol w="2376264"/>
                <a:gridCol w="33843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1999 –</a:t>
                      </a:r>
                      <a:r>
                        <a:rPr lang="ru-RU" baseline="0" dirty="0" smtClean="0"/>
                        <a:t> 2003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Либерия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Объединённые </a:t>
                      </a:r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либерийцы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примирение и демократию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Сьерра-Леоне</a:t>
                      </a:r>
                      <a:endParaRPr lang="ru-RU" sz="18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Гвинея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65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Война в Афганистане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91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симметричный </a:t>
            </a:r>
            <a:r>
              <a:rPr lang="ru-RU" dirty="0">
                <a:solidFill>
                  <a:schemeClr val="bg1"/>
                </a:solidFill>
              </a:rPr>
              <a:t>военный конфликт между Международными силами содействия безопасности (ISAF), поддерживаемыми сначала Северным альянсом, а затем новым правительством Афганистана, и исламистской организацией Талибан, контролировавшей до этого большую часть </a:t>
            </a:r>
            <a:r>
              <a:rPr lang="ru-RU" dirty="0" smtClean="0">
                <a:solidFill>
                  <a:schemeClr val="bg1"/>
                </a:solidFill>
              </a:rPr>
              <a:t>Афганистана.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20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8" y="-4875"/>
            <a:ext cx="9173328" cy="68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73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Вторжение США в Панаму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125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Вторжение </a:t>
            </a:r>
            <a:r>
              <a:rPr lang="ru-RU" sz="2800" dirty="0">
                <a:solidFill>
                  <a:schemeClr val="bg1"/>
                </a:solidFill>
              </a:rPr>
              <a:t>США в Панаму, начавшееся 20 декабря 1989 года. Боевые действия были завершены утром 25 декабря. США официально мотивировали вторжение защитой жизни 35 тысяч американских граждан и «восстановлением демократии» в Панаме.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58950"/>
              </p:ext>
            </p:extLst>
          </p:nvPr>
        </p:nvGraphicFramePr>
        <p:xfrm>
          <a:off x="1619672" y="55892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1989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Панама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46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Flag of Palestine.svg"/>
          <p:cNvSpPr>
            <a:spLocks noChangeAspect="1" noChangeArrowheads="1"/>
          </p:cNvSpPr>
          <p:nvPr/>
        </p:nvSpPr>
        <p:spPr bwMode="auto">
          <a:xfrm>
            <a:off x="457200" y="30861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Democratic Front for the Liberation of Palestine - Flag.svg"/>
          <p:cNvSpPr>
            <a:spLocks noChangeAspect="1" noChangeArrowheads="1"/>
          </p:cNvSpPr>
          <p:nvPr/>
        </p:nvSpPr>
        <p:spPr bwMode="auto">
          <a:xfrm>
            <a:off x="457200" y="3086100"/>
            <a:ext cx="2095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Popular-Front-for-the-Liberation-of-Palestine-general-command.png"/>
          <p:cNvSpPr>
            <a:spLocks noChangeAspect="1" noChangeArrowheads="1"/>
          </p:cNvSpPr>
          <p:nvPr/>
        </p:nvSpPr>
        <p:spPr bwMode="auto">
          <a:xfrm>
            <a:off x="457200" y="3086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Flag of Iraq (1963-1991); Flag of Syria (1963-1972).svg"/>
          <p:cNvSpPr>
            <a:spLocks noChangeAspect="1" noChangeArrowheads="1"/>
          </p:cNvSpPr>
          <p:nvPr/>
        </p:nvSpPr>
        <p:spPr bwMode="auto">
          <a:xfrm>
            <a:off x="457200" y="3086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Flag of Jordan.svg"/>
          <p:cNvSpPr>
            <a:spLocks noChangeAspect="1" noChangeArrowheads="1"/>
          </p:cNvSpPr>
          <p:nvPr/>
        </p:nvSpPr>
        <p:spPr bwMode="auto">
          <a:xfrm>
            <a:off x="457200" y="30861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5418" y="155679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" y="0"/>
            <a:ext cx="9200979" cy="689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4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Первая гражданская война в Либерии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Первая гражданская война в Либерии — внутренний конфликт в Либерии в 1989-1996 годах, в ходе которого погибло более 200000 человек. Конфликт был разрешён только после вмешательства ООН и Экономического сообщества западноафриканских государств.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02728"/>
              </p:ext>
            </p:extLst>
          </p:nvPr>
        </p:nvGraphicFramePr>
        <p:xfrm>
          <a:off x="1187624" y="5301208"/>
          <a:ext cx="7176120" cy="117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92040"/>
                <a:gridCol w="2392040"/>
                <a:gridCol w="2392040"/>
              </a:tblGrid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</a:t>
                      </a:r>
                      <a:endParaRPr lang="ru-RU" dirty="0"/>
                    </a:p>
                  </a:txBody>
                  <a:tcPr/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1989</a:t>
                      </a:r>
                      <a:r>
                        <a:rPr lang="ru-RU" baseline="0" dirty="0" smtClean="0"/>
                        <a:t> – 1996 </a:t>
                      </a:r>
                      <a:r>
                        <a:rPr lang="ru-RU" dirty="0" smtClean="0"/>
                        <a:t>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6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51" y="0"/>
            <a:ext cx="92149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0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Гражданская война в Афганистане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Один </a:t>
            </a:r>
            <a:r>
              <a:rPr lang="ru-RU" sz="2800" dirty="0">
                <a:solidFill>
                  <a:schemeClr val="bg1"/>
                </a:solidFill>
              </a:rPr>
              <a:t>из этапов более широкого военного конфликта в Афганистане, в ходе которого правительственные войска Демократической Республики Афганистан (ДРА) при поддержке СССР воевали против моджахедов, поддерживаемых Пакистаном, США и некоторыми другими государствами.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44443"/>
              </p:ext>
            </p:extLst>
          </p:nvPr>
        </p:nvGraphicFramePr>
        <p:xfrm>
          <a:off x="467544" y="4171079"/>
          <a:ext cx="828091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297033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2 </a:t>
                      </a:r>
                      <a:endParaRPr lang="ru-RU" dirty="0"/>
                    </a:p>
                  </a:txBody>
                  <a:tcPr/>
                </a:tc>
              </a:tr>
              <a:tr h="2079231">
                <a:tc>
                  <a:txBody>
                    <a:bodyPr/>
                    <a:lstStyle/>
                    <a:p>
                      <a:r>
                        <a:rPr lang="ru-RU" dirty="0" smtClean="0"/>
                        <a:t>1989</a:t>
                      </a:r>
                      <a:r>
                        <a:rPr lang="ru-RU" baseline="0" dirty="0" smtClean="0"/>
                        <a:t> – 1992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Афганские моджахеды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Джихад Иностранные боевики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США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КНР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Саудовская Аравия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9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28" y="0"/>
            <a:ext cx="9197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16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134</TotalTime>
  <Words>968</Words>
  <Application>Microsoft Office PowerPoint</Application>
  <PresentationFormat>Экран (4:3)</PresentationFormat>
  <Paragraphs>202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Тема8</vt:lpstr>
      <vt:lpstr>Войны конца ХХ – начала ХХI века(1988-2001)</vt:lpstr>
      <vt:lpstr>Гражданская война в Сомали</vt:lpstr>
      <vt:lpstr>Презентация PowerPoint</vt:lpstr>
      <vt:lpstr>Вторжение США в Панаму</vt:lpstr>
      <vt:lpstr>Презентация PowerPoint</vt:lpstr>
      <vt:lpstr>Первая гражданская война в Либерии</vt:lpstr>
      <vt:lpstr>Презентация PowerPoint</vt:lpstr>
      <vt:lpstr>Гражданская война в Афганистане </vt:lpstr>
      <vt:lpstr>Презентация PowerPoint</vt:lpstr>
      <vt:lpstr>Южноосетинская война</vt:lpstr>
      <vt:lpstr>Презентация PowerPoint</vt:lpstr>
      <vt:lpstr>Гражданская война в Грузии</vt:lpstr>
      <vt:lpstr>Презентация PowerPoint</vt:lpstr>
      <vt:lpstr>Гражданская война в Руанде</vt:lpstr>
      <vt:lpstr>Презентация PowerPoint</vt:lpstr>
      <vt:lpstr>Война в Персидском заливе</vt:lpstr>
      <vt:lpstr>Презентация PowerPoint</vt:lpstr>
      <vt:lpstr>Война в Хорватии</vt:lpstr>
      <vt:lpstr>Презентация PowerPoint</vt:lpstr>
      <vt:lpstr>Гражданская война в Сьерра-Леоне </vt:lpstr>
      <vt:lpstr>Презентация PowerPoint</vt:lpstr>
      <vt:lpstr>Вооружённый конфликт в Приднестровье</vt:lpstr>
      <vt:lpstr>Презентация PowerPoint</vt:lpstr>
      <vt:lpstr>Война в Абхазии</vt:lpstr>
      <vt:lpstr>Презентация PowerPoint</vt:lpstr>
      <vt:lpstr>Боснийская война</vt:lpstr>
      <vt:lpstr>Презентация PowerPoint</vt:lpstr>
      <vt:lpstr>Первая чеченская война</vt:lpstr>
      <vt:lpstr>Презентация PowerPoint</vt:lpstr>
      <vt:lpstr>Косовская война</vt:lpstr>
      <vt:lpstr>Презентация PowerPoint</vt:lpstr>
      <vt:lpstr>Вторжение боевиков в Дагестан</vt:lpstr>
      <vt:lpstr>Презентация PowerPoint</vt:lpstr>
      <vt:lpstr>Вторая чеченская война</vt:lpstr>
      <vt:lpstr>Презентация PowerPoint</vt:lpstr>
      <vt:lpstr>Вторая гражданская война в Либерии</vt:lpstr>
      <vt:lpstr>Война в Афганистане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Войны конца ХХ – начала ХХI века</dc:title>
  <dc:creator>Юляша</dc:creator>
  <cp:lastModifiedBy>Юляша</cp:lastModifiedBy>
  <cp:revision>13</cp:revision>
  <dcterms:created xsi:type="dcterms:W3CDTF">2015-02-01T00:30:30Z</dcterms:created>
  <dcterms:modified xsi:type="dcterms:W3CDTF">2015-02-01T18:12:19Z</dcterms:modified>
</cp:coreProperties>
</file>